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C4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68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81325E2-C774-40AE-992E-D347FB34F7A2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7A5AE0-7987-4872-8FA8-02BB4FAA0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B1A67FD-10F3-414E-A98F-6A65868DD05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1CD64-FA91-4313-9C77-1EC5D90B42C6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A4A5C-D62F-4092-A306-B5F86462C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109DD-C48B-4E47-ABFA-A3CE75827647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FAA87-C03F-4567-BA3E-0F42D2CB3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09945-D021-42E5-8A53-F762485AEBE1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F7ADF-D3ED-4CAE-BC23-720D53AAF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51E0D-1EAF-46E8-B4A6-16C0F1A6386C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0974A-DA39-45AB-A43D-FCFD42246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B5505-E1D0-479C-AEE8-0E4167DE4371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C659-97DA-4A2D-B1D0-2EDCC9B373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835C4-9879-4496-9B5E-D5EF13EC4C7F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FCA0C-BD1F-47B8-91C4-49124B814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6497C-B7E2-45C9-924A-F5EF4B7C47E9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B989-0CC9-485C-8193-0D6DDFCD01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CADBD-A07B-43E5-9F95-1554B6B3BA3D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5896C-98CD-4B03-862B-303BF3DC4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C3739-3677-4436-BC83-740D1F5E0254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74960-6842-435E-933D-C4CE9578F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73DA8-D30F-4DEA-82AC-0CA7FB4C2C92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9FD1-9F1B-4248-8116-312247BA30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E87F2-67EC-4492-928C-6E9D1672F521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17412-4AF1-4D35-8005-50CCF6A89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47FD20-9C68-4242-9147-B1E34DC7EBE9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672B2E-518F-413B-B535-F7E049ED39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1268413"/>
            <a:ext cx="8280400" cy="5329237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В заявлении должника должны быть указаны: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наименование арбитражного суда, в который подается указанное заявление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71450" indent="-171450"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регистрационные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данные должника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государственный регистрационный номер записи о государственной регистрации юридического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лица, индивидуального предпринимателя,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идентификационный номер налогоплательщика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сумма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требований кредиторов по денежным обязательствам в размере, который не оспаривается должником;</a:t>
            </a:r>
          </a:p>
          <a:p>
            <a:pPr marL="171450" indent="-171450"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сумма задолженности по возмещению вреда, причиненного жизни или здоровью граждан, оплате труда работников должника и выплате им выходных пособий, сумма вознаграждения, причитающегося для выплаты вознаграждений по авторским договорам;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размер задолженности по обязательным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платежам, в том числе,  не связанным с предпринимательской деятельностью;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обоснование невозможности удовлетворить требования кредиторов в полном объеме или существенного осложнения хозяйственной деятельности при обращении взыскания на имущество должника;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сведения о принятых к производству судами общей юрисдикции, арбитражными судами, третейскими судами исковых заявлениях к должнику, исполнительных документах, а также об иных документах, предъявленных для списания денежных средств со счетов должника в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безакцептном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порядке;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сведения об имеющемся у должника имуществе, в том числе о денежных средствах, и о дебиторской задолженности;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номера счетов должника в банках и иных кредитных организациях, адреса банков и иных кредитных организаций;</a:t>
            </a:r>
          </a:p>
          <a:p>
            <a:pPr marL="171450" indent="-171450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наименование и адрес саморегулируемой организации, из числа членов которой арбитражный суд утверждает временного управляющего;</a:t>
            </a:r>
          </a:p>
          <a:p>
            <a:pPr marL="171450" indent="-171450" fontAlgn="auto">
              <a:lnSpc>
                <a:spcPct val="11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размер вознаграждения арбитражного управляющего;</a:t>
            </a:r>
          </a:p>
          <a:p>
            <a:pPr marL="171450" indent="-171450" fontAlgn="auto">
              <a:lnSpc>
                <a:spcPct val="11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перечень прилагаемых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документов;</a:t>
            </a:r>
          </a:p>
          <a:p>
            <a:pPr marL="171450" indent="-171450" fontAlgn="auto">
              <a:lnSpc>
                <a:spcPct val="11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случае, если должник в своей деятельности использует сведения, составляющие государственную тайну, в заявлении указывается форма допуска к государственной тайне руководителя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должника.</a:t>
            </a:r>
          </a:p>
          <a:p>
            <a:pPr algn="just" fontAlgn="auto">
              <a:lnSpc>
                <a:spcPct val="110000"/>
              </a:lnSpc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Дополнительно в заявлении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должника могут быть указаны иные имеющие отношение к рассмотрению дела о банкротстве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сведения.</a:t>
            </a: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Должник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обязан направить копии заявления должника конкурсным кредиторам, в уполномоченные органы,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также иным лицам в случаях, предусмотренных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Федеральным законом от 26.10.2002 №127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Требования к оформлению заявления должника о признании его несостоятельным (банкротом) установлены ст.37Федерального закона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от 26.10.2002 №127</a:t>
            </a:r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buClr>
                <a:schemeClr val="accent6">
                  <a:lumMod val="75000"/>
                </a:schemeClr>
              </a:buClr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Рисунок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2625" y="260350"/>
            <a:ext cx="71913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740353" y="260648"/>
            <a:ext cx="792088" cy="8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763713" y="441325"/>
            <a:ext cx="5616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Times New Roman" pitchFamily="18" charset="0"/>
                <a:cs typeface="Times New Roman" pitchFamily="18" charset="0"/>
              </a:rPr>
              <a:t>Как оформить заявление должника о признании себя несостоятельным (банкротом)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20150" y="5373688"/>
            <a:ext cx="323850" cy="1136650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20150" y="6507163"/>
            <a:ext cx="323850" cy="407987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60350"/>
            <a:ext cx="250825" cy="865188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712968" cy="5625000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000" b="0" cap="all" dirty="0" smtClean="0"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00" b="0" cap="all" dirty="0" smtClean="0">
                <a:effectLst/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100" dirty="0">
                <a:effectLst/>
                <a:latin typeface="Times New Roman" pitchFamily="18" charset="0"/>
                <a:cs typeface="Times New Roman" pitchFamily="18" charset="0"/>
              </a:rPr>
              <a:t>заявлению должника </a:t>
            </a:r>
            <a: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  <a:t>прилагаются:</a:t>
            </a:r>
            <a:b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указанные в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126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Арбитражного процессуального кодекса Российской Федерации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100" b="0" u="sng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u="sng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подтверждающие: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1) наличие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задолженности, а также неспособность должника удовлетворить требования кредиторов в полном объеме;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2) иные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обстоятельства, на которых основывается заявление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должника;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учредительные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документы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должника;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выписка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из Единого государственного реестра юридических лиц или Единого государственного реестра индивидуальных предпринимателей с указанием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 сведений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 месте нахождения или месте жительства должника и (или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список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кредиторов и должников заявителя с расшифровкой кредиторской и дебиторской задолженностей и указанием адресов кредиторов и должников заявителя;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бухгалтерский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баланс на последнюю отчетную дату или заменяющие его документы либо документы о составе и стоимости имущества должника-гражданина;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решение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собственника имущества должника - унитарного предприятия или учредителей (участников) должника, а также иного уполномоченного органа должника об обращении должника в арбитражный суд с заявлением должника при наличии такого решения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протокол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собрания работников должника, на котором избран представитель работников должника для участия в арбитражном процессе по делу о банкротстве, если указанное собрание проведено до подачи заявления должника;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отчет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 стоимости имущества должника, подготовленный независимым оценщиком, при наличии такого отчета;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подтверждающие наличие у руководителя должника допуска к государственной тайне, с указанием формы такого допуска (при наличии у должника лицензии на проведение работ с использованием сведений, составляющих государственную тайну);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доказательства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наличия у должника имущества, достаточного для погашения расходов по делу о банкротстве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свидетельства о заключении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(расторжении) брака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(при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наличии), брачного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договора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, соглашения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или судебного акта о разделе общего имущества супругов,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заключенного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 принятого в течение трех лет до даты подачи заявления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), свидетельства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о рождении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ребенка;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копия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страхового свидетельства обязательного пенсионного страхования;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выписка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из реестра акционеров (участников) юридического лица, акционером (участником) которого является гражданин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документов, подтверждающих право собственности гражданина на имущество, и документов, удостоверяющих исключительные права на результаты интеллектуальной деятельности гражданина (при наличии);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документов о совершавшихся гражданином в течение трех лет до даты подачи заявления сделках с недвижимым имуществом, ценными бумагами, долями в уставном капитале, транспортными средствами и сделках на сумму свыше трехсот тысяч рублей (при наличии);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доверенность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и (или) иные документы в случаях,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предусмотренных Федеральным законом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от 26.10.2002 №127</a:t>
            </a:r>
            <a:r>
              <a:rPr lang="en-US" sz="11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Перечень прилагаемых документов определен ст. 38, 213.4 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Федерального закона от 26.10.2002 №127</a:t>
            </a:r>
            <a:r>
              <a:rPr lang="en-US" sz="11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sz="quarter" idx="13"/>
          </p:nvPr>
        </p:nvSpPr>
        <p:spPr>
          <a:xfrm>
            <a:off x="1619250" y="333375"/>
            <a:ext cx="5545138" cy="719138"/>
          </a:xfrm>
        </p:spPr>
        <p:txBody>
          <a:bodyPr/>
          <a:lstStyle/>
          <a:p>
            <a:pPr marL="44450" indent="0" algn="ctr">
              <a:buFont typeface="Georgia" pitchFamily="18" charset="0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Перечень документов, прилагаемых к заявлению</a:t>
            </a:r>
          </a:p>
        </p:txBody>
      </p:sp>
      <p:pic>
        <p:nvPicPr>
          <p:cNvPr id="16387" name="Рисунок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260350"/>
            <a:ext cx="719137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/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668344" y="260648"/>
            <a:ext cx="864096" cy="86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6" name="TextBox 5"/>
          <p:cNvSpPr txBox="1"/>
          <p:nvPr/>
        </p:nvSpPr>
        <p:spPr>
          <a:xfrm>
            <a:off x="0" y="260350"/>
            <a:ext cx="250825" cy="865188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20150" y="6507163"/>
            <a:ext cx="323850" cy="407987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0150" y="5373688"/>
            <a:ext cx="323850" cy="1136650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104</TotalTime>
  <Words>291</Words>
  <Application>Microsoft Office PowerPoint</Application>
  <PresentationFormat>Экран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Trebuchet MS</vt:lpstr>
      <vt:lpstr>Arial</vt:lpstr>
      <vt:lpstr>Georgia</vt:lpstr>
      <vt:lpstr>Calibri</vt:lpstr>
      <vt:lpstr>Times New Roman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оформить заявление о признании должника несостоятельным (банкротом)</dc:title>
  <dc:creator>Хаертдинова Светлана Рамилевна</dc:creator>
  <cp:lastModifiedBy>1675-00-138</cp:lastModifiedBy>
  <cp:revision>15</cp:revision>
  <dcterms:modified xsi:type="dcterms:W3CDTF">2016-06-23T06:55:00Z</dcterms:modified>
</cp:coreProperties>
</file>