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</p:sldMasterIdLst>
  <p:notesMasterIdLst>
    <p:notesMasterId r:id="rId27"/>
  </p:notesMasterIdLst>
  <p:sldIdLst>
    <p:sldId id="331" r:id="rId14"/>
    <p:sldId id="323" r:id="rId15"/>
    <p:sldId id="300" r:id="rId16"/>
    <p:sldId id="324" r:id="rId17"/>
    <p:sldId id="302" r:id="rId18"/>
    <p:sldId id="337" r:id="rId19"/>
    <p:sldId id="338" r:id="rId20"/>
    <p:sldId id="335" r:id="rId21"/>
    <p:sldId id="336" r:id="rId22"/>
    <p:sldId id="325" r:id="rId23"/>
    <p:sldId id="326" r:id="rId24"/>
    <p:sldId id="327" r:id="rId25"/>
    <p:sldId id="328" r:id="rId2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8" autoAdjust="0"/>
  </p:normalViewPr>
  <p:slideViewPr>
    <p:cSldViewPr snapToGrid="0">
      <p:cViewPr varScale="1">
        <p:scale>
          <a:sx n="100" d="100"/>
          <a:sy n="100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60132" y="5078520"/>
            <a:ext cx="6080698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30235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30235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pPr indent="0" algn="r">
              <a:buNone/>
            </a:pPr>
            <a:fld id="{F1A558CF-E70D-4534-B0AA-C05E9B21DFB6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3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374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7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5.png"/><Relationship Id="rId21" Type="http://schemas.openxmlformats.org/officeDocument/2006/relationships/image" Target="../media/image29.png"/><Relationship Id="rId7" Type="http://schemas.openxmlformats.org/officeDocument/2006/relationships/image" Target="../media/image2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4.png"/><Relationship Id="rId16" Type="http://schemas.openxmlformats.org/officeDocument/2006/relationships/image" Target="../media/image24.gif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3.gif"/><Relationship Id="rId10" Type="http://schemas.openxmlformats.org/officeDocument/2006/relationships/image" Target="../media/image5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D18BC43-31AF-4989-A309-072068050E2E}"/>
              </a:ext>
            </a:extLst>
          </p:cNvPr>
          <p:cNvGrpSpPr/>
          <p:nvPr/>
        </p:nvGrpSpPr>
        <p:grpSpPr>
          <a:xfrm>
            <a:off x="5872798" y="4928058"/>
            <a:ext cx="6236651" cy="1270001"/>
            <a:chOff x="5965382" y="5240499"/>
            <a:chExt cx="6077659" cy="1114215"/>
          </a:xfrm>
        </p:grpSpPr>
        <p:sp>
          <p:nvSpPr>
            <p:cNvPr id="18" name="Скругленный прямоугольник 6">
              <a:extLst>
                <a:ext uri="{FF2B5EF4-FFF2-40B4-BE49-F238E27FC236}">
                  <a16:creationId xmlns:a16="http://schemas.microsoft.com/office/drawing/2014/main" id="{98812E15-F846-4AB0-82E0-AA093C06AA66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19" name="Рисунок 30">
              <a:extLst>
                <a:ext uri="{FF2B5EF4-FFF2-40B4-BE49-F238E27FC236}">
                  <a16:creationId xmlns:a16="http://schemas.microsoft.com/office/drawing/2014/main" id="{6DDA49BB-AC9D-465A-882C-C3B2426189F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Рисунок 6">
              <a:extLst>
                <a:ext uri="{FF2B5EF4-FFF2-40B4-BE49-F238E27FC236}">
                  <a16:creationId xmlns:a16="http://schemas.microsoft.com/office/drawing/2014/main" id="{A34BB8ED-EB0F-4275-A0C0-7AACDBB6330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D4B598-A98C-4626-B57C-38338543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22" name="Рисунок 1">
              <a:extLst>
                <a:ext uri="{FF2B5EF4-FFF2-40B4-BE49-F238E27FC236}">
                  <a16:creationId xmlns:a16="http://schemas.microsoft.com/office/drawing/2014/main" id="{F0C0D529-6C72-4641-B9EA-CB4176BD1567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4965FC5-FAEA-4660-BC31-22382447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5AAD81-EE49-4C87-AB8A-D6D5A6A6B2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44319" r="33993" b="2087"/>
          <a:stretch/>
        </p:blipFill>
        <p:spPr>
          <a:xfrm>
            <a:off x="0" y="0"/>
            <a:ext cx="5789678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3FDCF5-D01D-419A-9F49-4C4B64A7ACFF}"/>
              </a:ext>
            </a:extLst>
          </p:cNvPr>
          <p:cNvSpPr txBox="1"/>
          <p:nvPr/>
        </p:nvSpPr>
        <p:spPr>
          <a:xfrm>
            <a:off x="5812072" y="2406532"/>
            <a:ext cx="6379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МЕРЫ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ПОДДЕРЖКИ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b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МАЛОГО И СРЕДНЕГО БИЗНЕСА </a:t>
            </a:r>
            <a:b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В РЕСПУБЛИКЕ ТАТАРСТАН</a:t>
            </a:r>
            <a:endParaRPr lang="ru-RU" sz="2800" dirty="0">
              <a:solidFill>
                <a:srgbClr val="41110B"/>
              </a:solidFill>
            </a:endParaRPr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EF13AE61-6920-476B-832F-7AB9FDEE1AB1}"/>
              </a:ext>
            </a:extLst>
          </p:cNvPr>
          <p:cNvSpPr/>
          <p:nvPr/>
        </p:nvSpPr>
        <p:spPr>
          <a:xfrm rot="10800000">
            <a:off x="4299355" y="-1"/>
            <a:ext cx="1506772" cy="1270001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FE1FA51B-CC2D-44ED-ADD5-72CE9280FEDE}"/>
              </a:ext>
            </a:extLst>
          </p:cNvPr>
          <p:cNvSpPr/>
          <p:nvPr/>
        </p:nvSpPr>
        <p:spPr>
          <a:xfrm>
            <a:off x="-21823" y="5563059"/>
            <a:ext cx="1506772" cy="1270000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5773DD-9E84-4DDE-ACAC-1288B965C63D}"/>
              </a:ext>
            </a:extLst>
          </p:cNvPr>
          <p:cNvSpPr/>
          <p:nvPr/>
        </p:nvSpPr>
        <p:spPr>
          <a:xfrm>
            <a:off x="5790249" y="0"/>
            <a:ext cx="6401751" cy="1270001"/>
          </a:xfrm>
          <a:prstGeom prst="rect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85858" y="2933832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85858" y="3661217"/>
            <a:ext cx="192601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72601" y="4125719"/>
            <a:ext cx="394920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40165" y="3040401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51108" y="363204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83052" y="4247318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507486" y="3007011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504400" y="3576081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504400" y="4251991"/>
            <a:ext cx="1819765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/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5819966" y="1918299"/>
            <a:ext cx="5949000" cy="1229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Д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ля приобретения Фондом оборудования, товаров, материалов, необходимых для осуществления предпринимательской деятельности с последующей реализацией в рассрочку </a:t>
            </a:r>
            <a:r>
              <a:rPr lang="ru-RU" sz="1400" b="1" spc="-7" dirty="0">
                <a:solidFill>
                  <a:srgbClr val="C79363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убъектами</a:t>
            </a:r>
            <a:r>
              <a:rPr lang="ru-RU" sz="1400" b="1" strike="noStrike" spc="6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400" b="1" strike="noStrike" spc="32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4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400" b="1" strike="noStrike" spc="-7" dirty="0">
                <a:solidFill>
                  <a:srgbClr val="EB5C32"/>
                </a:solidFill>
                <a:latin typeface="Calibri"/>
                <a:ea typeface="Arial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>
            <a:cxnSpLocks/>
          </p:cNvCxnSpPr>
          <p:nvPr/>
        </p:nvCxnSpPr>
        <p:spPr>
          <a:xfrm flipV="1">
            <a:off x="5978306" y="2923965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82D2D-FACC-4BDF-9880-8BFE64BD4EC9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6B4F3583-1E17-4F18-9D56-9B60B662FAA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9F6E0DFB-B832-D283-CB28-FB8B21BC4EC1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F8585-3F96-C78D-FCAC-A0A87B3B7277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7970398-1C27-3864-F86D-497A8B1E91F0}"/>
              </a:ext>
            </a:extLst>
          </p:cNvPr>
          <p:cNvSpPr txBox="1"/>
          <p:nvPr/>
        </p:nvSpPr>
        <p:spPr bwMode="auto">
          <a:xfrm>
            <a:off x="472162" y="200460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5AAB5BD-91F6-45E8-2F1E-EF3933886B31}"/>
              </a:ext>
            </a:extLst>
          </p:cNvPr>
          <p:cNvSpPr txBox="1"/>
          <p:nvPr/>
        </p:nvSpPr>
        <p:spPr bwMode="auto">
          <a:xfrm>
            <a:off x="520073" y="229878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C92D1B5-AF6A-0066-BDD3-AF999221033C}"/>
              </a:ext>
            </a:extLst>
          </p:cNvPr>
          <p:cNvSpPr txBox="1"/>
          <p:nvPr/>
        </p:nvSpPr>
        <p:spPr bwMode="auto">
          <a:xfrm>
            <a:off x="520073" y="2555145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22EB1E7C-DA67-3BD5-AAB7-2F8B5B53CA3F}"/>
              </a:ext>
            </a:extLst>
          </p:cNvPr>
          <p:cNvSpPr txBox="1"/>
          <p:nvPr/>
        </p:nvSpPr>
        <p:spPr bwMode="auto">
          <a:xfrm>
            <a:off x="472162" y="289024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4509181-2BE8-B3DF-F3BF-6B2D59722256}"/>
              </a:ext>
            </a:extLst>
          </p:cNvPr>
          <p:cNvSpPr txBox="1"/>
          <p:nvPr/>
        </p:nvSpPr>
        <p:spPr bwMode="auto">
          <a:xfrm>
            <a:off x="466373" y="3127398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DC1B612-82B8-6F59-6737-BE62F2AB0061}"/>
              </a:ext>
            </a:extLst>
          </p:cNvPr>
          <p:cNvSpPr txBox="1"/>
          <p:nvPr/>
        </p:nvSpPr>
        <p:spPr bwMode="auto">
          <a:xfrm>
            <a:off x="472162" y="3529508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E44DF5B-2BA0-DA78-8B64-29FC7D1D95CC}"/>
              </a:ext>
            </a:extLst>
          </p:cNvPr>
          <p:cNvSpPr txBox="1"/>
          <p:nvPr/>
        </p:nvSpPr>
        <p:spPr bwMode="auto">
          <a:xfrm>
            <a:off x="466373" y="3761564"/>
            <a:ext cx="439970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2D1A9FE-4744-5BFE-EFBF-60C1B39749D8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013853E-81B3-9B25-5E4D-374B03E3945B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41851F2-E22E-6922-D77A-063772A15287}"/>
              </a:ext>
            </a:extLst>
          </p:cNvPr>
          <p:cNvSpPr txBox="1"/>
          <p:nvPr/>
        </p:nvSpPr>
        <p:spPr bwMode="auto">
          <a:xfrm>
            <a:off x="457528" y="4932712"/>
            <a:ext cx="369536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D646FC1-5ABE-7C5B-FDE6-083CCC0D5F83}"/>
              </a:ext>
            </a:extLst>
          </p:cNvPr>
          <p:cNvSpPr txBox="1"/>
          <p:nvPr/>
        </p:nvSpPr>
        <p:spPr bwMode="auto">
          <a:xfrm>
            <a:off x="466373" y="560272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A2FB17E2-3D7F-F869-5E21-859AE67AE07E}"/>
              </a:ext>
            </a:extLst>
          </p:cNvPr>
          <p:cNvSpPr txBox="1"/>
          <p:nvPr/>
        </p:nvSpPr>
        <p:spPr bwMode="auto">
          <a:xfrm>
            <a:off x="483358" y="5877521"/>
            <a:ext cx="29836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4D94854-1BFF-B37D-EB1B-D907060FE429}"/>
              </a:ext>
            </a:extLst>
          </p:cNvPr>
          <p:cNvSpPr txBox="1"/>
          <p:nvPr/>
        </p:nvSpPr>
        <p:spPr bwMode="auto">
          <a:xfrm>
            <a:off x="466373" y="6136928"/>
            <a:ext cx="412151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FD51637D-0315-5B65-AB7A-225AE3E0DC58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4DEC-1A36-3144-FB58-6A1A8FEE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>
            <a:extLst>
              <a:ext uri="{FF2B5EF4-FFF2-40B4-BE49-F238E27FC236}">
                <a16:creationId xmlns:a16="http://schemas.microsoft.com/office/drawing/2014/main" id="{57F8B088-76B6-5CCF-AC97-B8B25F96940B}"/>
              </a:ext>
            </a:extLst>
          </p:cNvPr>
          <p:cNvSpPr/>
          <p:nvPr/>
        </p:nvSpPr>
        <p:spPr>
          <a:xfrm>
            <a:off x="8256281" y="3697144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pc="-1" dirty="0">
                <a:solidFill>
                  <a:srgbClr val="00B050"/>
                </a:solidFill>
                <a:latin typeface="Calibri"/>
                <a:ea typeface="Arial"/>
              </a:rPr>
              <a:t>5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>
            <a:extLst>
              <a:ext uri="{FF2B5EF4-FFF2-40B4-BE49-F238E27FC236}">
                <a16:creationId xmlns:a16="http://schemas.microsoft.com/office/drawing/2014/main" id="{D5783B3A-10B3-5CC5-1C7F-1BA265DDFDC5}"/>
              </a:ext>
            </a:extLst>
          </p:cNvPr>
          <p:cNvSpPr/>
          <p:nvPr/>
        </p:nvSpPr>
        <p:spPr>
          <a:xfrm>
            <a:off x="8256281" y="4424529"/>
            <a:ext cx="121716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>
            <a:extLst>
              <a:ext uri="{FF2B5EF4-FFF2-40B4-BE49-F238E27FC236}">
                <a16:creationId xmlns:a16="http://schemas.microsoft.com/office/drawing/2014/main" id="{72EF5545-3DA7-0BB3-F4B7-D6FDB406FA00}"/>
              </a:ext>
            </a:extLst>
          </p:cNvPr>
          <p:cNvSpPr/>
          <p:nvPr/>
        </p:nvSpPr>
        <p:spPr>
          <a:xfrm>
            <a:off x="8280375" y="4820585"/>
            <a:ext cx="39492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buClr>
                <a:srgbClr val="00B050"/>
              </a:buClr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Определяются исходя из реальных затрат НО МКК «Фонд поддержки предпринимательства РТ»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>
            <a:extLst>
              <a:ext uri="{FF2B5EF4-FFF2-40B4-BE49-F238E27FC236}">
                <a16:creationId xmlns:a16="http://schemas.microsoft.com/office/drawing/2014/main" id="{47182DAF-51F5-5F2B-6075-97D59869A92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10588" y="380371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282EC368-5E51-B7EE-7DF0-4A9A4C25AC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21531" y="4395352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97279E74-7593-5A24-00E5-B71E0487ED7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53475" y="501063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>
            <a:extLst>
              <a:ext uri="{FF2B5EF4-FFF2-40B4-BE49-F238E27FC236}">
                <a16:creationId xmlns:a16="http://schemas.microsoft.com/office/drawing/2014/main" id="{C81C04A7-536D-12BB-A671-12D060162C22}"/>
              </a:ext>
            </a:extLst>
          </p:cNvPr>
          <p:cNvSpPr/>
          <p:nvPr/>
        </p:nvSpPr>
        <p:spPr>
          <a:xfrm>
            <a:off x="5577909" y="3770323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 поддержки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>
            <a:extLst>
              <a:ext uri="{FF2B5EF4-FFF2-40B4-BE49-F238E27FC236}">
                <a16:creationId xmlns:a16="http://schemas.microsoft.com/office/drawing/2014/main" id="{4F991C7C-789B-3189-ADD0-D7318E022AD1}"/>
              </a:ext>
            </a:extLst>
          </p:cNvPr>
          <p:cNvSpPr/>
          <p:nvPr/>
        </p:nvSpPr>
        <p:spPr>
          <a:xfrm>
            <a:off x="5574823" y="4339393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>
            <a:extLst>
              <a:ext uri="{FF2B5EF4-FFF2-40B4-BE49-F238E27FC236}">
                <a16:creationId xmlns:a16="http://schemas.microsoft.com/office/drawing/2014/main" id="{F6AE1540-A9DF-3E2E-123C-0C389869F210}"/>
              </a:ext>
            </a:extLst>
          </p:cNvPr>
          <p:cNvSpPr/>
          <p:nvPr/>
        </p:nvSpPr>
        <p:spPr>
          <a:xfrm>
            <a:off x="5574823" y="5015303"/>
            <a:ext cx="181976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562212"/>
                </a:solidFill>
                <a:latin typeface="Calibri"/>
              </a:rPr>
              <a:t>Операционные расходы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>
            <a:extLst>
              <a:ext uri="{FF2B5EF4-FFF2-40B4-BE49-F238E27FC236}">
                <a16:creationId xmlns:a16="http://schemas.microsoft.com/office/drawing/2014/main" id="{807F0915-4C2D-8A91-29E4-CC265C58C6AB}"/>
              </a:ext>
            </a:extLst>
          </p:cNvPr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«Кард </a:t>
            </a:r>
            <a:r>
              <a:rPr lang="ru-RU" sz="2000" b="1" strike="noStrike" spc="-1" dirty="0" err="1">
                <a:solidFill>
                  <a:srgbClr val="00B050"/>
                </a:solidFill>
                <a:latin typeface="Calibri"/>
                <a:ea typeface="Arial"/>
              </a:rPr>
              <a:t>хасан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 – Развитие </a:t>
            </a:r>
            <a:r>
              <a:rPr lang="ru-RU" sz="2000" b="1" spc="-1" dirty="0">
                <a:solidFill>
                  <a:srgbClr val="00B050"/>
                </a:solidFill>
                <a:latin typeface="Calibri"/>
                <a:ea typeface="Arial"/>
              </a:rPr>
              <a:t>экспорта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>
            <a:extLst>
              <a:ext uri="{FF2B5EF4-FFF2-40B4-BE49-F238E27FC236}">
                <a16:creationId xmlns:a16="http://schemas.microsoft.com/office/drawing/2014/main" id="{13855BB4-2CBE-0C1F-44D5-2E8BD2DA835E}"/>
              </a:ext>
            </a:extLst>
          </p:cNvPr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>
              <a:extLst>
                <a:ext uri="{FF2B5EF4-FFF2-40B4-BE49-F238E27FC236}">
                  <a16:creationId xmlns:a16="http://schemas.microsoft.com/office/drawing/2014/main" id="{729EA4D8-E87A-72E1-1273-318AD86B4FFD}"/>
                </a:ext>
              </a:extLst>
            </p:cNvPr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>
              <a:extLst>
                <a:ext uri="{FF2B5EF4-FFF2-40B4-BE49-F238E27FC236}">
                  <a16:creationId xmlns:a16="http://schemas.microsoft.com/office/drawing/2014/main" id="{93AB2F00-21BD-4A39-C634-6CED96F78CD3}"/>
                </a:ext>
              </a:extLst>
            </p:cNvPr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>
            <a:extLst>
              <a:ext uri="{FF2B5EF4-FFF2-40B4-BE49-F238E27FC236}">
                <a16:creationId xmlns:a16="http://schemas.microsoft.com/office/drawing/2014/main" id="{2751855D-1230-B6A1-A7F6-771C98D4A539}"/>
              </a:ext>
            </a:extLst>
          </p:cNvPr>
          <p:cNvSpPr/>
          <p:nvPr/>
        </p:nvSpPr>
        <p:spPr>
          <a:xfrm>
            <a:off x="5819966" y="1918299"/>
            <a:ext cx="59490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относится к категории субъектов малого и среднего предпринимательства в соответствии с Федеральным законом от 24.07.2007г. № 209-ФЗ «О развитии малого и среднего предпринимательства в Российской Федерации»;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зарегистрирован и осуществляет свою деятельность на территории Республики Татарстан;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имеющий в 2024 и/или в 2025 году действующий экспортный контракт  с подтвержденными отгрузками.</a:t>
            </a:r>
          </a:p>
          <a:p>
            <a:pPr marL="70560" defTabSz="914400">
              <a:lnSpc>
                <a:spcPct val="100000"/>
              </a:lnSpc>
            </a:pPr>
            <a:endParaRPr lang="ru-RU" sz="1400" b="1" spc="-12" dirty="0">
              <a:solidFill>
                <a:srgbClr val="C79363"/>
              </a:solidFill>
              <a:latin typeface="Calibri"/>
              <a:ea typeface="Arial"/>
            </a:endParaRPr>
          </a:p>
        </p:txBody>
      </p:sp>
      <p:sp>
        <p:nvSpPr>
          <p:cNvPr id="182" name="Кольцо 6">
            <a:extLst>
              <a:ext uri="{FF2B5EF4-FFF2-40B4-BE49-F238E27FC236}">
                <a16:creationId xmlns:a16="http://schemas.microsoft.com/office/drawing/2014/main" id="{8872D545-4E8D-D3B0-7000-ED3AE2681C70}"/>
              </a:ext>
            </a:extLst>
          </p:cNvPr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>
            <a:extLst>
              <a:ext uri="{FF2B5EF4-FFF2-40B4-BE49-F238E27FC236}">
                <a16:creationId xmlns:a16="http://schemas.microsoft.com/office/drawing/2014/main" id="{3AC0A1B9-129B-A2D7-82C5-09C12F0F4CDF}"/>
              </a:ext>
            </a:extLst>
          </p:cNvPr>
          <p:cNvCxnSpPr>
            <a:cxnSpLocks/>
          </p:cNvCxnSpPr>
          <p:nvPr/>
        </p:nvCxnSpPr>
        <p:spPr>
          <a:xfrm flipV="1">
            <a:off x="6048729" y="3687277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>
            <a:extLst>
              <a:ext uri="{FF2B5EF4-FFF2-40B4-BE49-F238E27FC236}">
                <a16:creationId xmlns:a16="http://schemas.microsoft.com/office/drawing/2014/main" id="{41D7386C-6460-7252-5DBF-D62004149BBE}"/>
              </a:ext>
            </a:extLst>
          </p:cNvPr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FD6C2E-ABB5-78D1-84CD-86D5DB6AFD43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0443F44D-3540-6016-208E-96DC166D35B3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7351D84-2276-81F1-B6E9-F8CA633AA75E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5EFF7-B0CB-EE2E-78D4-EF252521C659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8E378FC-CAEB-4C05-1B3A-D7F590A48A6D}"/>
              </a:ext>
            </a:extLst>
          </p:cNvPr>
          <p:cNvSpPr txBox="1"/>
          <p:nvPr/>
        </p:nvSpPr>
        <p:spPr bwMode="auto">
          <a:xfrm>
            <a:off x="466373" y="1913743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EF94ED0-696D-1EFE-4D67-3ADD56C39A87}"/>
              </a:ext>
            </a:extLst>
          </p:cNvPr>
          <p:cNvSpPr txBox="1"/>
          <p:nvPr/>
        </p:nvSpPr>
        <p:spPr bwMode="auto">
          <a:xfrm>
            <a:off x="466373" y="2088730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CBC9D6-EF09-ED3A-DBC1-17CB4A9114EA}"/>
              </a:ext>
            </a:extLst>
          </p:cNvPr>
          <p:cNvSpPr txBox="1"/>
          <p:nvPr/>
        </p:nvSpPr>
        <p:spPr bwMode="auto">
          <a:xfrm>
            <a:off x="478047" y="229760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7A7DFC7-CA57-D765-8BF8-DF369070F42D}"/>
              </a:ext>
            </a:extLst>
          </p:cNvPr>
          <p:cNvSpPr txBox="1"/>
          <p:nvPr/>
        </p:nvSpPr>
        <p:spPr bwMode="auto">
          <a:xfrm>
            <a:off x="441332" y="2530972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4D1E2C2-3DF4-EF9C-5E0F-B151DD041EBE}"/>
              </a:ext>
            </a:extLst>
          </p:cNvPr>
          <p:cNvSpPr txBox="1"/>
          <p:nvPr/>
        </p:nvSpPr>
        <p:spPr bwMode="auto">
          <a:xfrm>
            <a:off x="457528" y="2734883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B7E1630-9FC7-469D-7FA4-31D6E9DD791D}"/>
              </a:ext>
            </a:extLst>
          </p:cNvPr>
          <p:cNvSpPr txBox="1"/>
          <p:nvPr/>
        </p:nvSpPr>
        <p:spPr bwMode="auto">
          <a:xfrm>
            <a:off x="457528" y="3180495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DA9A659-AF4A-98C7-FCDC-8ACB0A731EBD}"/>
              </a:ext>
            </a:extLst>
          </p:cNvPr>
          <p:cNvSpPr txBox="1"/>
          <p:nvPr/>
        </p:nvSpPr>
        <p:spPr bwMode="auto">
          <a:xfrm>
            <a:off x="478047" y="3394934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8383BF4-5F3A-05AB-D8FE-BE9D730517DF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млн, 2,5 млн, 3 млн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CFC6CB7-B5B1-0ABA-8056-1143219612DC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7207E455-DE2C-85DF-FB6D-121BBC74FC88}"/>
              </a:ext>
            </a:extLst>
          </p:cNvPr>
          <p:cNvSpPr txBox="1"/>
          <p:nvPr/>
        </p:nvSpPr>
        <p:spPr bwMode="auto">
          <a:xfrm>
            <a:off x="457528" y="4932712"/>
            <a:ext cx="3695362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68D2ECC4-1838-DC10-5284-7B299EBEF5CB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588F8F67-43FC-33C6-37B8-9C6B04DD8E61}"/>
              </a:ext>
            </a:extLst>
          </p:cNvPr>
          <p:cNvSpPr txBox="1"/>
          <p:nvPr/>
        </p:nvSpPr>
        <p:spPr bwMode="auto">
          <a:xfrm>
            <a:off x="441332" y="366203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1,5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F163B592-0719-216A-B3EF-3A8AE0109520}"/>
              </a:ext>
            </a:extLst>
          </p:cNvPr>
          <p:cNvSpPr txBox="1"/>
          <p:nvPr/>
        </p:nvSpPr>
        <p:spPr bwMode="auto">
          <a:xfrm>
            <a:off x="403925" y="3868139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978F1B3-F904-3F48-AF4E-3AB216813C80}"/>
              </a:ext>
            </a:extLst>
          </p:cNvPr>
          <p:cNvSpPr txBox="1"/>
          <p:nvPr/>
        </p:nvSpPr>
        <p:spPr bwMode="auto">
          <a:xfrm>
            <a:off x="403925" y="4110597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074320" y="303166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074320" y="3834447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047519" y="4367859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454578" y="317260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454578" y="3827957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441605" y="4533023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4765267" y="3134916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4781596" y="3801285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4765267" y="4483311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5"/>
          <p:cNvSpPr/>
          <p:nvPr/>
        </p:nvSpPr>
        <p:spPr>
          <a:xfrm>
            <a:off x="5255403" y="1203107"/>
            <a:ext cx="55641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412599" y="716422"/>
            <a:ext cx="5906429" cy="126989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5860112" y="2189896"/>
            <a:ext cx="5749232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Исламский лизинг оборудования для резидентов промышленных парков Р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6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5442377" y="2143653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5999108" y="29994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35066" y="1285882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8DAA00D-7E5B-5E14-A743-F01918BE68C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936978" y="60733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30585-9B3D-0175-B5CF-536F2C4BDBEC}"/>
              </a:ext>
            </a:extLst>
          </p:cNvPr>
          <p:cNvSpPr txBox="1"/>
          <p:nvPr/>
        </p:nvSpPr>
        <p:spPr>
          <a:xfrm>
            <a:off x="167584" y="2760349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616A5CF7-BE75-06AB-EC4D-4F06F94FA665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8FAEFDC-FE7A-C02B-C99D-FADC4E07A2E4}"/>
              </a:ext>
            </a:extLst>
          </p:cNvPr>
          <p:cNvSpPr txBox="1"/>
          <p:nvPr/>
        </p:nvSpPr>
        <p:spPr bwMode="auto">
          <a:xfrm>
            <a:off x="506675" y="3824579"/>
            <a:ext cx="2431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Calibri"/>
                <a:cs typeface="Calibri"/>
              </a:rPr>
              <a:t>от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00B050"/>
                </a:solidFill>
                <a:latin typeface="Calibri"/>
                <a:cs typeface="Calibri"/>
              </a:rPr>
              <a:t>1 млн</a:t>
            </a:r>
            <a:r>
              <a:rPr lang="ru-RU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40" dirty="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рублей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C344D0E-C113-5425-35E2-BD1AAB847888}"/>
              </a:ext>
            </a:extLst>
          </p:cNvPr>
          <p:cNvSpPr txBox="1"/>
          <p:nvPr/>
        </p:nvSpPr>
        <p:spPr bwMode="auto">
          <a:xfrm>
            <a:off x="520023" y="4367859"/>
            <a:ext cx="24178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4E3B0DA-2EE4-2754-108B-130110B842EA}"/>
              </a:ext>
            </a:extLst>
          </p:cNvPr>
          <p:cNvSpPr txBox="1"/>
          <p:nvPr/>
        </p:nvSpPr>
        <p:spPr bwMode="auto">
          <a:xfrm>
            <a:off x="506675" y="4650351"/>
            <a:ext cx="39492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 + поручительство НО Гарантийный Фонд РТ 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 - утвержден Советом </a:t>
            </a:r>
            <a:r>
              <a:rPr lang="ru-RU" sz="1600" spc="-10" dirty="0" err="1">
                <a:solidFill>
                  <a:srgbClr val="00B050"/>
                </a:solidFill>
                <a:latin typeface="Calibri"/>
                <a:cs typeface="Calibri"/>
              </a:rPr>
              <a:t>Улемов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 ДУМ РТ, как дозволенный согласно канонам исламского права) </a:t>
            </a:r>
            <a:r>
              <a:rPr lang="ru-RU" sz="1600" spc="-10" dirty="0">
                <a:latin typeface="Calibri"/>
                <a:cs typeface="Calibri"/>
              </a:rPr>
              <a:t>до 50% от суммы поддержки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F4C25-F4C7-8227-580D-A1BA8FEE002B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9A5A3-D1BB-4079-8896-164B6D41556A}"/>
              </a:ext>
            </a:extLst>
          </p:cNvPr>
          <p:cNvSpPr txBox="1"/>
          <p:nvPr/>
        </p:nvSpPr>
        <p:spPr>
          <a:xfrm>
            <a:off x="429624" y="3134573"/>
            <a:ext cx="353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object 7"/>
          <p:cNvPicPr/>
          <p:nvPr/>
        </p:nvPicPr>
        <p:blipFill>
          <a:blip r:embed="rId2"/>
          <a:stretch/>
        </p:blipFill>
        <p:spPr>
          <a:xfrm>
            <a:off x="13544280" y="293760"/>
            <a:ext cx="913680" cy="455040"/>
          </a:xfrm>
          <a:prstGeom prst="rect">
            <a:avLst/>
          </a:prstGeom>
          <a:ln w="0">
            <a:noFill/>
          </a:ln>
        </p:spPr>
      </p:pic>
      <p:sp>
        <p:nvSpPr>
          <p:cNvPr id="1124" name="object 41"/>
          <p:cNvSpPr/>
          <p:nvPr/>
        </p:nvSpPr>
        <p:spPr>
          <a:xfrm flipH="1">
            <a:off x="-42480" y="-2880"/>
            <a:ext cx="1128960" cy="1395000"/>
          </a:xfrm>
          <a:custGeom>
            <a:avLst/>
            <a:gdLst>
              <a:gd name="textAreaLeft" fmla="*/ 0 w 1128960"/>
              <a:gd name="textAreaRight" fmla="*/ 1133280 w 1128960"/>
              <a:gd name="textAreaTop" fmla="*/ 0 h 1395000"/>
              <a:gd name="textAreaBottom" fmla="*/ 1400040 h 13950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5" name="object 42"/>
          <p:cNvSpPr/>
          <p:nvPr/>
        </p:nvSpPr>
        <p:spPr>
          <a:xfrm>
            <a:off x="10667880" y="0"/>
            <a:ext cx="1519200" cy="1519200"/>
          </a:xfrm>
          <a:custGeom>
            <a:avLst/>
            <a:gdLst>
              <a:gd name="textAreaLeft" fmla="*/ 0 w 1519200"/>
              <a:gd name="textAreaRight" fmla="*/ 1523880 w 1519200"/>
              <a:gd name="textAreaTop" fmla="*/ 0 h 1519200"/>
              <a:gd name="textAreaBottom" fmla="*/ 1523880 h 151920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1142" name="Рисунок 5"/>
          <p:cNvPicPr/>
          <p:nvPr/>
        </p:nvPicPr>
        <p:blipFill>
          <a:blip r:embed="rId3"/>
          <a:stretch/>
        </p:blipFill>
        <p:spPr>
          <a:xfrm>
            <a:off x="695520" y="184680"/>
            <a:ext cx="780120" cy="475200"/>
          </a:xfrm>
          <a:prstGeom prst="rect">
            <a:avLst/>
          </a:prstGeom>
          <a:ln w="0">
            <a:noFill/>
          </a:ln>
        </p:spPr>
      </p:pic>
      <p:pic>
        <p:nvPicPr>
          <p:cNvPr id="1143" name="Рисунок 6"/>
          <p:cNvPicPr/>
          <p:nvPr/>
        </p:nvPicPr>
        <p:blipFill>
          <a:blip r:embed="rId4"/>
          <a:stretch/>
        </p:blipFill>
        <p:spPr>
          <a:xfrm>
            <a:off x="1496160" y="192600"/>
            <a:ext cx="9199440" cy="475200"/>
          </a:xfrm>
          <a:prstGeom prst="rect">
            <a:avLst/>
          </a:prstGeom>
          <a:ln w="0">
            <a:noFill/>
          </a:ln>
        </p:spPr>
      </p:pic>
      <p:sp>
        <p:nvSpPr>
          <p:cNvPr id="1144" name="TextBox 7"/>
          <p:cNvSpPr/>
          <p:nvPr/>
        </p:nvSpPr>
        <p:spPr>
          <a:xfrm>
            <a:off x="1854000" y="146160"/>
            <a:ext cx="9043920" cy="52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ts val="3421"/>
              </a:lnSpc>
              <a:spcBef>
                <a:spcPts val="99"/>
              </a:spcBef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DejaVu Sans"/>
              </a:rPr>
              <a:t>ЕДИНЫЙ КОНТАКТ-ЦЕНТР ПО МЕРАМ ПОДДЕРЖКИ БИЗНЕСА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8" name="Рисунок 11"/>
          <p:cNvPicPr/>
          <p:nvPr/>
        </p:nvPicPr>
        <p:blipFill>
          <a:blip r:embed="rId5"/>
          <a:stretch/>
        </p:blipFill>
        <p:spPr>
          <a:xfrm>
            <a:off x="1758240" y="826560"/>
            <a:ext cx="8674920" cy="48240"/>
          </a:xfrm>
          <a:prstGeom prst="rect">
            <a:avLst/>
          </a:prstGeom>
          <a:ln w="0">
            <a:noFill/>
          </a:ln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2E038AE-ABA7-4647-AEA9-DE3B88D99364}"/>
              </a:ext>
            </a:extLst>
          </p:cNvPr>
          <p:cNvGrpSpPr/>
          <p:nvPr/>
        </p:nvGrpSpPr>
        <p:grpSpPr>
          <a:xfrm>
            <a:off x="6095704" y="5695794"/>
            <a:ext cx="5893569" cy="1162206"/>
            <a:chOff x="5965382" y="5240499"/>
            <a:chExt cx="6077659" cy="1114215"/>
          </a:xfrm>
        </p:grpSpPr>
        <p:sp>
          <p:nvSpPr>
            <p:cNvPr id="44" name="Скругленный прямоугольник 6">
              <a:extLst>
                <a:ext uri="{FF2B5EF4-FFF2-40B4-BE49-F238E27FC236}">
                  <a16:creationId xmlns:a16="http://schemas.microsoft.com/office/drawing/2014/main" id="{F9AA45CC-EE8C-4C42-8F2B-494C802C105B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45" name="Рисунок 30">
              <a:extLst>
                <a:ext uri="{FF2B5EF4-FFF2-40B4-BE49-F238E27FC236}">
                  <a16:creationId xmlns:a16="http://schemas.microsoft.com/office/drawing/2014/main" id="{CE0595AA-CD26-470D-B89A-05D1880A505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Рисунок 6">
              <a:extLst>
                <a:ext uri="{FF2B5EF4-FFF2-40B4-BE49-F238E27FC236}">
                  <a16:creationId xmlns:a16="http://schemas.microsoft.com/office/drawing/2014/main" id="{6DFB6D68-301B-4D95-BEBD-32D78D3D8E2E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9EABF15-A23E-4477-8860-B1C450D8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48" name="Рисунок 1">
              <a:extLst>
                <a:ext uri="{FF2B5EF4-FFF2-40B4-BE49-F238E27FC236}">
                  <a16:creationId xmlns:a16="http://schemas.microsoft.com/office/drawing/2014/main" id="{DC5598CA-2656-472D-A4D8-EA8C0B0E604A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EB986542-D52A-48DD-9497-79AB8B387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AD2B39B-D366-0B76-05CC-8CD39F9402A9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0" y="1139706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FE10DB-8BEF-C7B1-1FFA-1183E6E7E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033" t="9531" r="10091" b="10388"/>
          <a:stretch>
            <a:fillRect/>
          </a:stretch>
        </p:blipFill>
        <p:spPr>
          <a:xfrm>
            <a:off x="2157665" y="1003602"/>
            <a:ext cx="1373237" cy="135973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67B19CE-0A13-6F60-6083-85D54AC95938}"/>
              </a:ext>
            </a:extLst>
          </p:cNvPr>
          <p:cNvGrpSpPr/>
          <p:nvPr/>
        </p:nvGrpSpPr>
        <p:grpSpPr>
          <a:xfrm>
            <a:off x="156773" y="3087888"/>
            <a:ext cx="2000892" cy="574576"/>
            <a:chOff x="279351" y="254935"/>
            <a:chExt cx="2887077" cy="80901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2B64B8E-791E-55D6-C98D-2DB644ACA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ED0CAC-DCCC-8CB2-C3DF-980622ACD1E2}"/>
                </a:ext>
              </a:extLst>
            </p:cNvPr>
            <p:cNvSpPr/>
            <p:nvPr/>
          </p:nvSpPr>
          <p:spPr>
            <a:xfrm>
              <a:off x="904466" y="608928"/>
              <a:ext cx="2261962" cy="45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6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Рисунок 484">
            <a:extLst>
              <a:ext uri="{FF2B5EF4-FFF2-40B4-BE49-F238E27FC236}">
                <a16:creationId xmlns:a16="http://schemas.microsoft.com/office/drawing/2014/main" id="{5302D040-6F1C-40AD-9816-7164BAA7F7E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993741" y="2498109"/>
            <a:ext cx="1701084" cy="1682192"/>
          </a:xfrm>
          <a:prstGeom prst="rect">
            <a:avLst/>
          </a:prstGeom>
          <a:ln w="0">
            <a:noFill/>
          </a:ln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15CFE508-256C-BB88-ACC9-DFB471CCDB0A}"/>
              </a:ext>
            </a:extLst>
          </p:cNvPr>
          <p:cNvSpPr/>
          <p:nvPr/>
        </p:nvSpPr>
        <p:spPr>
          <a:xfrm>
            <a:off x="4267830" y="1392120"/>
            <a:ext cx="1328740" cy="5453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9E5C2A6A-46F6-004D-52D2-50895EE72993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68616" y="4838807"/>
            <a:ext cx="2033927" cy="32364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" descr="http://qrcoder.ru/code/?https%3A%2F%2Ft.me%2Fgarfondrt&amp;4&amp;0">
            <a:extLst>
              <a:ext uri="{FF2B5EF4-FFF2-40B4-BE49-F238E27FC236}">
                <a16:creationId xmlns:a16="http://schemas.microsoft.com/office/drawing/2014/main" id="{3363544D-23A1-B640-06FC-D12021A5F3A8}"/>
              </a:ext>
            </a:extLst>
          </p:cNvPr>
          <p:cNvPicPr/>
          <p:nvPr/>
        </p:nvPicPr>
        <p:blipFill>
          <a:blip r:embed="rId15"/>
          <a:srcRect l="12133" t="8237" r="7970" b="7937"/>
          <a:stretch>
            <a:fillRect/>
          </a:stretch>
        </p:blipFill>
        <p:spPr>
          <a:xfrm>
            <a:off x="2157664" y="4315074"/>
            <a:ext cx="1448705" cy="1410118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B15F669-80BF-44A2-D8E3-4F4923D1EF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68" y="885518"/>
            <a:ext cx="1649935" cy="16499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AB3E8-BA53-28B6-82A4-ADB6863CB7C8}"/>
              </a:ext>
            </a:extLst>
          </p:cNvPr>
          <p:cNvSpPr txBox="1"/>
          <p:nvPr/>
        </p:nvSpPr>
        <p:spPr>
          <a:xfrm>
            <a:off x="4064379" y="2702649"/>
            <a:ext cx="199261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Мой бизнес Республика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8">
            <a:extLst>
              <a:ext uri="{FF2B5EF4-FFF2-40B4-BE49-F238E27FC236}">
                <a16:creationId xmlns:a16="http://schemas.microsoft.com/office/drawing/2014/main" id="{29910AC0-E429-DEAF-5599-38C885E45C3C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6088456" y="2768090"/>
            <a:ext cx="1321757" cy="1359734"/>
          </a:xfrm>
          <a:prstGeom prst="rect">
            <a:avLst/>
          </a:prstGeom>
          <a:ln w="0"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79F2B0-D79D-D47E-5092-CE11FD86E017}"/>
              </a:ext>
            </a:extLst>
          </p:cNvPr>
          <p:cNvSpPr txBox="1"/>
          <p:nvPr/>
        </p:nvSpPr>
        <p:spPr>
          <a:xfrm>
            <a:off x="7635858" y="1311671"/>
            <a:ext cx="1992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РЛК Республики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B5B815-A39A-7B3E-6827-B938826E66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0360" y="1038307"/>
            <a:ext cx="1333922" cy="1325029"/>
          </a:xfrm>
          <a:prstGeom prst="rect">
            <a:avLst/>
          </a:prstGeom>
        </p:spPr>
      </p:pic>
      <p:pic>
        <p:nvPicPr>
          <p:cNvPr id="36" name="Рисунок 47" descr="Телефон">
            <a:extLst>
              <a:ext uri="{FF2B5EF4-FFF2-40B4-BE49-F238E27FC236}">
                <a16:creationId xmlns:a16="http://schemas.microsoft.com/office/drawing/2014/main" id="{72334D86-85CE-4E53-8CF4-6A319064BC46}"/>
              </a:ext>
            </a:extLst>
          </p:cNvPr>
          <p:cNvPicPr/>
          <p:nvPr/>
        </p:nvPicPr>
        <p:blipFill>
          <a:blip r:embed="rId19"/>
          <a:stretch/>
        </p:blipFill>
        <p:spPr>
          <a:xfrm>
            <a:off x="7655104" y="2823880"/>
            <a:ext cx="432000" cy="474921"/>
          </a:xfrm>
          <a:prstGeom prst="rect">
            <a:avLst/>
          </a:prstGeom>
          <a:ln w="0">
            <a:noFill/>
          </a:ln>
        </p:spPr>
      </p:pic>
      <p:grpSp>
        <p:nvGrpSpPr>
          <p:cNvPr id="37" name="object 19">
            <a:extLst>
              <a:ext uri="{FF2B5EF4-FFF2-40B4-BE49-F238E27FC236}">
                <a16:creationId xmlns:a16="http://schemas.microsoft.com/office/drawing/2014/main" id="{259B3A60-A11C-4BA2-B04C-9270CD993E02}"/>
              </a:ext>
            </a:extLst>
          </p:cNvPr>
          <p:cNvGrpSpPr/>
          <p:nvPr/>
        </p:nvGrpSpPr>
        <p:grpSpPr>
          <a:xfrm>
            <a:off x="7762654" y="3518824"/>
            <a:ext cx="207000" cy="313200"/>
            <a:chOff x="7677720" y="4120560"/>
            <a:chExt cx="207000" cy="313200"/>
          </a:xfrm>
        </p:grpSpPr>
        <p:pic>
          <p:nvPicPr>
            <p:cNvPr id="38" name="object 20">
              <a:extLst>
                <a:ext uri="{FF2B5EF4-FFF2-40B4-BE49-F238E27FC236}">
                  <a16:creationId xmlns:a16="http://schemas.microsoft.com/office/drawing/2014/main" id="{CD42CCE8-E4E0-48F4-8553-363CC0B2FACF}"/>
                </a:ext>
              </a:extLst>
            </p:cNvPr>
            <p:cNvPicPr/>
            <p:nvPr/>
          </p:nvPicPr>
          <p:blipFill>
            <a:blip r:embed="rId20"/>
            <a:stretch/>
          </p:blipFill>
          <p:spPr>
            <a:xfrm>
              <a:off x="7712280" y="4389480"/>
              <a:ext cx="144000" cy="44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" name="object 21">
              <a:extLst>
                <a:ext uri="{FF2B5EF4-FFF2-40B4-BE49-F238E27FC236}">
                  <a16:creationId xmlns:a16="http://schemas.microsoft.com/office/drawing/2014/main" id="{201B2D13-FFE8-49D1-907E-0923FFF6188F}"/>
                </a:ext>
              </a:extLst>
            </p:cNvPr>
            <p:cNvPicPr/>
            <p:nvPr/>
          </p:nvPicPr>
          <p:blipFill>
            <a:blip r:embed="rId21"/>
            <a:stretch/>
          </p:blipFill>
          <p:spPr>
            <a:xfrm>
              <a:off x="7729920" y="4172400"/>
              <a:ext cx="103320" cy="103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155C9B08-6F7E-46B3-93D2-3A0DA5D1C050}"/>
                </a:ext>
              </a:extLst>
            </p:cNvPr>
            <p:cNvSpPr/>
            <p:nvPr/>
          </p:nvSpPr>
          <p:spPr>
            <a:xfrm>
              <a:off x="7677720" y="4120560"/>
              <a:ext cx="207000" cy="287280"/>
            </a:xfrm>
            <a:custGeom>
              <a:avLst/>
              <a:gdLst>
                <a:gd name="textAreaLeft" fmla="*/ 0 w 207000"/>
                <a:gd name="textAreaRight" fmla="*/ 211680 w 207000"/>
                <a:gd name="textAreaTop" fmla="*/ 0 h 287280"/>
                <a:gd name="textAreaBottom" fmla="*/ 291960 h 287280"/>
              </a:gdLst>
              <a:ahLst/>
              <a:cxnLst/>
              <a:rect l="textAreaLeft" t="textAreaTop" r="textAreaRight" b="textAreaBottom"/>
              <a:pathLst>
                <a:path w="349250" h="481329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100" b="0" strike="noStrike" spc="-1">
                <a:solidFill>
                  <a:srgbClr val="000000"/>
                </a:solidFill>
                <a:latin typeface="Calibri"/>
                <a:ea typeface="Arial"/>
              </a:endParaRPr>
            </a:p>
          </p:txBody>
        </p:sp>
      </p:grpSp>
      <p:cxnSp>
        <p:nvCxnSpPr>
          <p:cNvPr id="41" name="Прямая соединительная линия 52">
            <a:extLst>
              <a:ext uri="{FF2B5EF4-FFF2-40B4-BE49-F238E27FC236}">
                <a16:creationId xmlns:a16="http://schemas.microsoft.com/office/drawing/2014/main" id="{D2B4C08D-A72A-46DD-9001-D1D2C9CF03F1}"/>
              </a:ext>
            </a:extLst>
          </p:cNvPr>
          <p:cNvCxnSpPr/>
          <p:nvPr/>
        </p:nvCxnSpPr>
        <p:spPr>
          <a:xfrm>
            <a:off x="8138404" y="3293890"/>
            <a:ext cx="3210480" cy="82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F11FAB2-AF27-420B-85D0-83E480574FA2}"/>
              </a:ext>
            </a:extLst>
          </p:cNvPr>
          <p:cNvSpPr txBox="1"/>
          <p:nvPr/>
        </p:nvSpPr>
        <p:spPr>
          <a:xfrm>
            <a:off x="8077204" y="2851718"/>
            <a:ext cx="2994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 (843) 524 90 90	</a:t>
            </a:r>
          </a:p>
          <a:p>
            <a:endParaRPr lang="ru-RU" dirty="0"/>
          </a:p>
          <a:p>
            <a:r>
              <a:rPr lang="ru-RU" dirty="0"/>
              <a:t>Казань, </a:t>
            </a:r>
          </a:p>
          <a:p>
            <a:r>
              <a:rPr lang="ru-RU" dirty="0"/>
              <a:t>ул. Петербургская 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88227-8FF2-0FCD-1502-0FAFF7352A74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5940" t="5978" r="8824" b="4916"/>
          <a:stretch>
            <a:fillRect/>
          </a:stretch>
        </p:blipFill>
        <p:spPr>
          <a:xfrm>
            <a:off x="6056996" y="4275174"/>
            <a:ext cx="1409519" cy="1450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19845-25F9-BA36-5896-12BFFC229470}"/>
              </a:ext>
            </a:extLst>
          </p:cNvPr>
          <p:cNvSpPr txBox="1"/>
          <p:nvPr/>
        </p:nvSpPr>
        <p:spPr>
          <a:xfrm>
            <a:off x="4064379" y="4402059"/>
            <a:ext cx="23621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spc="-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 в </a:t>
            </a:r>
            <a:r>
              <a:rPr lang="en-US" spc="-2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Мой бизнес Республика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6079298" y="952057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758677" y="955656"/>
            <a:ext cx="5019557" cy="6750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497137" y="2124429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552465" y="2745348"/>
            <a:ext cx="161420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552465" y="3202712"/>
            <a:ext cx="341784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1% годовых для всех категорий, кроме Блок 2 </a:t>
            </a:r>
            <a:r>
              <a:rPr lang="ru-RU" sz="1400" b="1" spc="-1" dirty="0" err="1">
                <a:solidFill>
                  <a:srgbClr val="C00000"/>
                </a:solidFill>
                <a:latin typeface="Calibri"/>
              </a:rPr>
              <a:t>п.п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. а)</a:t>
            </a:r>
          </a:p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</a:rPr>
              <a:t>8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% годовых для категорий Блок 2 </a:t>
            </a:r>
            <a:r>
              <a:rPr lang="ru-RU" sz="1400" b="1" spc="-1" dirty="0" err="1">
                <a:solidFill>
                  <a:srgbClr val="C00000"/>
                </a:solidFill>
                <a:latin typeface="Calibri"/>
              </a:rPr>
              <a:t>п.п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. а)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6953797" y="2160435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6991386" y="2736467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6991386" y="3202712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5972347" y="2186169"/>
            <a:ext cx="7966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005219" y="2766115"/>
            <a:ext cx="5948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005219" y="3226490"/>
            <a:ext cx="7715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26618" y="689285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0029-A036-F627-A015-CF29B77FE0CF}"/>
              </a:ext>
            </a:extLst>
          </p:cNvPr>
          <p:cNvSpPr txBox="1"/>
          <p:nvPr/>
        </p:nvSpPr>
        <p:spPr>
          <a:xfrm>
            <a:off x="6012904" y="3880341"/>
            <a:ext cx="164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35">
            <a:extLst>
              <a:ext uri="{FF2B5EF4-FFF2-40B4-BE49-F238E27FC236}">
                <a16:creationId xmlns:a16="http://schemas.microsoft.com/office/drawing/2014/main" id="{E428A8D8-122A-490E-8C35-E93A384A5F8E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319842" y="106939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4CBF7E-30E3-4A23-BE54-DFD9AD4E905F}"/>
              </a:ext>
            </a:extLst>
          </p:cNvPr>
          <p:cNvSpPr txBox="1"/>
          <p:nvPr/>
        </p:nvSpPr>
        <p:spPr>
          <a:xfrm>
            <a:off x="402294" y="1661981"/>
            <a:ext cx="363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DBC8D-6F06-4F2A-91F7-D532B1C446EA}"/>
              </a:ext>
            </a:extLst>
          </p:cNvPr>
          <p:cNvSpPr txBox="1"/>
          <p:nvPr/>
        </p:nvSpPr>
        <p:spPr>
          <a:xfrm>
            <a:off x="402287" y="2442949"/>
            <a:ext cx="2935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B5EA1-DD56-4F13-A686-80CC6DAF1877}"/>
              </a:ext>
            </a:extLst>
          </p:cNvPr>
          <p:cNvSpPr txBox="1"/>
          <p:nvPr/>
        </p:nvSpPr>
        <p:spPr>
          <a:xfrm>
            <a:off x="7552465" y="3866875"/>
            <a:ext cx="4262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поручительство Гарантийного Фонда РТ 70% от суммы микрозайма + поручительство физического лица либо индивидуального предпринимателя, либо юридического лица;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залог имущества стоимостью (с учетом К 0,7) не менее 100% от суммы микрозайма;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поручительство Гарантийного Фонда РТ до 70% от суммы микрозайма + залог имущества стоимостью (с учетом К 0,7) не менее 30% от суммы микрозайма.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670012" y="834060"/>
            <a:ext cx="518904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237486" y="863911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3"/>
          <a:srcRect l="20614" t="-15142" r="48762" b="922"/>
          <a:stretch/>
        </p:blipFill>
        <p:spPr>
          <a:xfrm>
            <a:off x="7731736" y="676080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5BA74F56-D081-4A1E-9FAD-0777867534B4}"/>
              </a:ext>
            </a:extLst>
          </p:cNvPr>
          <p:cNvSpPr/>
          <p:nvPr/>
        </p:nvSpPr>
        <p:spPr>
          <a:xfrm>
            <a:off x="675038" y="2000783"/>
            <a:ext cx="11178988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  <a:buClr>
                <a:srgbClr val="C79363"/>
              </a:buClr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Блок 1: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а) гражданин, зарегистрированный в качестве индивидуального предпринимателя,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б) юридическое лицо создано гражданами (гражданином), а их доля (акции) в уставном капитале юридического лица составляет не менее 50%,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в) юридическое лицо, в котором единоличным исполнительным органом является гражданин, либо</a:t>
            </a:r>
          </a:p>
          <a:p>
            <a:pPr algn="just" defTabSz="914400">
              <a:lnSpc>
                <a:spcPct val="100000"/>
              </a:lnSpc>
              <a:buClr>
                <a:srgbClr val="C79363"/>
              </a:buClr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Блок 2: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9363"/>
              </a:buClr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ru-RU" sz="1200" b="1" i="1" spc="-15" dirty="0">
                <a:solidFill>
                  <a:srgbClr val="000000"/>
                </a:solidFill>
                <a:latin typeface="Calibri"/>
                <a:ea typeface="Arial"/>
              </a:rPr>
              <a:t>а</a:t>
            </a:r>
            <a:r>
              <a:rPr kumimoji="0" lang="ru-RU" sz="1200" b="1" i="1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) направил на военную службу в зону СВО одного и более военнообязанных работников, либо</a:t>
            </a:r>
            <a:endParaRPr lang="ru-RU" sz="1200" b="1" i="1" spc="-15" dirty="0">
              <a:latin typeface="Calibri"/>
              <a:ea typeface="Arial"/>
            </a:endParaRP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б) индивидуальный предприниматель является супругой (супругом), сыном, дочерью гражданина, находящегося на военной службе в зоне СВО 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в) индивидуальный предприниматель является супругой (супругом), сыном, дочерью гражданина,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г) юридическое лицо создано супругами (супругом/ супругой), сыновьями, дочерями граждан, а их доля в уставном капитале юридического лица составляет не менее 50%,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д) индивидуальный предприниматель является вдовой (вдовцом), сыном, дочерью гражданина, погибшего на военной службе в зоне СВО,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е) 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50%, либо</a:t>
            </a:r>
          </a:p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200" spc="-15" dirty="0">
                <a:latin typeface="Calibri"/>
                <a:ea typeface="Arial"/>
              </a:rPr>
              <a:t>ж) юридическое лицо или индивидуальный предприниматель, заключившие трудовой договор по основному месту работу на полную ставку, с гражданином, при условии, что с даты заключения трудового договора до момента принятия Фондом решения о предоставлении микрозайма прошло более девяносто дней.</a:t>
            </a: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</p:spTree>
    <p:extLst>
      <p:ext uri="{BB962C8B-B14F-4D97-AF65-F5344CB8AC3E}">
        <p14:creationId xmlns:p14="http://schemas.microsoft.com/office/powerpoint/2010/main" val="316246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691898" y="1179858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/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C2A0561-2645-798E-BC88-87485141ED9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702-FCB5-FEC1-9284-87D6AD45CE44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BC1-44FD-E4A7-8027-67109F329BAF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73487111-AE3B-53ED-7130-839B5B5D5CE6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F06B4-BC19-41BB-7C6E-775F0412F62B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FB17B-0A45-623F-A848-B97E10E3F190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8325774-B7F8-C89B-C8D0-3199E1B4CA98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938DD9-6B01-71C5-8FA5-8812C096549E}"/>
              </a:ext>
            </a:extLst>
          </p:cNvPr>
          <p:cNvSpPr txBox="1"/>
          <p:nvPr/>
        </p:nvSpPr>
        <p:spPr>
          <a:xfrm>
            <a:off x="476776" y="2911229"/>
            <a:ext cx="2417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поручительство ГФ РТ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FEA98F02-5E06-69B2-AF90-7B67130515EF}"/>
              </a:ext>
            </a:extLst>
          </p:cNvPr>
          <p:cNvSpPr txBox="1"/>
          <p:nvPr/>
        </p:nvSpPr>
        <p:spPr>
          <a:xfrm>
            <a:off x="444972" y="3359034"/>
            <a:ext cx="33195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F7B29A68-FD39-0077-46CB-E2EB0D8C05C4}"/>
              </a:ext>
            </a:extLst>
          </p:cNvPr>
          <p:cNvSpPr txBox="1"/>
          <p:nvPr/>
        </p:nvSpPr>
        <p:spPr>
          <a:xfrm>
            <a:off x="444972" y="3610385"/>
            <a:ext cx="41215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5">
            <a:extLst>
              <a:ext uri="{FF2B5EF4-FFF2-40B4-BE49-F238E27FC236}">
                <a16:creationId xmlns:a16="http://schemas.microsoft.com/office/drawing/2014/main" id="{5839495F-D210-859F-5235-02CD4F6D2BEC}"/>
              </a:ext>
            </a:extLst>
          </p:cNvPr>
          <p:cNvSpPr txBox="1"/>
          <p:nvPr/>
        </p:nvSpPr>
        <p:spPr>
          <a:xfrm>
            <a:off x="444972" y="3994276"/>
            <a:ext cx="2705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141EE62F-D967-7536-21B7-76A547CB2052}"/>
              </a:ext>
            </a:extLst>
          </p:cNvPr>
          <p:cNvSpPr txBox="1"/>
          <p:nvPr/>
        </p:nvSpPr>
        <p:spPr>
          <a:xfrm>
            <a:off x="416966" y="5414737"/>
            <a:ext cx="2396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024A1A85-11AD-B144-B60F-6076C47F7DDF}"/>
              </a:ext>
            </a:extLst>
          </p:cNvPr>
          <p:cNvSpPr txBox="1"/>
          <p:nvPr/>
        </p:nvSpPr>
        <p:spPr>
          <a:xfrm>
            <a:off x="416966" y="5926275"/>
            <a:ext cx="4121049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7D9BD2EE-C112-EF94-0546-C40C8E955254}"/>
              </a:ext>
            </a:extLst>
          </p:cNvPr>
          <p:cNvSpPr txBox="1"/>
          <p:nvPr/>
        </p:nvSpPr>
        <p:spPr>
          <a:xfrm>
            <a:off x="444972" y="5697000"/>
            <a:ext cx="31996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24529D9D-4862-D939-AE94-15F34BB7D4F5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5EC213B9-247F-35B0-680F-997614F17545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D49D4FE-6615-49AA-81EF-B47FA460230A}"/>
              </a:ext>
            </a:extLst>
          </p:cNvPr>
          <p:cNvSpPr txBox="1"/>
          <p:nvPr/>
        </p:nvSpPr>
        <p:spPr>
          <a:xfrm>
            <a:off x="444972" y="4502269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8EF223CA-F4E7-45D8-A668-FD9FD8BD3F69}"/>
              </a:ext>
            </a:extLst>
          </p:cNvPr>
          <p:cNvSpPr txBox="1"/>
          <p:nvPr/>
        </p:nvSpPr>
        <p:spPr>
          <a:xfrm>
            <a:off x="450969" y="4719435"/>
            <a:ext cx="34156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1D2752B1-408B-4D58-9E28-6B42ED52AF98}"/>
              </a:ext>
            </a:extLst>
          </p:cNvPr>
          <p:cNvSpPr txBox="1"/>
          <p:nvPr/>
        </p:nvSpPr>
        <p:spPr>
          <a:xfrm>
            <a:off x="448450" y="4938626"/>
            <a:ext cx="35863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5259547" y="1810248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1AAB9-1EA0-4689-9BE3-E1101EC0967A}"/>
              </a:ext>
            </a:extLst>
          </p:cNvPr>
          <p:cNvSpPr txBox="1"/>
          <p:nvPr/>
        </p:nvSpPr>
        <p:spPr>
          <a:xfrm>
            <a:off x="1228165" y="2062638"/>
            <a:ext cx="991496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отвечающие хотя бы одному из требований: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питания»; класс 71 «Деятельность в области архитектуры и инженерно-технического проектирования; технических испытаний, исследования и анализа», класс 72 «Научные исследования и разработки» раздела M «Деятельность профессиональная, научная и техническая» общероссийского классификатора видов экономической деятельности ОК 029-2014 (КДЕС Ред. 2)</a:t>
            </a:r>
            <a:r>
              <a:rPr lang="ru-RU" sz="1400" b="0" spc="-15" dirty="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, класс 79 «Деятельность туристических агентств и прочих организаций, предоставляющих услуги в сфере туризма» раздела N «Деятельность административная и сопутствующие дополнительные услуги»   общероссийского классификатора видов экономической деятельности ОК 029-2014 (КДЕС Ред. 2)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имеющий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и/или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году действующий экспортный контракт с подтвержденной отгрузкой;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состоят в реестр малых технологических компаний в соответствии с   Федеральным законом от 04.08.2023 № 478-ФЗ; 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является субъектом креативной индустрии в соответствии с Федеральным законом от 08 августа 2024г. № 330-ФЗ «О развитии креативных (творческих) индустрий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34917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A5FB2-FAAA-AB3B-9255-FE10E423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BDF92C5B-46EC-B383-7D74-9B8F7856576F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F9712A28-CA64-1D31-4905-870EE8C00EB7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7F7F5278-E4DE-4B0A-9A95-FF127CF447E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FAF0AA8D-80CD-B4B4-6CE7-9BC947C9EE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E33E2979-6BE6-B04E-CC6F-0D7E8C3D61C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83B9CAAC-9678-F908-71A0-29CBDF9AE22C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5C7EEF4E-9D03-39DF-1FFC-288D4737C0A3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C217583D-5F2E-7D19-00C9-FF819FFD3D35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4DE33C29-1A9F-82BD-F462-5B6A2F20A7AB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2B849E18-6265-057D-1BA1-EF0B6087663C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5086BCC1-9F02-B438-AB53-64999E5DA731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E793285-B1C4-CD03-7D43-63154EA93779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0785C-C22F-DEE8-2B41-1B7C130D5CD0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16B76-65CA-A9FE-F37C-343364EEB89D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078497A0-56B5-F3B3-DD26-5585E63384BB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12538-0CF2-65EE-86FA-DA592F1C46D0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4B6B3-419C-28D5-5AFC-4FF06CC97BB3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B58D7FC7-648A-6AFD-55DB-BB09503642FD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</a:t>
            </a:r>
            <a:r>
              <a:rPr sz="1400" spc="-10" dirty="0" err="1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7CE604-3DE2-CAEC-0B50-2FA627A68BE2}"/>
              </a:ext>
            </a:extLst>
          </p:cNvPr>
          <p:cNvSpPr txBox="1"/>
          <p:nvPr/>
        </p:nvSpPr>
        <p:spPr>
          <a:xfrm>
            <a:off x="476776" y="2911229"/>
            <a:ext cx="4241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либо ИП, либо ЮЛ+ поручительство ГФ РТ 50%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38A60B8F-2262-1CA5-7E12-284F0C3F642C}"/>
              </a:ext>
            </a:extLst>
          </p:cNvPr>
          <p:cNvSpPr txBox="1"/>
          <p:nvPr/>
        </p:nvSpPr>
        <p:spPr>
          <a:xfrm>
            <a:off x="472160" y="3346047"/>
            <a:ext cx="40943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имущества стоимостью (с учетом К 0,7) не менее 100 %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45BB47B3-B543-A2C9-7737-C6B33465B53C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9DFF7515-5B72-9F90-5984-B68767D56E1B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058FB9F-11F6-4C6B-4325-AE03C20EE396}"/>
              </a:ext>
            </a:extLst>
          </p:cNvPr>
          <p:cNvSpPr txBox="1"/>
          <p:nvPr/>
        </p:nvSpPr>
        <p:spPr>
          <a:xfrm>
            <a:off x="509628" y="396706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E73DAB55-09AA-6B49-CF30-FF5B9136D28E}"/>
              </a:ext>
            </a:extLst>
          </p:cNvPr>
          <p:cNvSpPr txBox="1"/>
          <p:nvPr/>
        </p:nvSpPr>
        <p:spPr>
          <a:xfrm>
            <a:off x="472161" y="4249323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залог имущества стоимостью (с учетом К 0,7) не менее 100 %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666A2EA-1AB9-ECC2-8E8C-391ADBF54E80}"/>
              </a:ext>
            </a:extLst>
          </p:cNvPr>
          <p:cNvSpPr txBox="1"/>
          <p:nvPr/>
        </p:nvSpPr>
        <p:spPr>
          <a:xfrm>
            <a:off x="472160" y="4816145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поручительство ГФ РТ до 50% от суммы микрозайма + залог имущества (с учетом К 0,7) не менее 50 %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9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2EF1-D4B1-C0C2-4E22-BE60EFA5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2E29CD3B-8C04-DBC2-C84F-D57F24C31E5C}"/>
              </a:ext>
            </a:extLst>
          </p:cNvPr>
          <p:cNvSpPr/>
          <p:nvPr/>
        </p:nvSpPr>
        <p:spPr>
          <a:xfrm>
            <a:off x="3629227" y="1009462"/>
            <a:ext cx="4600373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4225B1F-257A-E9FA-3659-6079E000F878}"/>
              </a:ext>
            </a:extLst>
          </p:cNvPr>
          <p:cNvSpPr/>
          <p:nvPr/>
        </p:nvSpPr>
        <p:spPr>
          <a:xfrm>
            <a:off x="3341764" y="1009462"/>
            <a:ext cx="5345036" cy="860556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3DAE2DE-4767-21E0-30CD-CD8779B71273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53802AB7-C60D-C623-597F-BBE761621B45}"/>
              </a:ext>
            </a:extLst>
          </p:cNvPr>
          <p:cNvSpPr/>
          <p:nvPr/>
        </p:nvSpPr>
        <p:spPr>
          <a:xfrm>
            <a:off x="242047" y="115650"/>
            <a:ext cx="11483788" cy="72523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5805B489-B290-F691-6EC7-C4A3AEFE737E}"/>
              </a:ext>
            </a:extLst>
          </p:cNvPr>
          <p:cNvSpPr/>
          <p:nvPr/>
        </p:nvSpPr>
        <p:spPr>
          <a:xfrm>
            <a:off x="5178117" y="1676140"/>
            <a:ext cx="1852200" cy="641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endParaRPr lang="ru-RU" sz="2000" b="1" spc="-12" dirty="0">
              <a:latin typeface="Calibri"/>
            </a:endParaRPr>
          </a:p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53D76-D507-CD7D-BA89-8ECFAB0F3889}"/>
              </a:ext>
            </a:extLst>
          </p:cNvPr>
          <p:cNvSpPr txBox="1"/>
          <p:nvPr/>
        </p:nvSpPr>
        <p:spPr>
          <a:xfrm>
            <a:off x="495300" y="2342818"/>
            <a:ext cx="11230535" cy="4386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убъект МСП при одновременном соблюдении следующих условий: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зарегистрирован и действует не более 23 месяцев (до даты подачи заявки);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F «Строительство»;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Н «Транспортировка и хранение»;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Q «Деятельность в области здравоохранения и социальных услуг»;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общероссийского классификатора видов экономической деятельности ОК 029-2014 (КДЕС Ред. 2).</a:t>
            </a:r>
          </a:p>
          <a:p>
            <a:pPr algn="ctr"/>
            <a:r>
              <a:rPr lang="ru-RU" sz="2000" b="1" spc="-12" dirty="0">
                <a:latin typeface="Calibri"/>
              </a:rPr>
              <a:t>         Возможные цели: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1E4F-B113-D4F7-6585-13785205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0B7A6523-7BAE-AAA9-EB3F-36F4BAC0500C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26FECBE1-1BA0-E812-5672-743A660724FC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4245D16D-E022-0B27-128A-8AFE39EE73A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8F3D2AD-AD5E-70DA-7AB4-94FD8DB73A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C908B0DD-B4B8-8C50-5840-C232B4220F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5DD87E9D-32AA-3DA7-EE4C-C2CCD6AE500E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46E39E77-023F-CDEA-0A8F-510DB13218B5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ECBE9C9-A8FE-5790-BE98-C2C6C0F2C13C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76BD330F-D843-ED3D-A9EC-9EE7BAE6A8D9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190D75F-56E7-5BC9-8BD0-C6DB7EB62698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09C289A5-274F-B142-6830-E09B93DAB352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16 %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AEC53AE-D05A-E0CF-7ABC-5B59C7C379A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4FC7FE-5262-8700-2C01-15380ECF072B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A120F-D403-218D-10B0-324B00503371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4E340363-0204-AFE9-A573-C14896B51B4D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AC2D93-E7BA-7F77-6FE0-65090EB35FD7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21CAD-8472-5E71-159B-08C411B6C28C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3332CE7-049E-6DAF-2731-742AEBCCDF9E}"/>
              </a:ext>
            </a:extLst>
          </p:cNvPr>
          <p:cNvSpPr txBox="1"/>
          <p:nvPr/>
        </p:nvSpPr>
        <p:spPr>
          <a:xfrm>
            <a:off x="528622" y="2050314"/>
            <a:ext cx="2361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6CE63A26-3634-3628-A26B-615591F452FD}"/>
              </a:ext>
            </a:extLst>
          </p:cNvPr>
          <p:cNvSpPr txBox="1"/>
          <p:nvPr/>
        </p:nvSpPr>
        <p:spPr>
          <a:xfrm>
            <a:off x="528621" y="2333585"/>
            <a:ext cx="379947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</a:t>
            </a:r>
            <a:r>
              <a:rPr lang="ru-RU" sz="1200" spc="-1" dirty="0">
                <a:solidFill>
                  <a:srgbClr val="000000"/>
                </a:solidFill>
                <a:latin typeface="Calibri"/>
                <a:ea typeface="Arial"/>
              </a:rPr>
              <a:t> залог имущества стоимостью (с учетом К 0,7) не менее 100% от суммы микрозайма;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29D9910D-659C-ACC2-4037-6F308A5DE510}"/>
              </a:ext>
            </a:extLst>
          </p:cNvPr>
          <p:cNvSpPr txBox="1"/>
          <p:nvPr/>
        </p:nvSpPr>
        <p:spPr>
          <a:xfrm>
            <a:off x="528621" y="2802689"/>
            <a:ext cx="38039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8696E3D4-3BB1-AB62-69D1-76EB6714CA67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DA4352F9-A3B1-3B45-CE9C-F53F68938C87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07E7AE20-0927-1BEE-EB5D-36852847BAC4}"/>
              </a:ext>
            </a:extLst>
          </p:cNvPr>
          <p:cNvSpPr txBox="1"/>
          <p:nvPr/>
        </p:nvSpPr>
        <p:spPr>
          <a:xfrm>
            <a:off x="499352" y="3391906"/>
            <a:ext cx="239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5A51263D-E663-8C0E-DB97-8605E1ED8EE5}"/>
              </a:ext>
            </a:extLst>
          </p:cNvPr>
          <p:cNvSpPr txBox="1"/>
          <p:nvPr/>
        </p:nvSpPr>
        <p:spPr>
          <a:xfrm>
            <a:off x="528621" y="3643792"/>
            <a:ext cx="3769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i="1" spc="-10" dirty="0">
                <a:latin typeface="Calibri"/>
                <a:cs typeface="Calibri"/>
              </a:rPr>
              <a:t>- </a:t>
            </a:r>
            <a:r>
              <a:rPr lang="ru-RU" sz="1200" spc="-10" dirty="0">
                <a:latin typeface="Calibri"/>
                <a:cs typeface="Calibri"/>
              </a:rPr>
              <a:t>залог имущества стоимостью (с учетом К 0,7) не менее 50% от суммы микрозайма + поручительство ГФ РТ до 50% от суммы микрозайма;</a:t>
            </a:r>
            <a:endParaRPr sz="1200" spc="-1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3402457A-E6B7-99B6-123A-324F5A3C71D6}"/>
              </a:ext>
            </a:extLst>
          </p:cNvPr>
          <p:cNvSpPr txBox="1"/>
          <p:nvPr/>
        </p:nvSpPr>
        <p:spPr>
          <a:xfrm>
            <a:off x="528621" y="4265061"/>
            <a:ext cx="36892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ФЛ, либо ИП, либо ЮЛ 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32DEE060-D30E-7BCA-AC89-1F7ED9197AA0}"/>
              </a:ext>
            </a:extLst>
          </p:cNvPr>
          <p:cNvSpPr txBox="1"/>
          <p:nvPr/>
        </p:nvSpPr>
        <p:spPr>
          <a:xfrm>
            <a:off x="528619" y="4670588"/>
            <a:ext cx="368922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178BE511-1DEC-BC15-7B18-D89937825547}"/>
              </a:ext>
            </a:extLst>
          </p:cNvPr>
          <p:cNvSpPr txBox="1"/>
          <p:nvPr/>
        </p:nvSpPr>
        <p:spPr>
          <a:xfrm>
            <a:off x="595461" y="5237410"/>
            <a:ext cx="4289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B4DD3DCB-AD98-07D0-8850-60728EC861EB}"/>
              </a:ext>
            </a:extLst>
          </p:cNvPr>
          <p:cNvSpPr txBox="1"/>
          <p:nvPr/>
        </p:nvSpPr>
        <p:spPr>
          <a:xfrm>
            <a:off x="528618" y="5711250"/>
            <a:ext cx="435610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ru-RU" sz="1200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ЮЛ+ поручительство ГФ РТ до 50% от суммы микрозайма + залог имущества (с учетом К 0,7) не менее 50 % от суммы микрозайма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5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607D-ACBA-BD9D-6513-0FD47DA0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AEDFD175-D503-153F-CFA9-4F1499A798E1}"/>
              </a:ext>
            </a:extLst>
          </p:cNvPr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BEB5E4A-25F5-3F0D-52C4-A24302F7817A}"/>
              </a:ext>
            </a:extLst>
          </p:cNvPr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96B11A8-A3F1-51F4-2A67-F5D17FECBDAD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C5400142-89BF-94D5-2169-9B5FD49583CA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65ABBA13-DC3B-265A-E80A-06EB06F6DEA8}"/>
              </a:ext>
            </a:extLst>
          </p:cNvPr>
          <p:cNvSpPr/>
          <p:nvPr/>
        </p:nvSpPr>
        <p:spPr>
          <a:xfrm>
            <a:off x="5272247" y="172641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40076-8DB9-1BE3-8E6F-709E61E982AE}"/>
              </a:ext>
            </a:extLst>
          </p:cNvPr>
          <p:cNvSpPr txBox="1"/>
          <p:nvPr/>
        </p:nvSpPr>
        <p:spPr>
          <a:xfrm>
            <a:off x="441512" y="2046912"/>
            <a:ext cx="11483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подкласс 03.2 «Рыбоводство» раздела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D «Обеспечение электрической энергией, газом и паром; кондиционирование воздуха»;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E «Водоснабжение; водоотведение, организация сбора и утилизации отходов, деятельность по ликвидации загрязнений»;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классы 80 «Деятельность по обеспечению безопасности и проведению расследований» и 81 «Деятельность по обслуживанию зданий и территорий» раздела N «Деятельность административная и сопутствующие дополнительные услуги»;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P «Образование»;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Q «Деятельность в области здравоохранения и социальных услуг»;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93 «Деятельность в области спорта, отдыха и развлечений» раздела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</a:t>
            </a: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общероссийского классификатора видов экономической деятельности ОК 029-2014 (КДЕС Ред. 2).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Возможные цели</a:t>
            </a:r>
            <a:r>
              <a:rPr lang="ru-RU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algn="ctr" defTabSz="914400">
              <a:lnSpc>
                <a:spcPct val="100000"/>
              </a:lnSpc>
            </a:pPr>
            <a:endParaRPr lang="ru-RU" sz="14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46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6787</TotalTime>
  <Words>2537</Words>
  <Application>Microsoft Office PowerPoint</Application>
  <PresentationFormat>Широкоэкранный</PresentationFormat>
  <Paragraphs>291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13</vt:i4>
      </vt:variant>
    </vt:vector>
  </HeadingPairs>
  <TitlesOfParts>
    <vt:vector size="34" baseType="lpstr">
      <vt:lpstr>Arial</vt:lpstr>
      <vt:lpstr>Arial Black</vt:lpstr>
      <vt:lpstr>Calibri</vt:lpstr>
      <vt:lpstr>OpenSymbol</vt:lpstr>
      <vt:lpstr>Segoe UI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Шакирзянов Рустем Наилевич</cp:lastModifiedBy>
  <cp:revision>823</cp:revision>
  <cp:lastPrinted>2025-03-17T12:14:53Z</cp:lastPrinted>
  <dcterms:created xsi:type="dcterms:W3CDTF">2022-12-12T14:36:21Z</dcterms:created>
  <dcterms:modified xsi:type="dcterms:W3CDTF">2026-04-13T11:29:10Z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