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57" d="100"/>
          <a:sy n="57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Подношение подарков должностным лицам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Нет ответа</c:v>
                </c:pt>
                <c:pt idx="1">
                  <c:v>по спорту </c:v>
                </c:pt>
                <c:pt idx="2">
                  <c:v>по экономике (контракты, гос.закупки)</c:v>
                </c:pt>
                <c:pt idx="3">
                  <c:v>по юридическому вопросу</c:v>
                </c:pt>
                <c:pt idx="4">
                  <c:v>по молодежной политике</c:v>
                </c:pt>
                <c:pt idx="5">
                  <c:v>по сфере сельского хозяйства</c:v>
                </c:pt>
                <c:pt idx="6">
                  <c:v>по строительству</c:v>
                </c:pt>
                <c:pt idx="7">
                  <c:v>по сфере образования</c:v>
                </c:pt>
                <c:pt idx="8">
                  <c:v>по земельным вопросам</c:v>
                </c:pt>
              </c:strCache>
            </c:strRef>
          </c:cat>
          <c:val>
            <c:numRef>
              <c:f>Лист1!$B$2:$B$10</c:f>
              <c:numCache>
                <c:formatCode>0.0%</c:formatCode>
                <c:ptCount val="9"/>
                <c:pt idx="0">
                  <c:v>0.05</c:v>
                </c:pt>
                <c:pt idx="1">
                  <c:v>7.0000000000000001E-3</c:v>
                </c:pt>
                <c:pt idx="2">
                  <c:v>2.8000000000000001E-2</c:v>
                </c:pt>
                <c:pt idx="3">
                  <c:v>7.1999999999999995E-2</c:v>
                </c:pt>
                <c:pt idx="4">
                  <c:v>7.1999999999999995E-2</c:v>
                </c:pt>
                <c:pt idx="5">
                  <c:v>8.5999999999999993E-2</c:v>
                </c:pt>
                <c:pt idx="6">
                  <c:v>0.19400000000000001</c:v>
                </c:pt>
                <c:pt idx="7">
                  <c:v>0.223</c:v>
                </c:pt>
                <c:pt idx="8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70-4457-BDF6-38DE6D1C818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353101151"/>
        <c:axId val="1353104479"/>
      </c:barChart>
      <c:catAx>
        <c:axId val="13531011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53104479"/>
        <c:crosses val="autoZero"/>
        <c:auto val="1"/>
        <c:lblAlgn val="ctr"/>
        <c:lblOffset val="100"/>
        <c:noMultiLvlLbl val="0"/>
      </c:catAx>
      <c:valAx>
        <c:axId val="1353104479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13531011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200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663-4DC4-A543-D1374A54A810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663-4DC4-A543-D1374A54A810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663-4DC4-A543-D1374A54A810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A663-4DC4-A543-D1374A54A810}"/>
              </c:ext>
            </c:extLst>
          </c:dPt>
          <c:dLbls>
            <c:dLbl>
              <c:idx val="0"/>
              <c:layout>
                <c:manualLayout>
                  <c:x val="-0.2187666092519685"/>
                  <c:y val="-0.323083149416637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00625"/>
                      <c:h val="0.213726549352451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663-4DC4-A543-D1374A54A810}"/>
                </c:ext>
              </c:extLst>
            </c:dLbl>
            <c:dLbl>
              <c:idx val="1"/>
              <c:layout>
                <c:manualLayout>
                  <c:x val="-2.2578248031496061E-2"/>
                  <c:y val="-2.514991233083708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63-4DC4-A543-D1374A54A810}"/>
                </c:ext>
              </c:extLst>
            </c:dLbl>
            <c:dLbl>
              <c:idx val="2"/>
              <c:layout>
                <c:manualLayout>
                  <c:x val="-3.3848302165354331E-2"/>
                  <c:y val="0.1074958103164486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63-4DC4-A543-D1374A54A810}"/>
                </c:ext>
              </c:extLst>
            </c:dLbl>
            <c:dLbl>
              <c:idx val="3"/>
              <c:layout>
                <c:manualLayout>
                  <c:x val="-7.644156003937011E-2"/>
                  <c:y val="-3.92578100850264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17974901574803"/>
                      <c:h val="0.121371178557383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A663-4DC4-A543-D1374A54A8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Да</c:v>
                </c:pt>
                <c:pt idx="1">
                  <c:v>Нет</c:v>
                </c:pt>
                <c:pt idx="2">
                  <c:v>Частично</c:v>
                </c:pt>
                <c:pt idx="3">
                  <c:v>Нет ответа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0.68300000000000005</c:v>
                </c:pt>
                <c:pt idx="1">
                  <c:v>0.122</c:v>
                </c:pt>
                <c:pt idx="2">
                  <c:v>0.151</c:v>
                </c:pt>
                <c:pt idx="3">
                  <c:v>4.2999999999999997E-2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E4-4B7E-B02C-F277C5E4580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Другое</c:v>
                </c:pt>
                <c:pt idx="1">
                  <c:v>Положительный ответ</c:v>
                </c:pt>
                <c:pt idx="2">
                  <c:v>Все удовлетворяет</c:v>
                </c:pt>
                <c:pt idx="3">
                  <c:v>Нет ответа</c:v>
                </c:pt>
                <c:pt idx="4">
                  <c:v>Формализм в действии сотрудника </c:v>
                </c:pt>
                <c:pt idx="5">
                  <c:v>Отсутствие результата</c:v>
                </c:pt>
                <c:pt idx="6">
                  <c:v>Отрицательный ответ</c:v>
                </c:pt>
                <c:pt idx="7">
                  <c:v>Длительность получения результата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0.14299999999999999</c:v>
                </c:pt>
                <c:pt idx="1">
                  <c:v>7.0000000000000001E-3</c:v>
                </c:pt>
                <c:pt idx="2">
                  <c:v>2.87E-2</c:v>
                </c:pt>
                <c:pt idx="3">
                  <c:v>0.51790000000000003</c:v>
                </c:pt>
                <c:pt idx="4">
                  <c:v>3.5900000000000001E-2</c:v>
                </c:pt>
                <c:pt idx="5">
                  <c:v>7.1900000000000006E-2</c:v>
                </c:pt>
                <c:pt idx="6">
                  <c:v>9.2999999999999999E-2</c:v>
                </c:pt>
                <c:pt idx="7">
                  <c:v>0.1007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CD-4851-B290-24B6C314C4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90560688"/>
        <c:axId val="290563184"/>
      </c:barChart>
      <c:catAx>
        <c:axId val="2905606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90563184"/>
        <c:crosses val="autoZero"/>
        <c:auto val="1"/>
        <c:lblAlgn val="ctr"/>
        <c:lblOffset val="100"/>
        <c:noMultiLvlLbl val="0"/>
      </c:catAx>
      <c:valAx>
        <c:axId val="290563184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290560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bubble3D val="0"/>
            <c:explosion val="2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39D-4B61-B830-DBEF7D0300FC}"/>
              </c:ext>
            </c:extLst>
          </c:dPt>
          <c:dPt>
            <c:idx val="1"/>
            <c:bubble3D val="0"/>
            <c:explosion val="1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39D-4B61-B830-DBEF7D0300FC}"/>
              </c:ext>
            </c:extLst>
          </c:dPt>
          <c:dPt>
            <c:idx val="2"/>
            <c:bubble3D val="0"/>
            <c:explosion val="1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539D-4B61-B830-DBEF7D0300FC}"/>
              </c:ext>
            </c:extLst>
          </c:dPt>
          <c:dLbls>
            <c:dLbl>
              <c:idx val="0"/>
              <c:layout>
                <c:manualLayout>
                  <c:x val="-0.1289837598425197"/>
                  <c:y val="0.1821807835764773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9D-4B61-B830-DBEF7D0300FC}"/>
                </c:ext>
              </c:extLst>
            </c:dLbl>
            <c:dLbl>
              <c:idx val="1"/>
              <c:layout>
                <c:manualLayout>
                  <c:x val="7.8696358267716537E-2"/>
                  <c:y val="-0.287054731357361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39D-4B61-B830-DBEF7D0300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Нет ответа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0.25169999999999998</c:v>
                </c:pt>
                <c:pt idx="1">
                  <c:v>0.69059999999999999</c:v>
                </c:pt>
                <c:pt idx="2">
                  <c:v>5.7500000000000002E-2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2F-4C75-B0D6-20B4C92D2B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Нет ответа</c:v>
                </c:pt>
                <c:pt idx="1">
                  <c:v>Другое</c:v>
                </c:pt>
                <c:pt idx="2">
                  <c:v>Необходимость обращаться за услугами посредников в виду навязывания их</c:v>
                </c:pt>
                <c:pt idx="3">
                  <c:v>Тем, что посредник был предложен как условие получения необходимого результата</c:v>
                </c:pt>
                <c:pt idx="4">
                  <c:v>Сложностью прохождения всех процедур получения услуги</c:v>
                </c:pt>
                <c:pt idx="5">
                  <c:v>Необходимостью экономии времени</c:v>
                </c:pt>
                <c:pt idx="6">
                  <c:v>Сложностью получения отдельных документов</c:v>
                </c:pt>
              </c:strCache>
            </c:strRef>
          </c:cat>
          <c:val>
            <c:numRef>
              <c:f>Лист1!$B$2:$B$8</c:f>
              <c:numCache>
                <c:formatCode>0.0%</c:formatCode>
                <c:ptCount val="7"/>
                <c:pt idx="0">
                  <c:v>0.49640000000000001</c:v>
                </c:pt>
                <c:pt idx="1">
                  <c:v>0.24460000000000001</c:v>
                </c:pt>
                <c:pt idx="2">
                  <c:v>1.43E-2</c:v>
                </c:pt>
                <c:pt idx="3">
                  <c:v>3.5900000000000001E-2</c:v>
                </c:pt>
                <c:pt idx="4">
                  <c:v>3.5900000000000001E-2</c:v>
                </c:pt>
                <c:pt idx="5">
                  <c:v>7.1900000000000006E-2</c:v>
                </c:pt>
                <c:pt idx="6">
                  <c:v>0.1007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AB-4DD8-A955-94A13197BB7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15905184"/>
        <c:axId val="415906016"/>
      </c:barChart>
      <c:catAx>
        <c:axId val="415905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415906016"/>
        <c:crosses val="autoZero"/>
        <c:auto val="1"/>
        <c:lblAlgn val="ctr"/>
        <c:lblOffset val="100"/>
        <c:noMultiLvlLbl val="0"/>
      </c:catAx>
      <c:valAx>
        <c:axId val="415906016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415905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665584640344214"/>
          <c:y val="9.6229877411462245E-2"/>
          <c:w val="0.44414547581349445"/>
          <c:h val="0.8179187161422815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10-4EA6-95E6-4E21E63D49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C10-4EA6-95E6-4E21E63D49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046-43E7-9581-70DD9879DFEA}"/>
              </c:ext>
            </c:extLst>
          </c:dPt>
          <c:dLbls>
            <c:dLbl>
              <c:idx val="0"/>
              <c:layout>
                <c:manualLayout>
                  <c:x val="8.1683594498839135E-2"/>
                  <c:y val="3.8921309125617893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76730162308386"/>
                      <c:h val="0.176434006408501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C10-4EA6-95E6-4E21E63D4910}"/>
                </c:ext>
              </c:extLst>
            </c:dLbl>
            <c:dLbl>
              <c:idx val="1"/>
              <c:layout>
                <c:manualLayout>
                  <c:x val="1.5127992693992653E-2"/>
                  <c:y val="-0.2652302018408302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C10-4EA6-95E6-4E21E63D49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Нет ответа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5.7500000000000002E-2</c:v>
                </c:pt>
                <c:pt idx="1">
                  <c:v>0.89200000000000002</c:v>
                </c:pt>
                <c:pt idx="2">
                  <c:v>5.0299999999999997E-2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CE-4CF3-9FFF-F3121A9FD5B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Затрудняюсь ответить</c:v>
                </c:pt>
                <c:pt idx="1">
                  <c:v>Это необходимая часть нашей жизни, без этого ничего не сделать </c:v>
                </c:pt>
                <c:pt idx="2">
                  <c:v>Этого можно избежать, но со взятками легче делать дела </c:v>
                </c:pt>
                <c:pt idx="3">
                  <c:v>Этого нужно избегать, поскольку коррупция разлагает нас и нашу власть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0.40279999999999999</c:v>
                </c:pt>
                <c:pt idx="1">
                  <c:v>7.1000000000000004E-3</c:v>
                </c:pt>
                <c:pt idx="2">
                  <c:v>8.6300000000000002E-2</c:v>
                </c:pt>
                <c:pt idx="3">
                  <c:v>0.50360000000000005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BB-41FB-842D-F3576A6560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90558608"/>
        <c:axId val="290556112"/>
      </c:barChart>
      <c:catAx>
        <c:axId val="290558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90556112"/>
        <c:crosses val="autoZero"/>
        <c:auto val="1"/>
        <c:lblAlgn val="ctr"/>
        <c:lblOffset val="100"/>
        <c:noMultiLvlLbl val="0"/>
      </c:catAx>
      <c:valAx>
        <c:axId val="290556112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290558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C00000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BE1-44E0-98CD-5CDAF0918F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BE1-44E0-98CD-5CDAF0918F3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4,3%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E1-44E0-98CD-5CDAF0918F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0.08</c:v>
                </c:pt>
                <c:pt idx="1">
                  <c:v>0.95679999999999998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EE-437A-AE5B-42EE91F72B6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1596816"/>
        <c:axId val="141597232"/>
      </c:barChart>
      <c:catAx>
        <c:axId val="14159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41597232"/>
        <c:crosses val="autoZero"/>
        <c:auto val="1"/>
        <c:lblAlgn val="ctr"/>
        <c:lblOffset val="100"/>
        <c:noMultiLvlLbl val="0"/>
      </c:catAx>
      <c:valAx>
        <c:axId val="14159723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41596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32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-6.1847168774051844E-2"/>
                  <c:y val="-5.464879435938381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131-4BA5-BFE4-81087578D8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Другое</c:v>
                </c:pt>
                <c:pt idx="1">
                  <c:v>Не сталкивалась</c:v>
                </c:pt>
                <c:pt idx="2">
                  <c:v>Скорее всего</c:v>
                </c:pt>
                <c:pt idx="3">
                  <c:v>Да, обязательно </c:v>
                </c:pt>
                <c:pt idx="4">
                  <c:v>Зависит от сложившейся ситуации</c:v>
                </c:pt>
                <c:pt idx="5">
                  <c:v>Не стал бы обращаться, этим должны заниматься соответствующие органы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5.7500000000000002E-2</c:v>
                </c:pt>
                <c:pt idx="1">
                  <c:v>7.1000000000000004E-3</c:v>
                </c:pt>
                <c:pt idx="2">
                  <c:v>0.17979999999999999</c:v>
                </c:pt>
                <c:pt idx="3">
                  <c:v>0.21579999999999999</c:v>
                </c:pt>
                <c:pt idx="4">
                  <c:v>0.223</c:v>
                </c:pt>
                <c:pt idx="5">
                  <c:v>0.3165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4B-4A64-8CAC-3B350322590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15911840"/>
        <c:axId val="415910592"/>
      </c:barChart>
      <c:catAx>
        <c:axId val="4159118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415910592"/>
        <c:crosses val="autoZero"/>
        <c:auto val="1"/>
        <c:lblAlgn val="ctr"/>
        <c:lblOffset val="100"/>
        <c:noMultiLvlLbl val="0"/>
      </c:catAx>
      <c:valAx>
        <c:axId val="415910592"/>
        <c:scaling>
          <c:orientation val="minMax"/>
        </c:scaling>
        <c:delete val="1"/>
        <c:axPos val="b"/>
        <c:numFmt formatCode="0.0%" sourceLinked="1"/>
        <c:majorTickMark val="none"/>
        <c:minorTickMark val="none"/>
        <c:tickLblPos val="nextTo"/>
        <c:crossAx val="41591184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48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80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74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74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3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44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0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13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80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272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977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E75EA-4E9F-499C-B87B-231D59A2C2C1}" type="datetimeFigureOut">
              <a:rPr lang="ru-RU" smtClean="0"/>
              <a:t>26.12.2025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02051-FAD8-4DFC-9213-FA19623D32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61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82240" y="380923"/>
            <a:ext cx="7065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12529"/>
                </a:solidFill>
                <a:latin typeface="-apple-system"/>
              </a:rPr>
              <a:t>1. По какому из направлений Вам приходилось обращаться в </a:t>
            </a:r>
            <a:r>
              <a:rPr lang="ru-RU" b="1" dirty="0" err="1">
                <a:solidFill>
                  <a:srgbClr val="212529"/>
                </a:solidFill>
                <a:latin typeface="-apple-system"/>
              </a:rPr>
              <a:t>Балтасинский</a:t>
            </a:r>
            <a:r>
              <a:rPr lang="ru-RU" b="1" dirty="0">
                <a:solidFill>
                  <a:srgbClr val="212529"/>
                </a:solidFill>
                <a:latin typeface="-apple-system"/>
              </a:rPr>
              <a:t> районный исполнительный комитет РТ</a:t>
            </a:r>
            <a:r>
              <a:rPr lang="ru-RU" b="1" dirty="0" smtClean="0">
                <a:solidFill>
                  <a:srgbClr val="212529"/>
                </a:solidFill>
                <a:latin typeface="-apple-system"/>
              </a:rPr>
              <a:t>? </a:t>
            </a:r>
            <a:endParaRPr lang="ru-RU" b="1" i="0" dirty="0">
              <a:solidFill>
                <a:srgbClr val="212529"/>
              </a:solidFill>
              <a:effectLst/>
              <a:latin typeface="-apple-system"/>
            </a:endParaRP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471388884"/>
              </p:ext>
            </p:extLst>
          </p:nvPr>
        </p:nvGraphicFramePr>
        <p:xfrm>
          <a:off x="694944" y="1600200"/>
          <a:ext cx="11073384" cy="4538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0285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25622" y="390868"/>
            <a:ext cx="6143092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2.Удовлетворены ли Вы полученным результатом?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176662244"/>
              </p:ext>
            </p:extLst>
          </p:nvPr>
        </p:nvGraphicFramePr>
        <p:xfrm>
          <a:off x="1913128" y="1323170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8003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53132" y="371779"/>
            <a:ext cx="7860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3.Если нет или частично, то что именно Вас не удовлетворило?</a:t>
            </a:r>
            <a:endParaRPr lang="ru-RU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032380238"/>
              </p:ext>
            </p:extLst>
          </p:nvPr>
        </p:nvGraphicFramePr>
        <p:xfrm>
          <a:off x="2319528" y="1240874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1843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23364" y="341393"/>
            <a:ext cx="8436864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4.Предлагались ли посреднические услуги для получения положительного результата на Ваше обращение?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8011497"/>
              </p:ext>
            </p:extLst>
          </p:nvPr>
        </p:nvGraphicFramePr>
        <p:xfrm>
          <a:off x="2177796" y="1240874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3488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48968" y="425303"/>
            <a:ext cx="8894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5.Если пришлось воспользоваться посредническими услугами, то чем Вы при этом руководствовались?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4851368"/>
              </p:ext>
            </p:extLst>
          </p:nvPr>
        </p:nvGraphicFramePr>
        <p:xfrm>
          <a:off x="496824" y="1261872"/>
          <a:ext cx="11198352" cy="48764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4043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75232" y="476675"/>
            <a:ext cx="9040368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6.Были ли вами произведены дополнительные денежные расходы при получении государственных услуг, кроме официальных платежей?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56452076"/>
              </p:ext>
            </p:extLst>
          </p:nvPr>
        </p:nvGraphicFramePr>
        <p:xfrm>
          <a:off x="1346200" y="1563625"/>
          <a:ext cx="9013952" cy="4894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8468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3712" y="215255"/>
            <a:ext cx="10704576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7.Какие из приведенных суждений по поводу коррупции ближе к вашей точке зрения</a:t>
            </a:r>
            <a:r>
              <a:rPr lang="ru-RU" b="1" dirty="0" smtClean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?*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36769259"/>
              </p:ext>
            </p:extLst>
          </p:nvPr>
        </p:nvGraphicFramePr>
        <p:xfrm>
          <a:off x="1219200" y="1204298"/>
          <a:ext cx="9625584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2624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6344" y="354048"/>
            <a:ext cx="11259312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dirty="0" smtClean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8.Сталкивались </a:t>
            </a:r>
            <a:r>
              <a:rPr lang="ru-RU" b="1" dirty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 Вы с коррупционными проявлениями при обращении в </a:t>
            </a:r>
            <a:r>
              <a:rPr lang="ru-RU" b="1" dirty="0" err="1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Балтасинский</a:t>
            </a:r>
            <a:r>
              <a:rPr lang="ru-RU" b="1" dirty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районный исполнительный комитет РТ, подведомственные учреждения Балтасинского муниципального района</a:t>
            </a:r>
            <a:r>
              <a:rPr lang="ru-RU" b="1" dirty="0" smtClean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?*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23118803"/>
              </p:ext>
            </p:extLst>
          </p:nvPr>
        </p:nvGraphicFramePr>
        <p:xfrm>
          <a:off x="2032000" y="1664208"/>
          <a:ext cx="8128000" cy="447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8623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7680" y="291918"/>
            <a:ext cx="11216640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9.Если Вы станете  свидетелем вымогательства со стороны должностного лица, либо дачи взятки, злоупотребления служебным положением, стали бы Вы обращаться по этому случаю в правоохранительные органы</a:t>
            </a:r>
            <a:r>
              <a:rPr lang="ru-RU" b="1" dirty="0" smtClean="0">
                <a:solidFill>
                  <a:srgbClr val="3C405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?*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53605879"/>
              </p:ext>
            </p:extLst>
          </p:nvPr>
        </p:nvGraphicFramePr>
        <p:xfrm>
          <a:off x="551688" y="1490472"/>
          <a:ext cx="11088624" cy="4647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76719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119</Words>
  <Application>Microsoft Office PowerPoint</Application>
  <PresentationFormat>Широкоэкранный</PresentationFormat>
  <Paragraphs>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-apple-system</vt:lpstr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SovetPC</dc:creator>
  <cp:lastModifiedBy>RPC2</cp:lastModifiedBy>
  <cp:revision>22</cp:revision>
  <dcterms:created xsi:type="dcterms:W3CDTF">2024-12-04T05:56:46Z</dcterms:created>
  <dcterms:modified xsi:type="dcterms:W3CDTF">2025-12-26T13:26:07Z</dcterms:modified>
</cp:coreProperties>
</file>