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5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Подношение подарков должностным лицам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Подношение подарков должностным лицам</c:v>
                </c:pt>
                <c:pt idx="1">
                  <c:v>Вымогательство</c:v>
                </c:pt>
                <c:pt idx="2">
                  <c:v>Взяточничество</c:v>
                </c:pt>
                <c:pt idx="3">
                  <c:v>Злоупотребление служебным положением</c:v>
                </c:pt>
                <c:pt idx="4">
                  <c:v>Иное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6.8699999999999997E-2</c:v>
                </c:pt>
                <c:pt idx="1">
                  <c:v>7.6E-3</c:v>
                </c:pt>
                <c:pt idx="2">
                  <c:v>0.45040000000000002</c:v>
                </c:pt>
                <c:pt idx="3">
                  <c:v>0.43509999999999999</c:v>
                </c:pt>
                <c:pt idx="4">
                  <c:v>7.6E-3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70-4457-BDF6-38DE6D1C81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53101151"/>
        <c:axId val="1353104479"/>
      </c:barChart>
      <c:catAx>
        <c:axId val="1353101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53104479"/>
        <c:crosses val="autoZero"/>
        <c:auto val="1"/>
        <c:lblAlgn val="ctr"/>
        <c:lblOffset val="100"/>
        <c:noMultiLvlLbl val="0"/>
      </c:catAx>
      <c:valAx>
        <c:axId val="135310447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353101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-6.600215260563852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C48-41E1-AB94-7B7BF052FDAE}"/>
                </c:ext>
              </c:extLst>
            </c:dLbl>
            <c:dLbl>
              <c:idx val="9"/>
              <c:layout>
                <c:manualLayout>
                  <c:x val="1.100035876760642E-3"/>
                  <c:y val="7.03124956746733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C48-41E1-AB94-7B7BF052FD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Сотрудники ГАИ</c:v>
                </c:pt>
                <c:pt idx="1">
                  <c:v>Медицинские работники</c:v>
                </c:pt>
                <c:pt idx="2">
                  <c:v>Работники социальной службы</c:v>
                </c:pt>
                <c:pt idx="3">
                  <c:v>Работники пенсионной службы</c:v>
                </c:pt>
                <c:pt idx="4">
                  <c:v>Работники полиции</c:v>
                </c:pt>
                <c:pt idx="5">
                  <c:v>Судьи</c:v>
                </c:pt>
                <c:pt idx="6">
                  <c:v>Работники БТИ, строи-ва и зем.служб</c:v>
                </c:pt>
                <c:pt idx="7">
                  <c:v>Сотрудники военкоматов</c:v>
                </c:pt>
                <c:pt idx="8">
                  <c:v>Сотрудники пожарных инспекций</c:v>
                </c:pt>
                <c:pt idx="9">
                  <c:v>Работники налоговый инспекций</c:v>
                </c:pt>
                <c:pt idx="10">
                  <c:v>Работники банка</c:v>
                </c:pt>
                <c:pt idx="11">
                  <c:v>Работники Росгвардии</c:v>
                </c:pt>
                <c:pt idx="12">
                  <c:v>Работники Роспотребнадзора</c:v>
                </c:pt>
                <c:pt idx="13">
                  <c:v>Другое </c:v>
                </c:pt>
              </c:strCache>
            </c:strRef>
          </c:cat>
          <c:val>
            <c:numRef>
              <c:f>Лист1!$B$2:$B$15</c:f>
              <c:numCache>
                <c:formatCode>0.00%</c:formatCode>
                <c:ptCount val="14"/>
                <c:pt idx="0">
                  <c:v>6.1100000000000002E-2</c:v>
                </c:pt>
                <c:pt idx="1">
                  <c:v>0.35110000000000002</c:v>
                </c:pt>
                <c:pt idx="2">
                  <c:v>7.6E-3</c:v>
                </c:pt>
                <c:pt idx="3">
                  <c:v>1.5299999999999999E-2</c:v>
                </c:pt>
                <c:pt idx="4">
                  <c:v>6.8699999999999997E-2</c:v>
                </c:pt>
                <c:pt idx="5">
                  <c:v>7.6E-3</c:v>
                </c:pt>
                <c:pt idx="6">
                  <c:v>2.29E-2</c:v>
                </c:pt>
                <c:pt idx="7">
                  <c:v>0.1298</c:v>
                </c:pt>
                <c:pt idx="8">
                  <c:v>2.29E-2</c:v>
                </c:pt>
                <c:pt idx="9">
                  <c:v>7.6E-3</c:v>
                </c:pt>
                <c:pt idx="10">
                  <c:v>7.6E-3</c:v>
                </c:pt>
                <c:pt idx="11">
                  <c:v>7.6E-3</c:v>
                </c:pt>
                <c:pt idx="12">
                  <c:v>4.58E-2</c:v>
                </c:pt>
                <c:pt idx="13">
                  <c:v>6.8699999999999997E-2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48-41E1-AB94-7B7BF052FDA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8324287"/>
        <c:axId val="1248324703"/>
      </c:barChart>
      <c:catAx>
        <c:axId val="1248324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48324703"/>
        <c:crosses val="autoZero"/>
        <c:auto val="1"/>
        <c:lblAlgn val="ctr"/>
        <c:lblOffset val="100"/>
        <c:noMultiLvlLbl val="0"/>
      </c:catAx>
      <c:valAx>
        <c:axId val="1248324703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248324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BD2-4084-AAED-8B04BF2A9081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BD2-4084-AAED-8B04BF2A9081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D2-4084-AAED-8B04BF2A90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20-35 лет</c:v>
                </c:pt>
                <c:pt idx="1">
                  <c:v>35-50 лет</c:v>
                </c:pt>
                <c:pt idx="2">
                  <c:v>50-59 лет</c:v>
                </c:pt>
                <c:pt idx="3">
                  <c:v>60 лет и старше 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8.4000000000000005E-2</c:v>
                </c:pt>
                <c:pt idx="1">
                  <c:v>0.44269999999999998</c:v>
                </c:pt>
                <c:pt idx="2">
                  <c:v>0.42749999999999999</c:v>
                </c:pt>
                <c:pt idx="3">
                  <c:v>4.58E-2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D2-4084-AAED-8B04BF2A908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00129375"/>
        <c:axId val="1300129791"/>
      </c:barChart>
      <c:catAx>
        <c:axId val="1300129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0129791"/>
        <c:crosses val="autoZero"/>
        <c:auto val="1"/>
        <c:lblAlgn val="ctr"/>
        <c:lblOffset val="100"/>
        <c:noMultiLvlLbl val="0"/>
      </c:catAx>
      <c:valAx>
        <c:axId val="1300129791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300129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  <c:pt idx="3">
                  <c:v>Коррупции нет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4.58E-2</c:v>
                </c:pt>
                <c:pt idx="1">
                  <c:v>0.28239999999999998</c:v>
                </c:pt>
                <c:pt idx="2">
                  <c:v>0.374</c:v>
                </c:pt>
                <c:pt idx="3">
                  <c:v>0.29770000000000002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70-47F4-B9EF-CADD27FD7B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33434959"/>
        <c:axId val="1433432463"/>
      </c:barChart>
      <c:catAx>
        <c:axId val="1433434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3432463"/>
        <c:crosses val="autoZero"/>
        <c:auto val="1"/>
        <c:lblAlgn val="ctr"/>
        <c:lblOffset val="100"/>
        <c:noMultiLvlLbl val="0"/>
      </c:catAx>
      <c:valAx>
        <c:axId val="1433432463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334349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Очень часто</c:v>
                </c:pt>
                <c:pt idx="1">
                  <c:v>Иногда</c:v>
                </c:pt>
                <c:pt idx="2">
                  <c:v>Единичные случаи</c:v>
                </c:pt>
                <c:pt idx="3">
                  <c:v>Коррупции нет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5.3400000000000003E-2</c:v>
                </c:pt>
                <c:pt idx="1">
                  <c:v>0.40460000000000002</c:v>
                </c:pt>
                <c:pt idx="2">
                  <c:v>0.2137</c:v>
                </c:pt>
                <c:pt idx="3">
                  <c:v>0.32819999999999999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0-42A1-AEA8-ED792B90C0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33437871"/>
        <c:axId val="1433432047"/>
      </c:barChart>
      <c:catAx>
        <c:axId val="143343787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3432047"/>
        <c:crosses val="autoZero"/>
        <c:auto val="1"/>
        <c:lblAlgn val="ctr"/>
        <c:lblOffset val="100"/>
        <c:noMultiLvlLbl val="0"/>
      </c:catAx>
      <c:valAx>
        <c:axId val="1433432047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extTo"/>
        <c:crossAx val="14334378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9.0489387269283243E-3"/>
                  <c:y val="-5.116958769802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521-4468-BB48-10B69E2791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Если вопрос решён положительно, то я считаю себя обязанным отблагодарить</c:v>
                </c:pt>
                <c:pt idx="1">
                  <c:v>Материальное вознаграждение допустимо, но в разумных пределах</c:v>
                </c:pt>
                <c:pt idx="2">
                  <c:v>Приходится это делать в силу сложившихся традиций, иначе ничего не добьёшься</c:v>
                </c:pt>
                <c:pt idx="3">
                  <c:v>Это не допустимо ни в каком случае</c:v>
                </c:pt>
                <c:pt idx="4">
                  <c:v>Безразлично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5.4699999999999999E-2</c:v>
                </c:pt>
                <c:pt idx="1">
                  <c:v>9.3799999999999994E-2</c:v>
                </c:pt>
                <c:pt idx="2">
                  <c:v>0.1797</c:v>
                </c:pt>
                <c:pt idx="3">
                  <c:v>0.57030000000000003</c:v>
                </c:pt>
                <c:pt idx="4">
                  <c:v>0.1016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1-4468-BB48-10B69E2791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31663887"/>
        <c:axId val="1431668879"/>
      </c:barChart>
      <c:catAx>
        <c:axId val="1431663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1668879"/>
        <c:crosses val="autoZero"/>
        <c:auto val="1"/>
        <c:lblAlgn val="ctr"/>
        <c:lblOffset val="100"/>
        <c:noMultiLvlLbl val="0"/>
      </c:catAx>
      <c:valAx>
        <c:axId val="1431668879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1431663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2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19A-470D-923E-DA6120EEA402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19A-470D-923E-DA6120EEA402}"/>
              </c:ext>
            </c:extLst>
          </c:dPt>
          <c:dLbls>
            <c:dLbl>
              <c:idx val="0"/>
              <c:layout>
                <c:manualLayout>
                  <c:x val="6.5625000000000003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6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19A-470D-923E-DA6120EEA402}"/>
                </c:ext>
              </c:extLst>
            </c:dLbl>
            <c:dLbl>
              <c:idx val="1"/>
              <c:layout>
                <c:manualLayout>
                  <c:x val="-8.5937500000000028E-2"/>
                  <c:y val="-1.92142516578506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6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19A-470D-923E-DA6120EEA402}"/>
                </c:ext>
              </c:extLst>
            </c:dLbl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0.1145</c:v>
                </c:pt>
                <c:pt idx="1">
                  <c:v>0.88549999999999995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9A-470D-923E-DA6120EEA40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6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E84-4A94-BE21-8BA2747617B2}"/>
              </c:ext>
            </c:extLst>
          </c:dPt>
          <c:dLbls>
            <c:dLbl>
              <c:idx val="0"/>
              <c:layout>
                <c:manualLayout>
                  <c:x val="1.718749999999997E-2"/>
                  <c:y val="-5.3906246683916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E84-4A94-BE21-8BA2747617B2}"/>
                </c:ext>
              </c:extLst>
            </c:dLbl>
            <c:dLbl>
              <c:idx val="1"/>
              <c:layout>
                <c:manualLayout>
                  <c:x val="3.7499999999999888E-2"/>
                  <c:y val="-7.9687495097964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E84-4A94-BE21-8BA2747617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Да, приходилось</c:v>
                </c:pt>
                <c:pt idx="1">
                  <c:v>Нет, не приходилось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9.9199999999999997E-2</c:v>
                </c:pt>
                <c:pt idx="1">
                  <c:v>0.90080000000000005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84-4A94-BE21-8BA2747617B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50165823"/>
        <c:axId val="1350169567"/>
        <c:axId val="0"/>
      </c:bar3DChart>
      <c:catAx>
        <c:axId val="1350165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50169567"/>
        <c:crosses val="autoZero"/>
        <c:auto val="1"/>
        <c:lblAlgn val="ctr"/>
        <c:lblOffset val="100"/>
        <c:noMultiLvlLbl val="0"/>
      </c:catAx>
      <c:valAx>
        <c:axId val="1350169567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350165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2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решился</c:v>
                </c:pt>
                <c:pt idx="1">
                  <c:v>Решился частично </c:v>
                </c:pt>
                <c:pt idx="2">
                  <c:v>Нет, не решился</c:v>
                </c:pt>
                <c:pt idx="3">
                  <c:v>Не приходилось давать взятку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7.8100000000000003E-2</c:v>
                </c:pt>
                <c:pt idx="1">
                  <c:v>2.3400000000000001E-2</c:v>
                </c:pt>
                <c:pt idx="2">
                  <c:v>7.7999999999999996E-3</c:v>
                </c:pt>
                <c:pt idx="3">
                  <c:v>0.89059999999999995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34-48C6-92C3-D6D2585088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54194063"/>
        <c:axId val="1354188655"/>
      </c:barChart>
      <c:catAx>
        <c:axId val="1354194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54188655"/>
        <c:crosses val="autoZero"/>
        <c:auto val="1"/>
        <c:lblAlgn val="ctr"/>
        <c:lblOffset val="100"/>
        <c:noMultiLvlLbl val="0"/>
      </c:catAx>
      <c:valAx>
        <c:axId val="1354188655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3541940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Отсутствие времени или возможностей для решения проблемы законным путём</c:v>
                </c:pt>
                <c:pt idx="1">
                  <c:v>Желание добиться благосклонности или более качественной работы</c:v>
                </c:pt>
                <c:pt idx="2">
                  <c:v>Устал от проволочек со стороны работника (он вымогал взятку)</c:v>
                </c:pt>
                <c:pt idx="3">
                  <c:v>Потому что все дают взятку, так принято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0.1298</c:v>
                </c:pt>
                <c:pt idx="1">
                  <c:v>0.1832</c:v>
                </c:pt>
                <c:pt idx="2">
                  <c:v>3.0499999999999999E-2</c:v>
                </c:pt>
                <c:pt idx="3">
                  <c:v>4.58E-2</c:v>
                </c:pt>
                <c:pt idx="4">
                  <c:v>0.60309999999999997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5D-4AA5-A2EE-493C48FF62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34743439"/>
        <c:axId val="1434744687"/>
      </c:barChart>
      <c:catAx>
        <c:axId val="14347434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4744687"/>
        <c:crosses val="autoZero"/>
        <c:auto val="1"/>
        <c:lblAlgn val="ctr"/>
        <c:lblOffset val="100"/>
        <c:noMultiLvlLbl val="0"/>
      </c:catAx>
      <c:valAx>
        <c:axId val="1434744687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14347434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5639890759238"/>
          <c:y val="7.5126262626262624E-2"/>
          <c:w val="0.47481181039003895"/>
          <c:h val="0.8194444444444444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7"/>
          <c:dPt>
            <c:idx val="0"/>
            <c:bubble3D val="0"/>
            <c:explosion val="3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94E-461C-B65B-A1C33A4ED5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F94E-461C-B65B-A1C33A4ED5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94E-461C-B65B-A1C33A4ED52F}"/>
              </c:ext>
            </c:extLst>
          </c:dPt>
          <c:dLbls>
            <c:dLbl>
              <c:idx val="0"/>
              <c:layout>
                <c:manualLayout>
                  <c:x val="-0.23484517158965956"/>
                  <c:y val="-0.1641414141414141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700763081562808"/>
                      <c:h val="0.3528282828282828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4E-461C-B65B-A1C33A4ED52F}"/>
                </c:ext>
              </c:extLst>
            </c:dLbl>
            <c:dLbl>
              <c:idx val="1"/>
              <c:layout>
                <c:manualLayout>
                  <c:x val="2.9264210193530836E-3"/>
                  <c:y val="0.111111111111111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21275864261994"/>
                      <c:h val="0.282121212121212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F94E-461C-B65B-A1C33A4ED52F}"/>
                </c:ext>
              </c:extLst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bg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688638942322317"/>
                      <c:h val="0.299797979797979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4E-461C-B65B-A1C33A4ED52F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Нет, таких случаев не было</c:v>
                </c:pt>
                <c:pt idx="1">
                  <c:v>Да, такие случаи были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0.76339999999999997</c:v>
                </c:pt>
                <c:pt idx="1">
                  <c:v>4.58E-2</c:v>
                </c:pt>
                <c:pt idx="2">
                  <c:v>0.1908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4E-461C-B65B-A1C33A4ED52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48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80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74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74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3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44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0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13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80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27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7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E75EA-4E9F-499C-B87B-231D59A2C2C1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1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54808" y="664387"/>
            <a:ext cx="7065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dirty="0" smtClean="0">
                <a:solidFill>
                  <a:srgbClr val="212529"/>
                </a:solidFill>
                <a:effectLst/>
                <a:latin typeface="-apple-system"/>
              </a:rPr>
              <a:t>Онлайн- опрос в целях предупреждения коррупции 2024 г.</a:t>
            </a:r>
            <a:endParaRPr lang="ru-RU" b="1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0183" y="2138205"/>
            <a:ext cx="23929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effectLst/>
                <a:latin typeface="-apple-system"/>
              </a:rPr>
              <a:t>Что Вы понимаете под коррупцией?</a:t>
            </a:r>
            <a:endParaRPr lang="ru-RU" sz="2400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259161420"/>
              </p:ext>
            </p:extLst>
          </p:nvPr>
        </p:nvGraphicFramePr>
        <p:xfrm>
          <a:off x="2764349" y="1866122"/>
          <a:ext cx="8128000" cy="4272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0285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13" y="306651"/>
            <a:ext cx="88205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effectLst/>
                <a:latin typeface="-apple-system"/>
              </a:rPr>
              <a:t>По вашему мнению, представители каких профессий в нашем районе наиболее коррумпированы? 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13501957"/>
              </p:ext>
            </p:extLst>
          </p:nvPr>
        </p:nvGraphicFramePr>
        <p:xfrm>
          <a:off x="379444" y="1137648"/>
          <a:ext cx="11545078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0577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5204" y="640016"/>
            <a:ext cx="1922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0" i="0" dirty="0" smtClean="0">
                <a:effectLst/>
                <a:latin typeface="-apple-system"/>
              </a:rPr>
              <a:t> Ваш пол</a:t>
            </a:r>
            <a:endParaRPr lang="ru-RU" sz="32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2350418" y="1510713"/>
            <a:ext cx="6692469" cy="4947175"/>
            <a:chOff x="1032388" y="1481216"/>
            <a:chExt cx="6692469" cy="4947175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2388" y="4058929"/>
              <a:ext cx="2369462" cy="2369462"/>
            </a:xfrm>
            <a:prstGeom prst="rect">
              <a:avLst/>
            </a:prstGeom>
          </p:spPr>
        </p:pic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2388" y="1481216"/>
              <a:ext cx="2577713" cy="257771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084895" y="2349368"/>
              <a:ext cx="2639962" cy="10156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6000" b="1" dirty="0" smtClean="0"/>
                <a:t>22,9%</a:t>
              </a:r>
              <a:endParaRPr lang="ru-RU" sz="60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84895" y="4889717"/>
              <a:ext cx="2639962" cy="10156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6000" b="1" dirty="0" smtClean="0"/>
                <a:t>77,1%</a:t>
              </a:r>
              <a:endParaRPr lang="ru-RU" sz="6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5675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3622" y="663366"/>
            <a:ext cx="26007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0" i="0" dirty="0" smtClean="0">
                <a:effectLst/>
                <a:latin typeface="-apple-system"/>
              </a:rPr>
              <a:t>Ваш возраст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02051162"/>
              </p:ext>
            </p:extLst>
          </p:nvPr>
        </p:nvGraphicFramePr>
        <p:xfrm>
          <a:off x="975220" y="1489586"/>
          <a:ext cx="9997580" cy="4751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4824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784" y="978456"/>
            <a:ext cx="34274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effectLst/>
                <a:latin typeface="-apple-system"/>
              </a:rPr>
              <a:t>Как бы Вы оценили уровень коррупции в нашем районе</a:t>
            </a:r>
            <a:endParaRPr lang="ru-RU" sz="28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63529402"/>
              </p:ext>
            </p:extLst>
          </p:nvPr>
        </p:nvGraphicFramePr>
        <p:xfrm>
          <a:off x="2890416" y="794311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7537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9747" y="437280"/>
            <a:ext cx="93803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effectLst/>
                <a:latin typeface="-apple-system"/>
              </a:rPr>
              <a:t>Как Вы считаете, существуют ли в нашем районе факты коррупции, взяточничества?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58802983"/>
              </p:ext>
            </p:extLst>
          </p:nvPr>
        </p:nvGraphicFramePr>
        <p:xfrm>
          <a:off x="2013339" y="1474237"/>
          <a:ext cx="8996784" cy="5018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408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6277" y="493264"/>
            <a:ext cx="87085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effectLst/>
                <a:latin typeface="-apple-system"/>
              </a:rPr>
              <a:t>Как Вы относитесь к тому, что для решения своих проблем гражданам приходится давать взятки?</a:t>
            </a:r>
            <a:endParaRPr lang="ru-RU" sz="2400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29686974"/>
              </p:ext>
            </p:extLst>
          </p:nvPr>
        </p:nvGraphicFramePr>
        <p:xfrm>
          <a:off x="584719" y="1698171"/>
          <a:ext cx="11227836" cy="496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4848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1879" y="354763"/>
            <a:ext cx="96789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effectLst/>
                <a:latin typeface="-apple-system"/>
              </a:rPr>
              <a:t>Лично Вы готовы материально «благодарить» работника за оказанную помощь в каком-либо учреждении?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45819878"/>
              </p:ext>
            </p:extLst>
          </p:nvPr>
        </p:nvGraphicFramePr>
        <p:xfrm>
          <a:off x="2032000" y="1511560"/>
          <a:ext cx="8128000" cy="462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3161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449" y="1564823"/>
            <a:ext cx="392363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0" i="0" dirty="0" smtClean="0">
                <a:effectLst/>
                <a:latin typeface="-apple-system"/>
              </a:rPr>
              <a:t>Приходилось ли </a:t>
            </a:r>
          </a:p>
          <a:p>
            <a:r>
              <a:rPr lang="ru-RU" sz="3200" b="0" i="0" dirty="0" smtClean="0">
                <a:effectLst/>
                <a:latin typeface="-apple-system"/>
              </a:rPr>
              <a:t>Вам давать взятку?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56750143"/>
              </p:ext>
            </p:extLst>
          </p:nvPr>
        </p:nvGraphicFramePr>
        <p:xfrm>
          <a:off x="3394270" y="98092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7597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8734" y="530586"/>
            <a:ext cx="110598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 smtClean="0">
                <a:effectLst/>
                <a:latin typeface="-apple-system"/>
              </a:rPr>
              <a:t>Решился ли Ваш вопрос после того, как вы дали взятку?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63454508"/>
              </p:ext>
            </p:extLst>
          </p:nvPr>
        </p:nvGraphicFramePr>
        <p:xfrm>
          <a:off x="1032588" y="1130213"/>
          <a:ext cx="10556032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649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0922" y="455941"/>
            <a:ext cx="80740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 smtClean="0">
                <a:effectLst/>
                <a:latin typeface="-apple-system"/>
              </a:rPr>
              <a:t>Как вы думаете, что является причиной, подталкивающей граждан дать взятку?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58935688"/>
              </p:ext>
            </p:extLst>
          </p:nvPr>
        </p:nvGraphicFramePr>
        <p:xfrm>
          <a:off x="659363" y="1286938"/>
          <a:ext cx="11153192" cy="4851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2200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21632" y="272248"/>
            <a:ext cx="83726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smtClean="0">
                <a:effectLst/>
                <a:latin typeface="-apple-system"/>
              </a:rPr>
              <a:t>Сталкивались ли Вы со случаями вымогательства неофициальных подношений со стороны представителей государственных и муниципальных органов власти?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6594880"/>
              </p:ext>
            </p:extLst>
          </p:nvPr>
        </p:nvGraphicFramePr>
        <p:xfrm>
          <a:off x="1845387" y="1828800"/>
          <a:ext cx="8679544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48179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148</Words>
  <Application>Microsoft Office PowerPoint</Application>
  <PresentationFormat>Широкоэкранный</PresentationFormat>
  <Paragraphs>28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-apple-system</vt:lpstr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SovetPC</dc:creator>
  <cp:lastModifiedBy>SovetPC</cp:lastModifiedBy>
  <cp:revision>7</cp:revision>
  <dcterms:created xsi:type="dcterms:W3CDTF">2024-12-04T05:56:46Z</dcterms:created>
  <dcterms:modified xsi:type="dcterms:W3CDTF">2024-12-04T06:43:04Z</dcterms:modified>
</cp:coreProperties>
</file>