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FAF-4902-8855-C29B2B3F78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Муж. </c:v>
                </c:pt>
                <c:pt idx="1">
                  <c:v>Жен.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0.1371</c:v>
                </c:pt>
                <c:pt idx="1">
                  <c:v>0.8629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FC-4884-9B2A-982B379AFC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5869759"/>
        <c:axId val="1685871007"/>
      </c:barChart>
      <c:catAx>
        <c:axId val="1685869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5871007"/>
        <c:crosses val="autoZero"/>
        <c:auto val="1"/>
        <c:lblAlgn val="ctr"/>
        <c:lblOffset val="100"/>
        <c:noMultiLvlLbl val="0"/>
      </c:catAx>
      <c:valAx>
        <c:axId val="1685871007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68586975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15 минут</c:v>
                </c:pt>
                <c:pt idx="1">
                  <c:v>30 минут</c:v>
                </c:pt>
                <c:pt idx="2">
                  <c:v>более 1 часа</c:v>
                </c:pt>
                <c:pt idx="3">
                  <c:v>несколько часов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0.34350000000000003</c:v>
                </c:pt>
                <c:pt idx="1">
                  <c:v>0.29260000000000003</c:v>
                </c:pt>
                <c:pt idx="2">
                  <c:v>0.21429999999999999</c:v>
                </c:pt>
                <c:pt idx="3">
                  <c:v>0.1497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56-4E31-A9FA-5DB1C55D68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7552783"/>
        <c:axId val="1277553615"/>
      </c:barChart>
      <c:catAx>
        <c:axId val="1277552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7553615"/>
        <c:crosses val="autoZero"/>
        <c:auto val="1"/>
        <c:lblAlgn val="ctr"/>
        <c:lblOffset val="100"/>
        <c:noMultiLvlLbl val="0"/>
      </c:catAx>
      <c:valAx>
        <c:axId val="1277553615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277552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0.73240000000000005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27-48B2-A24D-936AA230006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0.2676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27-48B2-A24D-936AA23000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5863519"/>
        <c:axId val="1685865183"/>
      </c:barChart>
      <c:catAx>
        <c:axId val="16858635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5865183"/>
        <c:crosses val="autoZero"/>
        <c:auto val="1"/>
        <c:lblAlgn val="ctr"/>
        <c:lblOffset val="100"/>
        <c:noMultiLvlLbl val="0"/>
      </c:catAx>
      <c:valAx>
        <c:axId val="1685865183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685863519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2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49618602362205"/>
          <c:y val="3.1747409699981299E-2"/>
          <c:w val="0.50700775098425199"/>
          <c:h val="0.936505180600037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5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69E-4702-9B41-ECC65DA8E012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E69E-4702-9B41-ECC65DA8E012}"/>
              </c:ext>
            </c:extLst>
          </c:dPt>
          <c:dLbls>
            <c:dLbl>
              <c:idx val="0"/>
              <c:layout>
                <c:manualLayout>
                  <c:x val="-0.14981963582677166"/>
                  <c:y val="-0.2166257344003068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69E-4702-9B41-ECC65DA8E0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4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0.75590000000000002</c:v>
                </c:pt>
                <c:pt idx="1">
                  <c:v>0.24410000000000001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9E-4702-9B41-ECC65DA8E01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4400"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7.0199999999999999E-2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7-4326-B2D4-EAA22C3103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0.92979999999999996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7-4326-B2D4-EAA22C3103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5863519"/>
        <c:axId val="1685865183"/>
      </c:barChart>
      <c:catAx>
        <c:axId val="168586351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5865183"/>
        <c:crosses val="autoZero"/>
        <c:auto val="1"/>
        <c:lblAlgn val="ctr"/>
        <c:lblOffset val="100"/>
        <c:noMultiLvlLbl val="0"/>
      </c:catAx>
      <c:valAx>
        <c:axId val="1685865183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6858635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100000</c:v>
                </c:pt>
                <c:pt idx="1">
                  <c:v>УЗИ 5 тыс </c:v>
                </c:pt>
                <c:pt idx="2">
                  <c:v>5-10 тыс. руб</c:v>
                </c:pt>
                <c:pt idx="3">
                  <c:v>Медосмотр </c:v>
                </c:pt>
                <c:pt idx="4">
                  <c:v>2500 руб</c:v>
                </c:pt>
                <c:pt idx="5">
                  <c:v>Гинекология</c:v>
                </c:pt>
                <c:pt idx="6">
                  <c:v>Прием к врачу</c:v>
                </c:pt>
                <c:pt idx="7">
                  <c:v>Анализ крови, 1000 рублей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15-4117-BF18-B25A929F53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1350714783"/>
        <c:axId val="1350713951"/>
      </c:barChart>
      <c:catAx>
        <c:axId val="13507147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50713951"/>
        <c:crosses val="autoZero"/>
        <c:auto val="1"/>
        <c:lblAlgn val="ctr"/>
        <c:lblOffset val="100"/>
        <c:noMultiLvlLbl val="0"/>
      </c:catAx>
      <c:valAx>
        <c:axId val="135071395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507147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полностью</c:v>
                </c:pt>
                <c:pt idx="1">
                  <c:v>больше удовлетворен(а), чем не удовлетворен(а)</c:v>
                </c:pt>
                <c:pt idx="2">
                  <c:v>удовлетворен(а) не в полной мере</c:v>
                </c:pt>
                <c:pt idx="3">
                  <c:v>затрудняюсь ответить</c:v>
                </c:pt>
                <c:pt idx="4">
                  <c:v>не удовлетворен(а)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0.214</c:v>
                </c:pt>
                <c:pt idx="1">
                  <c:v>0.1739</c:v>
                </c:pt>
                <c:pt idx="2">
                  <c:v>0.37459999999999999</c:v>
                </c:pt>
                <c:pt idx="3">
                  <c:v>0.15049999999999999</c:v>
                </c:pt>
                <c:pt idx="4">
                  <c:v>8.6999999999999994E-2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CF-457B-9B84-9AFCBA206E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5870175"/>
        <c:axId val="1685858943"/>
      </c:barChart>
      <c:catAx>
        <c:axId val="1685870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5858943"/>
        <c:crosses val="autoZero"/>
        <c:auto val="1"/>
        <c:lblAlgn val="ctr"/>
        <c:lblOffset val="100"/>
        <c:noMultiLvlLbl val="0"/>
      </c:catAx>
      <c:valAx>
        <c:axId val="1685858943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6858701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 30 лет</c:v>
                </c:pt>
                <c:pt idx="1">
                  <c:v>31 - 40 лет</c:v>
                </c:pt>
                <c:pt idx="2">
                  <c:v>41 - 55 лет</c:v>
                </c:pt>
                <c:pt idx="3">
                  <c:v>сраше 55 лет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0.13039999999999999</c:v>
                </c:pt>
                <c:pt idx="1">
                  <c:v>0.22739999999999999</c:v>
                </c:pt>
                <c:pt idx="2">
                  <c:v>0.45479999999999998</c:v>
                </c:pt>
                <c:pt idx="3">
                  <c:v>0.18729999999999999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21-44E2-B414-A943B110C7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84180623"/>
        <c:axId val="1284182287"/>
      </c:barChart>
      <c:catAx>
        <c:axId val="1284180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4182287"/>
        <c:crosses val="autoZero"/>
        <c:auto val="1"/>
        <c:lblAlgn val="ctr"/>
        <c:lblOffset val="100"/>
        <c:noMultiLvlLbl val="0"/>
      </c:catAx>
      <c:valAx>
        <c:axId val="1284182287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2841806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Занятость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работающий</c:v>
                </c:pt>
                <c:pt idx="1">
                  <c:v>не работающий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0.89629999999999999</c:v>
                </c:pt>
                <c:pt idx="1">
                  <c:v>0.1037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96-4804-94FB-253D491F4D4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282841903"/>
        <c:axId val="1282843151"/>
      </c:barChart>
      <c:catAx>
        <c:axId val="128284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2843151"/>
        <c:crosses val="autoZero"/>
        <c:auto val="1"/>
        <c:lblAlgn val="ctr"/>
        <c:lblOffset val="100"/>
        <c:noMultiLvlLbl val="0"/>
      </c:catAx>
      <c:valAx>
        <c:axId val="1282843151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28284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609234708930066"/>
          <c:y val="2.578124841404722E-2"/>
          <c:w val="0.51049091380441758"/>
          <c:h val="0.948437503171905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дача/получение взятки</c:v>
                </c:pt>
                <c:pt idx="1">
                  <c:v>использование служебного положения в личных интересах</c:v>
                </c:pt>
                <c:pt idx="2">
                  <c:v>недобросовестное исполнение должностных обязанностей</c:v>
                </c:pt>
                <c:pt idx="3">
                  <c:v>иное 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0.46820000000000001</c:v>
                </c:pt>
                <c:pt idx="1">
                  <c:v>0.2676</c:v>
                </c:pt>
                <c:pt idx="2">
                  <c:v>0.24410000000000001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0-4B6D-B41F-C4CC512B4E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33686799"/>
        <c:axId val="1233687215"/>
      </c:barChart>
      <c:catAx>
        <c:axId val="123368679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33687215"/>
        <c:crosses val="autoZero"/>
        <c:auto val="1"/>
        <c:lblAlgn val="ctr"/>
        <c:lblOffset val="100"/>
        <c:noMultiLvlLbl val="0"/>
      </c:catAx>
      <c:valAx>
        <c:axId val="1233687215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extTo"/>
        <c:crossAx val="123368679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295429146726379"/>
                      <c:h val="0.200128582513749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160-4C3C-99EB-A53DE228E6C2}"/>
                </c:ext>
              </c:extLst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79065750009464"/>
                      <c:h val="0.1409262408358251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160-4C3C-99EB-A53DE228E6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0.12039999999999999</c:v>
                </c:pt>
                <c:pt idx="1">
                  <c:v>0.87960000000000005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03-4D1B-BDB0-8EC060E8EA7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51700479"/>
        <c:axId val="1451698815"/>
      </c:barChart>
      <c:catAx>
        <c:axId val="1451700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51698815"/>
        <c:crosses val="autoZero"/>
        <c:auto val="1"/>
        <c:lblAlgn val="ctr"/>
        <c:lblOffset val="100"/>
        <c:noMultiLvlLbl val="0"/>
      </c:catAx>
      <c:valAx>
        <c:axId val="1451698815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517004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да, постоянно</c:v>
                </c:pt>
                <c:pt idx="1">
                  <c:v>да, иногда</c:v>
                </c:pt>
                <c:pt idx="2">
                  <c:v>да, очень редко</c:v>
                </c:pt>
                <c:pt idx="3">
                  <c:v>нет, никогда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6.0199999999999997E-2</c:v>
                </c:pt>
                <c:pt idx="1">
                  <c:v>0.3211</c:v>
                </c:pt>
                <c:pt idx="2">
                  <c:v>0.14050000000000001</c:v>
                </c:pt>
                <c:pt idx="3">
                  <c:v>0.4783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9-408E-9C3C-BCC8C8A8512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5857279"/>
        <c:axId val="1685858111"/>
      </c:barChart>
      <c:catAx>
        <c:axId val="168585727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5858111"/>
        <c:crosses val="autoZero"/>
        <c:auto val="1"/>
        <c:lblAlgn val="ctr"/>
        <c:lblOffset val="100"/>
        <c:noMultiLvlLbl val="0"/>
      </c:catAx>
      <c:valAx>
        <c:axId val="1685858111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685857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поликлинике</c:v>
                </c:pt>
                <c:pt idx="1">
                  <c:v>в стационаре</c:v>
                </c:pt>
                <c:pt idx="2">
                  <c:v>в ФАП</c:v>
                </c:pt>
                <c:pt idx="3">
                  <c:v>Не попадал: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0.1313</c:v>
                </c:pt>
                <c:pt idx="1">
                  <c:v>2.69E-2</c:v>
                </c:pt>
                <c:pt idx="2">
                  <c:v>3.3999999999999998E-3</c:v>
                </c:pt>
                <c:pt idx="3">
                  <c:v>0.83840000000000003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8F-426D-8C04-6234D810BA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84188527"/>
        <c:axId val="1284186447"/>
      </c:barChart>
      <c:catAx>
        <c:axId val="12841885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84186447"/>
        <c:crosses val="autoZero"/>
        <c:auto val="1"/>
        <c:lblAlgn val="ctr"/>
        <c:lblOffset val="100"/>
        <c:noMultiLvlLbl val="0"/>
      </c:catAx>
      <c:valAx>
        <c:axId val="1284186447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12841885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2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E874-439E-AA27-BBAB14A3500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74-439E-AA27-BBAB14A3500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874-439E-AA27-BBAB14A3500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74-439E-AA27-BBAB14A3500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874-439E-AA27-BBAB14A3500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терапия</c:v>
                </c:pt>
                <c:pt idx="1">
                  <c:v>гинекология</c:v>
                </c:pt>
                <c:pt idx="2">
                  <c:v>детская </c:v>
                </c:pt>
                <c:pt idx="3">
                  <c:v>хирургия</c:v>
                </c:pt>
                <c:pt idx="4">
                  <c:v>иное </c:v>
                </c:pt>
                <c:pt idx="5">
                  <c:v>не сталкивался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4.0399999999999998E-2</c:v>
                </c:pt>
                <c:pt idx="1">
                  <c:v>1.35E-2</c:v>
                </c:pt>
                <c:pt idx="2">
                  <c:v>1.35E-2</c:v>
                </c:pt>
                <c:pt idx="3">
                  <c:v>1.6799999999999999E-2</c:v>
                </c:pt>
                <c:pt idx="4">
                  <c:v>2.3599999999999999E-2</c:v>
                </c:pt>
                <c:pt idx="5">
                  <c:v>0.89229999999999998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D6-441F-9320-2B784E0094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277500143"/>
        <c:axId val="1277500975"/>
      </c:barChart>
      <c:catAx>
        <c:axId val="127750014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7500975"/>
        <c:crosses val="autoZero"/>
        <c:auto val="1"/>
        <c:lblAlgn val="ctr"/>
        <c:lblOffset val="100"/>
        <c:noMultiLvlLbl val="0"/>
      </c:catAx>
      <c:valAx>
        <c:axId val="1277500975"/>
        <c:scaling>
          <c:orientation val="minMax"/>
        </c:scaling>
        <c:delete val="1"/>
        <c:axPos val="b"/>
        <c:numFmt formatCode="0.00%" sourceLinked="1"/>
        <c:majorTickMark val="none"/>
        <c:minorTickMark val="none"/>
        <c:tickLblPos val="nextTo"/>
        <c:crossAx val="12775001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до 100 рублей</c:v>
                </c:pt>
                <c:pt idx="1">
                  <c:v>от 100 до 1 тыс. рублей</c:v>
                </c:pt>
                <c:pt idx="2">
                  <c:v>от 1 до 5 тыс.рублей</c:v>
                </c:pt>
                <c:pt idx="3">
                  <c:v>от 5 до 10 тыс. рублей</c:v>
                </c:pt>
                <c:pt idx="4">
                  <c:v>от 10 до 100 тыс. рублей</c:v>
                </c:pt>
                <c:pt idx="5">
                  <c:v>более 100 тыс. рублей</c:v>
                </c:pt>
                <c:pt idx="6">
                  <c:v>не давал(а)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7"/>
                <c:pt idx="0">
                  <c:v>3.3999999999999998E-3</c:v>
                </c:pt>
                <c:pt idx="1">
                  <c:v>6.7999999999999996E-3</c:v>
                </c:pt>
                <c:pt idx="2">
                  <c:v>2.3800000000000002E-2</c:v>
                </c:pt>
                <c:pt idx="3">
                  <c:v>4.7600000000000003E-2</c:v>
                </c:pt>
                <c:pt idx="4">
                  <c:v>6.7999999999999996E-3</c:v>
                </c:pt>
                <c:pt idx="5">
                  <c:v>3.3999999999999998E-3</c:v>
                </c:pt>
                <c:pt idx="6">
                  <c:v>0.90820000000000001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0-44C8-B377-92BD6D8A3A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54433023"/>
        <c:axId val="1654418879"/>
      </c:barChart>
      <c:catAx>
        <c:axId val="1654433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54418879"/>
        <c:crosses val="autoZero"/>
        <c:auto val="1"/>
        <c:lblAlgn val="ctr"/>
        <c:lblOffset val="100"/>
        <c:noMultiLvlLbl val="0"/>
      </c:catAx>
      <c:valAx>
        <c:axId val="1654418879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654433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1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07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15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57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45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31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099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965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08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52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60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3659D-AF5E-4501-BCE9-1740C3B92477}" type="datetimeFigureOut">
              <a:rPr lang="ru-RU" smtClean="0"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84B4B-22FD-47FA-B4F1-0329F3170A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344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68251085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90037" y="340242"/>
            <a:ext cx="33273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Ваш пол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364900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1583" y="37318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0" i="0" dirty="0" smtClean="0">
                <a:effectLst/>
                <a:latin typeface="-apple-system"/>
              </a:rPr>
              <a:t>Сколько Вы ожидали приема к участковому врачу данного учреждения?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83791856"/>
              </p:ext>
            </p:extLst>
          </p:nvPr>
        </p:nvGraphicFramePr>
        <p:xfrm>
          <a:off x="2032000" y="1805354"/>
          <a:ext cx="8128000" cy="4332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20681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5766" y="441346"/>
            <a:ext cx="5347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Устраивает ли Вас режим работы поликлиники?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102008403"/>
              </p:ext>
            </p:extLst>
          </p:nvPr>
        </p:nvGraphicFramePr>
        <p:xfrm>
          <a:off x="1844431" y="1439334"/>
          <a:ext cx="8128000" cy="4750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0260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0" y="814644"/>
            <a:ext cx="8128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Устраивает ли Вас оснащение поликлиники (в том числе количество сидячих мест перед кабинетом врачей, процедурным кабинетом, лабораторией, наличие пандусов), санитарное состояние поликлиники?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10152963"/>
              </p:ext>
            </p:extLst>
          </p:nvPr>
        </p:nvGraphicFramePr>
        <p:xfrm>
          <a:off x="2032000" y="1737974"/>
          <a:ext cx="8128000" cy="4400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7857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76808512"/>
              </p:ext>
            </p:extLst>
          </p:nvPr>
        </p:nvGraphicFramePr>
        <p:xfrm>
          <a:off x="1932432" y="1381926"/>
          <a:ext cx="8128000" cy="4857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32432" y="458596"/>
            <a:ext cx="8327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Приходилось ли Вам оплачивать консультации врачей, проведение обследования и лечения в поликлинике? (официальные платные услуги не считаются)?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021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0719" y="571607"/>
            <a:ext cx="8151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Если да, то какие медицинские услуги Вы оплачивали? Сумма, потраченная Вами на оплату медицинских услуг.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59177819"/>
              </p:ext>
            </p:extLst>
          </p:nvPr>
        </p:nvGraphicFramePr>
        <p:xfrm>
          <a:off x="1681316" y="1961536"/>
          <a:ext cx="9689690" cy="4250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559846" y="1961536"/>
            <a:ext cx="1209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ч</a:t>
            </a:r>
            <a:r>
              <a:rPr lang="ru-RU" sz="2800" b="1" dirty="0" smtClean="0"/>
              <a:t>ел.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612798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48588" y="405647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0" i="0" dirty="0" smtClean="0">
                <a:effectLst/>
                <a:latin typeface="-apple-system"/>
              </a:rPr>
              <a:t>Удовлетворены ли Вы медицинской помощью, оказанной в поликлинике, стационаре?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58344043"/>
              </p:ext>
            </p:extLst>
          </p:nvPr>
        </p:nvGraphicFramePr>
        <p:xfrm>
          <a:off x="1427727" y="1415845"/>
          <a:ext cx="10226744" cy="4498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094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7232837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604977" y="180753"/>
            <a:ext cx="4199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Возраст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92821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37640875"/>
              </p:ext>
            </p:extLst>
          </p:nvPr>
        </p:nvGraphicFramePr>
        <p:xfrm>
          <a:off x="2032000" y="1531088"/>
          <a:ext cx="8128000" cy="4607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696015" y="308687"/>
            <a:ext cx="3753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Занятость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311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7440" y="211558"/>
            <a:ext cx="9784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Что на ваш взгляд более точно характеризует понятие коррупции в сфере здравоохранения?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41667818"/>
              </p:ext>
            </p:extLst>
          </p:nvPr>
        </p:nvGraphicFramePr>
        <p:xfrm>
          <a:off x="394706" y="1439333"/>
          <a:ext cx="11196735" cy="518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647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3210" y="2036701"/>
            <a:ext cx="52048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Попадали ли вы в коррупционную ситуацию или оказывались в ситуации в данном учреждении, когда понимали, что вопрос (проблему) можно решить только с помощью взятки, подарка, за определенную услугу, независимо от того, как фактически решалась эта проблема?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40381255"/>
              </p:ext>
            </p:extLst>
          </p:nvPr>
        </p:nvGraphicFramePr>
        <p:xfrm>
          <a:off x="6018028" y="1179871"/>
          <a:ext cx="5705368" cy="5148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6952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9877" y="599273"/>
            <a:ext cx="100349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smtClean="0">
                <a:effectLst/>
                <a:latin typeface="-apple-system"/>
              </a:rPr>
              <a:t>Сталкивались ли вы с недобросовестным исполнением медицинского персонала своих обязанностей и как часто?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59351267"/>
              </p:ext>
            </p:extLst>
          </p:nvPr>
        </p:nvGraphicFramePr>
        <p:xfrm>
          <a:off x="1957299" y="2053678"/>
          <a:ext cx="8128000" cy="4450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7039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0891" y="573651"/>
            <a:ext cx="92846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Где за последний год вы попадали в коррупционную ситуацию?</a:t>
            </a:r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8506236"/>
              </p:ext>
            </p:extLst>
          </p:nvPr>
        </p:nvGraphicFramePr>
        <p:xfrm>
          <a:off x="368710" y="1962117"/>
          <a:ext cx="10486858" cy="4028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9172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30214" y="575827"/>
            <a:ext cx="91908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smtClean="0">
                <a:effectLst/>
                <a:latin typeface="-apple-system"/>
              </a:rPr>
              <a:t>Медицинскому персоналу каких из ниже перечисленных отделений Вам приходилось давать незаконное вознаграждение за последний год?</a:t>
            </a:r>
            <a:endParaRPr lang="ru-RU" sz="20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79434631"/>
              </p:ext>
            </p:extLst>
          </p:nvPr>
        </p:nvGraphicFramePr>
        <p:xfrm>
          <a:off x="2300747" y="1566924"/>
          <a:ext cx="9261987" cy="5120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2600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234" y="808112"/>
            <a:ext cx="8909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-apple-system"/>
              </a:rPr>
              <a:t>Какую сумму за прошедший год вы потратили на решение своих проблем ?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78579634"/>
              </p:ext>
            </p:extLst>
          </p:nvPr>
        </p:nvGraphicFramePr>
        <p:xfrm>
          <a:off x="1224116" y="1906641"/>
          <a:ext cx="9474833" cy="4121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22586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216</Words>
  <Application>Microsoft Office PowerPoint</Application>
  <PresentationFormat>Широкоэкранный</PresentationFormat>
  <Paragraphs>19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-apple-system</vt:lpstr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SovetPC</dc:creator>
  <cp:lastModifiedBy>SovetPC</cp:lastModifiedBy>
  <cp:revision>9</cp:revision>
  <dcterms:created xsi:type="dcterms:W3CDTF">2024-11-29T12:11:24Z</dcterms:created>
  <dcterms:modified xsi:type="dcterms:W3CDTF">2024-12-04T07:01:15Z</dcterms:modified>
</cp:coreProperties>
</file>