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2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3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8" r:id="rId6"/>
    <p:sldId id="269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9736D08-52A1-4E58-B19D-FC39A91C8063}">
          <p14:sldIdLst>
            <p14:sldId id="256"/>
            <p14:sldId id="267"/>
            <p14:sldId id="257"/>
            <p14:sldId id="258"/>
            <p14:sldId id="268"/>
            <p14:sldId id="269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B60-4411-87DD-17461EEE62B2}"/>
              </c:ext>
            </c:extLst>
          </c:dPt>
          <c:dLbls>
            <c:dLbl>
              <c:idx val="0"/>
              <c:layout>
                <c:manualLayout>
                  <c:x val="-3.1250000000000288E-3"/>
                  <c:y val="0.11576791456785908"/>
                </c:manualLayout>
              </c:layout>
              <c:tx>
                <c:rich>
                  <a:bodyPr/>
                  <a:lstStyle/>
                  <a:p>
                    <a:fld id="{6900C3D7-6956-4FF9-8E73-50A8789F140B}" type="VALUE">
                      <a:rPr lang="en-US" dirty="0">
                        <a:solidFill>
                          <a:schemeClr val="bg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B60-4411-87DD-17461EEE62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0-4411-87DD-17461EEE62B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4F99-49B5-8AF0-B65215CC51C4}"/>
              </c:ext>
            </c:extLst>
          </c:dPt>
          <c:dLbls>
            <c:dLbl>
              <c:idx val="0"/>
              <c:layout>
                <c:manualLayout>
                  <c:x val="6.0937499999999943E-2"/>
                  <c:y val="-5.3648545775349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F99-49B5-8AF0-B65215CC51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99-49B5-8AF0-B65215CC51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5625E-2"/>
                  <c:y val="-4.2354115085802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F99-49B5-8AF0-B65215CC51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99-49B5-8AF0-B65215CC51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08591423"/>
        <c:axId val="1275574863"/>
        <c:axId val="0"/>
      </c:bar3DChart>
      <c:catAx>
        <c:axId val="1308591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 i="0" baseline="0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1 -5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3B-4399-9300-8FC5E3B5B6A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ни одного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3B-4399-9300-8FC5E3B5B6A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6- 10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3B-4399-9300-8FC5E3B5B6A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воздержались от ответа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3B-4399-9300-8FC5E3B5B6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121770863"/>
        <c:axId val="2121771279"/>
      </c:barChart>
      <c:catAx>
        <c:axId val="21217708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21771279"/>
        <c:crosses val="autoZero"/>
        <c:auto val="1"/>
        <c:lblAlgn val="ctr"/>
        <c:lblOffset val="100"/>
        <c:noMultiLvlLbl val="0"/>
      </c:catAx>
      <c:valAx>
        <c:axId val="212177127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121770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Редко (менее 30% от всех торгов)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9.3750000000000291E-3"/>
                  <c:y val="0.20329975241185008"/>
                </c:manualLayout>
              </c:layout>
              <c:tx>
                <c:rich>
                  <a:bodyPr/>
                  <a:lstStyle/>
                  <a:p>
                    <a:fld id="{A0A0B302-38D5-4D20-89CD-CD14A3ABE3E6}" type="VALUE">
                      <a:rPr lang="en-US" dirty="0">
                        <a:solidFill>
                          <a:schemeClr val="tx1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936-4861-A9F9-EDFC8E15E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6-4861-A9F9-EDFC8E15E8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Достаточно часто (от 30% до 70% от всех торгов)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9449953747258473E-3"/>
                  <c:y val="0.12043234262716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48-4D14-858C-4B686A777E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48-4D14-858C-4B686A777E7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Воздержались от ответа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2049892076936594E-3"/>
                  <c:y val="0.16057645683622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48-4D14-858C-4B686A777E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48-4D14-858C-4B686A777E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08591423"/>
        <c:axId val="1275574863"/>
        <c:axId val="0"/>
      </c:bar3DChart>
      <c:catAx>
        <c:axId val="1308591423"/>
        <c:scaling>
          <c:orientation val="minMax"/>
        </c:scaling>
        <c:delete val="1"/>
        <c:axPos val="b"/>
        <c:numFmt formatCode="d\-mmm" sourceLinked="1"/>
        <c:majorTickMark val="none"/>
        <c:minorTickMark val="none"/>
        <c:tickLblPos val="nextTo"/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 i="0" baseline="0"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5.5247597327669366E-2"/>
          <c:w val="0.6773917258433092"/>
          <c:h val="0.873377727170398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5D-4F93-844B-6B17D569CC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время от времени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5D-4F93-844B-6B17D569CC2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5D-4F93-844B-6B17D569CC2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воздержались от ответа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5D-4F93-844B-6B17D569CC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054751951"/>
        <c:axId val="2054746959"/>
      </c:barChart>
      <c:catAx>
        <c:axId val="205475195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54746959"/>
        <c:crosses val="autoZero"/>
        <c:auto val="1"/>
        <c:lblAlgn val="ctr"/>
        <c:lblOffset val="100"/>
        <c:noMultiLvlLbl val="0"/>
      </c:catAx>
      <c:valAx>
        <c:axId val="2054746959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54751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3DFB-4C88-9D83-028F9A2DBDB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FB-4C88-9D83-028F9A2DBDB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затрудняюсь ответить</c:v>
                </c:pt>
                <c:pt idx="1">
                  <c:v>да</c:v>
                </c:pt>
                <c:pt idx="2">
                  <c:v>воздержалсиь от ответа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0.46</c:v>
                </c:pt>
                <c:pt idx="1">
                  <c:v>0.38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B-4C88-9D83-028F9A2DBD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295336479"/>
        <c:axId val="1295337311"/>
      </c:barChart>
      <c:catAx>
        <c:axId val="129533647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5337311"/>
        <c:crosses val="autoZero"/>
        <c:auto val="1"/>
        <c:lblAlgn val="ctr"/>
        <c:lblOffset val="100"/>
        <c:noMultiLvlLbl val="0"/>
      </c:catAx>
      <c:valAx>
        <c:axId val="1295337311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2953364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 i="0" baseline="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DB60-4411-87DD-17461EEE62B2}"/>
              </c:ext>
            </c:extLst>
          </c:dPt>
          <c:dLbls>
            <c:dLbl>
              <c:idx val="0"/>
              <c:layout>
                <c:manualLayout>
                  <c:x val="3.125E-2"/>
                  <c:y val="-7.341379948205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60-4411-87DD-17461EEE62B2}"/>
                </c:ext>
              </c:extLst>
            </c:dLbl>
            <c:dLbl>
              <c:idx val="1"/>
              <c:layout>
                <c:manualLayout>
                  <c:x val="1.0937499999999999E-2"/>
                  <c:y val="0.149651206636500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60-4411-87DD-17461EEE62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3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</c:v>
                </c:pt>
                <c:pt idx="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60-4411-87DD-17461EEE62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08591423"/>
        <c:axId val="1275574863"/>
        <c:axId val="0"/>
      </c:bar3DChart>
      <c:catAx>
        <c:axId val="1308591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3200" b="1" i="0" baseline="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124999999999942E-2"/>
                  <c:y val="0.19765253706707647"/>
                </c:manualLayout>
              </c:layout>
              <c:tx>
                <c:rich>
                  <a:bodyPr/>
                  <a:lstStyle/>
                  <a:p>
                    <a:fld id="{77B1BFA6-642C-4C4D-990A-9AAA76C11F74}" type="VALUE">
                      <a:rPr lang="en-US" sz="3600"/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936-4861-A9F9-EDFC8E15E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</c:f>
              <c:strCache>
                <c:ptCount val="1"/>
                <c:pt idx="0">
                  <c:v>нет, не приходилось</c:v>
                </c:pt>
              </c:strCache>
            </c:strRef>
          </c:cat>
          <c:val>
            <c:numRef>
              <c:f>Лист1!$B$3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6-4861-A9F9-EDFC8E15E8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08591423"/>
        <c:axId val="1275574863"/>
        <c:axId val="0"/>
      </c:bar3DChart>
      <c:catAx>
        <c:axId val="1308591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8124999999999942E-2"/>
                  <c:y val="0.19765253706707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3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36-4861-A9F9-EDFC8E15E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</c:f>
              <c:strCache>
                <c:ptCount val="1"/>
                <c:pt idx="0">
                  <c:v>нет</c:v>
                </c:pt>
              </c:strCache>
            </c:strRef>
          </c:cat>
          <c:val>
            <c:numRef>
              <c:f>Лист1!$B$3</c:f>
              <c:numCache>
                <c:formatCode>0%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6-4861-A9F9-EDFC8E15E82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308591423"/>
        <c:axId val="1275574863"/>
        <c:axId val="0"/>
      </c:bar3DChart>
      <c:catAx>
        <c:axId val="13085914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016522159190732E-2"/>
          <c:y val="3.1059684396254873E-2"/>
          <c:w val="0.95511148842292704"/>
          <c:h val="0.9661167079313582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15145568738179E-2"/>
                  <c:y val="1.694164603432073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86B1311-566B-4B16-902A-125273F59AD4}" type="SERIESNAME">
                      <a:rPr lang="ru-RU" smtClean="0"/>
                      <a:pPr>
                        <a:defRPr sz="28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РЯДА]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6979560892410362"/>
                      <c:h val="0.2014926435015225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936-4861-A9F9-EDFC8E15E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6-4861-A9F9-EDFC8E15E8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Строительство и ремонт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191069120132674"/>
                  <c:y val="-8.470711851504027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5762523-6A8B-4D9C-A336-73B8857CE823}" type="SERIESNAME">
                      <a:rPr lang="ru-RU" smtClean="0"/>
                      <a:pPr>
                        <a:defRPr sz="28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РЯДА]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73063050853614619"/>
                      <c:h val="0.17941203150345766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18A-4188-A06D-D1CE02A89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8A-4188-A06D-D1CE02A89C9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Операции с недвижимым имуществом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853021174364961E-2"/>
                  <c:y val="-5.1765542660458649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7D2C58-8A9A-43E3-9C95-333337C35FD2}" type="SERIESNAME">
                      <a:rPr lang="ru-RU" smtClean="0"/>
                      <a:pPr>
                        <a:defRPr sz="28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t>[ИМЯ РЯДА]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62747145157972051"/>
                      <c:h val="0.153999562451976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18A-4188-A06D-D1CE02A89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8A-4188-A06D-D1CE02A89C9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Иное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41698280405858E-2"/>
                  <c:y val="-1.1294430689547226E-2"/>
                </c:manualLayout>
              </c:layout>
              <c:tx>
                <c:rich>
                  <a:bodyPr/>
                  <a:lstStyle/>
                  <a:p>
                    <a:fld id="{E30F46D1-8C30-47A7-A74A-68E6B575729D}" type="SERIESNAME">
                      <a:rPr lang="ru-RU" smtClean="0"/>
                      <a:pPr/>
                      <a:t>[ИМЯ РЯДА]</a:t>
                    </a:fld>
                    <a:r>
                      <a:rPr lang="ru-RU" baseline="0" dirty="0" smtClean="0"/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18A-4188-A06D-D1CE02A89C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18A-4188-A06D-D1CE02A89C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8591423"/>
        <c:axId val="1275574863"/>
      </c:barChart>
      <c:catAx>
        <c:axId val="1308591423"/>
        <c:scaling>
          <c:orientation val="minMax"/>
        </c:scaling>
        <c:delete val="0"/>
        <c:axPos val="l"/>
        <c:numFmt formatCode="d\-mm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Предприятие микробизнеса (численность до 15 чел.)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96-40D8-A9F3-AD0AD52D94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Предприятие малого бизнеса (численность до 100 чел.)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96-40D8-A9F3-AD0AD52D94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Индивидуальный предприниматель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96-40D8-A9F3-AD0AD52D94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Предприятие среднего бизнеса (численность до 250 чел.)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Лист1!$E$2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96-40D8-A9F3-AD0AD52D947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30445503"/>
        <c:axId val="230443007"/>
      </c:barChart>
      <c:catAx>
        <c:axId val="2304455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30443007"/>
        <c:crosses val="autoZero"/>
        <c:auto val="1"/>
        <c:lblAlgn val="ctr"/>
        <c:lblOffset val="100"/>
        <c:noMultiLvlLbl val="0"/>
      </c:catAx>
      <c:valAx>
        <c:axId val="23044300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0445503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>
          <a:solidFill>
            <a:schemeClr val="tx1"/>
          </a:solidFill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73-46FD-80EB-29541EBE1A7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73-46FD-80EB-29541EBE1A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03747247"/>
        <c:axId val="2003747663"/>
      </c:barChart>
      <c:catAx>
        <c:axId val="200374724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03747663"/>
        <c:crosses val="autoZero"/>
        <c:auto val="1"/>
        <c:lblAlgn val="ctr"/>
        <c:lblOffset val="100"/>
        <c:noMultiLvlLbl val="0"/>
      </c:catAx>
      <c:valAx>
        <c:axId val="2003747663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003747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7197490157480317"/>
          <c:y val="0.10721771149504501"/>
          <c:w val="0.25605007381889766"/>
          <c:h val="0.115812013093624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900" b="1" i="0" baseline="0"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1.2499999999999943E-2"/>
                  <c:y val="-0.101382974783021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D19-4790-9FCA-56BA81F80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19-4790-9FCA-56BA81F806B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4.0625000000000001E-2"/>
                  <c:y val="-8.731205207098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19-4790-9FCA-56BA81F806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19-4790-9FCA-56BA81F806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03738927"/>
        <c:axId val="2003732687"/>
        <c:axId val="0"/>
      </c:bar3DChart>
      <c:catAx>
        <c:axId val="200373892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03732687"/>
        <c:crosses val="autoZero"/>
        <c:auto val="1"/>
        <c:lblAlgn val="ctr"/>
        <c:lblOffset val="100"/>
        <c:noMultiLvlLbl val="0"/>
      </c:catAx>
      <c:valAx>
        <c:axId val="2003732687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2003738927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28108378444881887"/>
          <c:y val="2.1828013017745715E-2"/>
          <c:w val="0.4456449311023622"/>
          <c:h val="0.119465116285731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 b="1" i="0" baseline="0"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130297608872359E-2"/>
          <c:y val="2.792712001225035E-2"/>
          <c:w val="0.95211720456144999"/>
          <c:h val="0.944145759975499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Менее 10 %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0354500622945691"/>
                  <c:y val="-7.6164872760683703E-3"/>
                </c:manualLayout>
              </c:layout>
              <c:tx>
                <c:rich>
                  <a:bodyPr/>
                  <a:lstStyle/>
                  <a:p>
                    <a:fld id="{135B4DFA-9662-41C8-942E-440478200853}" type="SERIESNAME">
                      <a:rPr lang="ru-RU" smtClean="0"/>
                      <a:pPr/>
                      <a:t>[ИМЯ РЯДА]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484278332840968"/>
                      <c:h val="0.16875596974675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936-4861-A9F9-EDFC8E15E8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Лист1!$B$2</c:f>
              <c:numCache>
                <c:formatCode>0%</c:formatCode>
                <c:ptCount val="1"/>
                <c:pt idx="0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36-4861-A9F9-EDFC8E15E82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от 30% до 50%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160490884646335E-2"/>
                  <c:y val="-7.6163873221670167E-3"/>
                </c:manualLayout>
              </c:layout>
              <c:tx>
                <c:rich>
                  <a:bodyPr/>
                  <a:lstStyle/>
                  <a:p>
                    <a:fld id="{E14A2585-3B1E-476B-9C71-513B3373B0A1}" type="SERIESNAME">
                      <a:rPr lang="ru-RU" smtClean="0"/>
                      <a:pPr/>
                      <a:t>[ИМЯ РЯДА]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1463547780111"/>
                      <c:h val="0.12559587518236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010-4DCA-9024-BC87A9685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Лист1!$C$2</c:f>
              <c:numCache>
                <c:formatCode>0%</c:formatCode>
                <c:ptCount val="1"/>
                <c:pt idx="0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0-4DCA-9024-BC87A96857C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 10% до 30%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4.1418029668937859E-2"/>
                  <c:y val="-1.0155216414189776E-2"/>
                </c:manualLayout>
              </c:layout>
              <c:tx>
                <c:rich>
                  <a:bodyPr/>
                  <a:lstStyle/>
                  <a:p>
                    <a:fld id="{A4D03EF1-0AFC-4E15-AD5E-68B6F697EA65}" type="SERIESNAME">
                      <a:rPr lang="ru-RU" smtClean="0"/>
                      <a:pPr/>
                      <a:t>[ИМЯ РЯДА]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842737127246062"/>
                      <c:h val="0.1255958751823658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A010-4DCA-9024-BC87A9685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Лист1!$D$2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0-4DCA-9024-BC87A96857C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организация/ИП не участвует в закупках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461490016517368E-2"/>
                  <c:y val="-2.538829092022759E-3"/>
                </c:manualLayout>
              </c:layout>
              <c:tx>
                <c:rich>
                  <a:bodyPr/>
                  <a:lstStyle/>
                  <a:p>
                    <a:fld id="{5CC43A5E-8A26-431F-9620-53E09143A6C6}" type="SERIESNAME">
                      <a:rPr lang="ru-RU" smtClean="0"/>
                      <a:pPr/>
                      <a:t>[ИМЯ РЯДА]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7945490417652179"/>
                      <c:h val="0.149638586683821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010-4DCA-9024-BC87A9685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Лист1!$E$2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010-4DCA-9024-BC87A96857CB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не ответили 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119723068413138E-2"/>
                  <c:y val="-1.523297455213655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воздержались от ответа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7487877856443558"/>
                      <c:h val="0.16875596974675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A010-4DCA-9024-BC87A96857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d\-mmm</c:formatCode>
                <c:ptCount val="1"/>
              </c:numCache>
            </c:numRef>
          </c:cat>
          <c:val>
            <c:numRef>
              <c:f>Лист1!$F$2</c:f>
              <c:numCache>
                <c:formatCode>0%</c:formatCode>
                <c:ptCount val="1"/>
                <c:pt idx="0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0-4DCA-9024-BC87A96857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08591423"/>
        <c:axId val="1275574863"/>
      </c:barChart>
      <c:catAx>
        <c:axId val="1308591423"/>
        <c:scaling>
          <c:orientation val="minMax"/>
        </c:scaling>
        <c:delete val="0"/>
        <c:axPos val="l"/>
        <c:numFmt formatCode="d\-mmm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5574863"/>
        <c:crosses val="autoZero"/>
        <c:auto val="1"/>
        <c:lblAlgn val="ctr"/>
        <c:lblOffset val="100"/>
        <c:noMultiLvlLbl val="0"/>
      </c:catAx>
      <c:valAx>
        <c:axId val="1275574863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3085914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600" b="1" i="0" baseline="0"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68090C-6BCD-4DC3-B339-8A24B7ADE087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0886E215-B073-459F-BB1A-12FE0560CAAA}">
      <dgm:prSet phldrT="[Текст]" custT="1"/>
      <dgm:spPr/>
      <dgm:t>
        <a:bodyPr/>
        <a:lstStyle/>
        <a:p>
          <a:r>
            <a:rPr lang="ru-RU" sz="2800" b="0" dirty="0" smtClean="0">
              <a:latin typeface="Arial" panose="020B0604020202020204" pitchFamily="34" charset="0"/>
              <a:cs typeface="Arial" panose="020B0604020202020204" pitchFamily="34" charset="0"/>
            </a:rPr>
            <a:t>Несвоевременно получаю информацию о публикации извещения</a:t>
          </a:r>
          <a:endParaRPr lang="ru-RU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927329-A7E5-4C05-B3A0-9FB0D5863EBC}" type="parTrans" cxnId="{49980B0D-A996-4789-BB32-5159B17D7689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73A1CB-7301-4903-85FA-1492B7CE4E06}" type="sibTrans" cxnId="{49980B0D-A996-4789-BB32-5159B17D7689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E14EE5-1A1D-4A01-BAB3-EF229E0EFBF3}">
      <dgm:prSet phldrT="[Текст]" custT="1"/>
      <dgm:spPr/>
      <dgm:t>
        <a:bodyPr/>
        <a:lstStyle/>
        <a:p>
          <a:r>
            <a:rPr lang="ru-RU" sz="2800" b="0" dirty="0" smtClean="0">
              <a:latin typeface="Arial" panose="020B0604020202020204" pitchFamily="34" charset="0"/>
              <a:cs typeface="Arial" panose="020B0604020202020204" pitchFamily="34" charset="0"/>
            </a:rPr>
            <a:t>Большое количество непрофессиональных участников, перебивающих конкуренцию</a:t>
          </a:r>
          <a:endParaRPr lang="ru-RU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826BE8-B392-438D-A6D4-737C588B28D3}" type="parTrans" cxnId="{3D1D9BEC-C1F9-4C3E-8685-4487C5594406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80722C-6273-4501-9293-DA0F764E8937}" type="sibTrans" cxnId="{3D1D9BEC-C1F9-4C3E-8685-4487C5594406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1F4568-7D35-4EED-8188-8B754AF26EBF}">
      <dgm:prSet phldrT="[Текст]" custT="1"/>
      <dgm:spPr/>
      <dgm:t>
        <a:bodyPr/>
        <a:lstStyle/>
        <a:p>
          <a:r>
            <a:rPr lang="ru-RU" sz="2800" b="0" dirty="0" smtClean="0">
              <a:latin typeface="Arial" panose="020B0604020202020204" pitchFamily="34" charset="0"/>
              <a:cs typeface="Arial" panose="020B0604020202020204" pitchFamily="34" charset="0"/>
            </a:rPr>
            <a:t>Не устраивает начальная цена контракта (занижена), компания не получит необходимую прибыль</a:t>
          </a:r>
          <a:endParaRPr lang="ru-RU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C4C27A-8450-4612-A3BA-DC8A81094900}" type="parTrans" cxnId="{1ADA854A-B71E-490B-A18D-D27AB5E71E8A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0E1E3F-673C-46CA-B22E-02B354BFBE74}" type="sibTrans" cxnId="{1ADA854A-B71E-490B-A18D-D27AB5E71E8A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0BBB97-B819-4593-9469-2CBE49BA0C26}">
      <dgm:prSet phldrT="[Текст]" custT="1"/>
      <dgm:spPr/>
      <dgm:t>
        <a:bodyPr/>
        <a:lstStyle/>
        <a:p>
          <a:r>
            <a:rPr lang="ru-RU" sz="2800" b="0" smtClean="0">
              <a:latin typeface="Arial" panose="020B0604020202020204" pitchFamily="34" charset="0"/>
              <a:cs typeface="Arial" panose="020B0604020202020204" pitchFamily="34" charset="0"/>
            </a:rPr>
            <a:t>Заказчики указывают заниженные (неисполнимые) сроки исполнения контракта</a:t>
          </a:r>
          <a:endParaRPr lang="ru-RU" sz="28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231D2C-D80B-4A6C-A06F-327985C0A6F3}" type="parTrans" cxnId="{CF96662C-50A2-4BB5-AFF5-3E856C4C3846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2A1D2F-3A1B-4036-9CFE-F018AE6292BE}" type="sibTrans" cxnId="{CF96662C-50A2-4BB5-AFF5-3E856C4C3846}">
      <dgm:prSet/>
      <dgm:spPr/>
      <dgm:t>
        <a:bodyPr/>
        <a:lstStyle/>
        <a:p>
          <a:endParaRPr lang="ru-RU" sz="2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EFCA2F-4B6B-4308-8171-75A1FDA9F38B}" type="pres">
      <dgm:prSet presAssocID="{5E68090C-6BCD-4DC3-B339-8A24B7ADE08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2F5D8F6-B314-42F0-B8F3-0A46F906ABE6}" type="pres">
      <dgm:prSet presAssocID="{5E68090C-6BCD-4DC3-B339-8A24B7ADE087}" presName="Name1" presStyleCnt="0"/>
      <dgm:spPr/>
    </dgm:pt>
    <dgm:pt modelId="{856A66E7-BEE7-4995-BAAA-180D8CF6CE18}" type="pres">
      <dgm:prSet presAssocID="{5E68090C-6BCD-4DC3-B339-8A24B7ADE087}" presName="cycle" presStyleCnt="0"/>
      <dgm:spPr/>
    </dgm:pt>
    <dgm:pt modelId="{94D781E7-6F92-443D-9731-C25955A3944D}" type="pres">
      <dgm:prSet presAssocID="{5E68090C-6BCD-4DC3-B339-8A24B7ADE087}" presName="srcNode" presStyleLbl="node1" presStyleIdx="0" presStyleCnt="4"/>
      <dgm:spPr/>
    </dgm:pt>
    <dgm:pt modelId="{D87DEC1A-8094-4C58-8CBD-8E7E5AD94C74}" type="pres">
      <dgm:prSet presAssocID="{5E68090C-6BCD-4DC3-B339-8A24B7ADE087}" presName="conn" presStyleLbl="parChTrans1D2" presStyleIdx="0" presStyleCnt="1"/>
      <dgm:spPr/>
      <dgm:t>
        <a:bodyPr/>
        <a:lstStyle/>
        <a:p>
          <a:endParaRPr lang="ru-RU"/>
        </a:p>
      </dgm:t>
    </dgm:pt>
    <dgm:pt modelId="{A0464205-BCE1-4D12-AF31-84674337FE42}" type="pres">
      <dgm:prSet presAssocID="{5E68090C-6BCD-4DC3-B339-8A24B7ADE087}" presName="extraNode" presStyleLbl="node1" presStyleIdx="0" presStyleCnt="4"/>
      <dgm:spPr/>
    </dgm:pt>
    <dgm:pt modelId="{31A4166E-4A2E-456A-87DE-EDD0D4680EE3}" type="pres">
      <dgm:prSet presAssocID="{5E68090C-6BCD-4DC3-B339-8A24B7ADE087}" presName="dstNode" presStyleLbl="node1" presStyleIdx="0" presStyleCnt="4"/>
      <dgm:spPr/>
    </dgm:pt>
    <dgm:pt modelId="{44B10F59-9815-4401-B590-307DE5662CF6}" type="pres">
      <dgm:prSet presAssocID="{0886E215-B073-459F-BB1A-12FE0560CAAA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B2418-4723-4670-B4D2-C8DE0CB98E9E}" type="pres">
      <dgm:prSet presAssocID="{0886E215-B073-459F-BB1A-12FE0560CAAA}" presName="accent_1" presStyleCnt="0"/>
      <dgm:spPr/>
    </dgm:pt>
    <dgm:pt modelId="{43F7BD4D-023A-4B2E-8D09-5C42DAA8E4F3}" type="pres">
      <dgm:prSet presAssocID="{0886E215-B073-459F-BB1A-12FE0560CAAA}" presName="accentRepeatNode" presStyleLbl="solidFgAcc1" presStyleIdx="0" presStyleCnt="4"/>
      <dgm:spPr/>
    </dgm:pt>
    <dgm:pt modelId="{84C52A51-38BD-462C-B869-EA84D0A54575}" type="pres">
      <dgm:prSet presAssocID="{F1E14EE5-1A1D-4A01-BAB3-EF229E0EFBF3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D75944-BCBF-43F4-BEC0-9EC917B83461}" type="pres">
      <dgm:prSet presAssocID="{F1E14EE5-1A1D-4A01-BAB3-EF229E0EFBF3}" presName="accent_2" presStyleCnt="0"/>
      <dgm:spPr/>
    </dgm:pt>
    <dgm:pt modelId="{B9BE33BA-CCEE-4CF3-8A0A-C4F297D038B0}" type="pres">
      <dgm:prSet presAssocID="{F1E14EE5-1A1D-4A01-BAB3-EF229E0EFBF3}" presName="accentRepeatNode" presStyleLbl="solidFgAcc1" presStyleIdx="1" presStyleCnt="4"/>
      <dgm:spPr/>
    </dgm:pt>
    <dgm:pt modelId="{6C1CF573-62E4-415E-9EF5-E6F70AE7D20D}" type="pres">
      <dgm:prSet presAssocID="{671F4568-7D35-4EED-8188-8B754AF26EB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D7DFB-C726-4BFE-AA4F-37BC9D66EC94}" type="pres">
      <dgm:prSet presAssocID="{671F4568-7D35-4EED-8188-8B754AF26EBF}" presName="accent_3" presStyleCnt="0"/>
      <dgm:spPr/>
    </dgm:pt>
    <dgm:pt modelId="{53AD8348-C6D7-41E7-99F4-1980ECC89533}" type="pres">
      <dgm:prSet presAssocID="{671F4568-7D35-4EED-8188-8B754AF26EBF}" presName="accentRepeatNode" presStyleLbl="solidFgAcc1" presStyleIdx="2" presStyleCnt="4"/>
      <dgm:spPr/>
    </dgm:pt>
    <dgm:pt modelId="{1C5123DC-63CD-4140-98D6-C696C9EC13D2}" type="pres">
      <dgm:prSet presAssocID="{F10BBB97-B819-4593-9469-2CBE49BA0C2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CFAB6D-D2CE-466A-B61D-C83CF802A37D}" type="pres">
      <dgm:prSet presAssocID="{F10BBB97-B819-4593-9469-2CBE49BA0C26}" presName="accent_4" presStyleCnt="0"/>
      <dgm:spPr/>
    </dgm:pt>
    <dgm:pt modelId="{EE1ECD1F-8332-4F35-94B8-4CE0739F9314}" type="pres">
      <dgm:prSet presAssocID="{F10BBB97-B819-4593-9469-2CBE49BA0C26}" presName="accentRepeatNode" presStyleLbl="solidFgAcc1" presStyleIdx="3" presStyleCnt="4"/>
      <dgm:spPr/>
    </dgm:pt>
  </dgm:ptLst>
  <dgm:cxnLst>
    <dgm:cxn modelId="{05C7E813-8457-40F3-9CF1-5D432F9A5663}" type="presOf" srcId="{F10BBB97-B819-4593-9469-2CBE49BA0C26}" destId="{1C5123DC-63CD-4140-98D6-C696C9EC13D2}" srcOrd="0" destOrd="0" presId="urn:microsoft.com/office/officeart/2008/layout/VerticalCurvedList"/>
    <dgm:cxn modelId="{1237EEF1-19B6-4156-9EC8-A862B3182B39}" type="presOf" srcId="{6073A1CB-7301-4903-85FA-1492B7CE4E06}" destId="{D87DEC1A-8094-4C58-8CBD-8E7E5AD94C74}" srcOrd="0" destOrd="0" presId="urn:microsoft.com/office/officeart/2008/layout/VerticalCurvedList"/>
    <dgm:cxn modelId="{49980B0D-A996-4789-BB32-5159B17D7689}" srcId="{5E68090C-6BCD-4DC3-B339-8A24B7ADE087}" destId="{0886E215-B073-459F-BB1A-12FE0560CAAA}" srcOrd="0" destOrd="0" parTransId="{43927329-A7E5-4C05-B3A0-9FB0D5863EBC}" sibTransId="{6073A1CB-7301-4903-85FA-1492B7CE4E06}"/>
    <dgm:cxn modelId="{8A7FCDA7-F1A5-4DD9-AB78-3BE7C4020422}" type="presOf" srcId="{F1E14EE5-1A1D-4A01-BAB3-EF229E0EFBF3}" destId="{84C52A51-38BD-462C-B869-EA84D0A54575}" srcOrd="0" destOrd="0" presId="urn:microsoft.com/office/officeart/2008/layout/VerticalCurvedList"/>
    <dgm:cxn modelId="{9186B89C-C800-4E3D-A118-4BBFED57F5F9}" type="presOf" srcId="{5E68090C-6BCD-4DC3-B339-8A24B7ADE087}" destId="{D1EFCA2F-4B6B-4308-8171-75A1FDA9F38B}" srcOrd="0" destOrd="0" presId="urn:microsoft.com/office/officeart/2008/layout/VerticalCurvedList"/>
    <dgm:cxn modelId="{3D1D9BEC-C1F9-4C3E-8685-4487C5594406}" srcId="{5E68090C-6BCD-4DC3-B339-8A24B7ADE087}" destId="{F1E14EE5-1A1D-4A01-BAB3-EF229E0EFBF3}" srcOrd="1" destOrd="0" parTransId="{69826BE8-B392-438D-A6D4-737C588B28D3}" sibTransId="{2B80722C-6273-4501-9293-DA0F764E8937}"/>
    <dgm:cxn modelId="{CF96662C-50A2-4BB5-AFF5-3E856C4C3846}" srcId="{5E68090C-6BCD-4DC3-B339-8A24B7ADE087}" destId="{F10BBB97-B819-4593-9469-2CBE49BA0C26}" srcOrd="3" destOrd="0" parTransId="{F2231D2C-D80B-4A6C-A06F-327985C0A6F3}" sibTransId="{A92A1D2F-3A1B-4036-9CFE-F018AE6292BE}"/>
    <dgm:cxn modelId="{21EF04A6-9BA6-4164-AE7F-03731CC37BB5}" type="presOf" srcId="{671F4568-7D35-4EED-8188-8B754AF26EBF}" destId="{6C1CF573-62E4-415E-9EF5-E6F70AE7D20D}" srcOrd="0" destOrd="0" presId="urn:microsoft.com/office/officeart/2008/layout/VerticalCurvedList"/>
    <dgm:cxn modelId="{D15CB242-CC20-4E76-9796-A36FF39A2896}" type="presOf" srcId="{0886E215-B073-459F-BB1A-12FE0560CAAA}" destId="{44B10F59-9815-4401-B590-307DE5662CF6}" srcOrd="0" destOrd="0" presId="urn:microsoft.com/office/officeart/2008/layout/VerticalCurvedList"/>
    <dgm:cxn modelId="{1ADA854A-B71E-490B-A18D-D27AB5E71E8A}" srcId="{5E68090C-6BCD-4DC3-B339-8A24B7ADE087}" destId="{671F4568-7D35-4EED-8188-8B754AF26EBF}" srcOrd="2" destOrd="0" parTransId="{29C4C27A-8450-4612-A3BA-DC8A81094900}" sibTransId="{D90E1E3F-673C-46CA-B22E-02B354BFBE74}"/>
    <dgm:cxn modelId="{B5C0BA3A-7D69-4228-847F-3EBF8EC543D6}" type="presParOf" srcId="{D1EFCA2F-4B6B-4308-8171-75A1FDA9F38B}" destId="{92F5D8F6-B314-42F0-B8F3-0A46F906ABE6}" srcOrd="0" destOrd="0" presId="urn:microsoft.com/office/officeart/2008/layout/VerticalCurvedList"/>
    <dgm:cxn modelId="{ABEE0EF2-194A-4CA0-B220-91FDEA86DC6B}" type="presParOf" srcId="{92F5D8F6-B314-42F0-B8F3-0A46F906ABE6}" destId="{856A66E7-BEE7-4995-BAAA-180D8CF6CE18}" srcOrd="0" destOrd="0" presId="urn:microsoft.com/office/officeart/2008/layout/VerticalCurvedList"/>
    <dgm:cxn modelId="{1CE599FB-08F8-4F61-A463-96A3FBF1117B}" type="presParOf" srcId="{856A66E7-BEE7-4995-BAAA-180D8CF6CE18}" destId="{94D781E7-6F92-443D-9731-C25955A3944D}" srcOrd="0" destOrd="0" presId="urn:microsoft.com/office/officeart/2008/layout/VerticalCurvedList"/>
    <dgm:cxn modelId="{A5A2EF4A-0293-4865-A4C4-5E48465A96A7}" type="presParOf" srcId="{856A66E7-BEE7-4995-BAAA-180D8CF6CE18}" destId="{D87DEC1A-8094-4C58-8CBD-8E7E5AD94C74}" srcOrd="1" destOrd="0" presId="urn:microsoft.com/office/officeart/2008/layout/VerticalCurvedList"/>
    <dgm:cxn modelId="{BAF86D2A-8B0B-47F4-89B9-7062AD3F25E2}" type="presParOf" srcId="{856A66E7-BEE7-4995-BAAA-180D8CF6CE18}" destId="{A0464205-BCE1-4D12-AF31-84674337FE42}" srcOrd="2" destOrd="0" presId="urn:microsoft.com/office/officeart/2008/layout/VerticalCurvedList"/>
    <dgm:cxn modelId="{6EA2D270-333D-47D1-A8B0-66B6F83E6566}" type="presParOf" srcId="{856A66E7-BEE7-4995-BAAA-180D8CF6CE18}" destId="{31A4166E-4A2E-456A-87DE-EDD0D4680EE3}" srcOrd="3" destOrd="0" presId="urn:microsoft.com/office/officeart/2008/layout/VerticalCurvedList"/>
    <dgm:cxn modelId="{EA0226FC-39EC-41B3-9FAE-550C74E07803}" type="presParOf" srcId="{92F5D8F6-B314-42F0-B8F3-0A46F906ABE6}" destId="{44B10F59-9815-4401-B590-307DE5662CF6}" srcOrd="1" destOrd="0" presId="urn:microsoft.com/office/officeart/2008/layout/VerticalCurvedList"/>
    <dgm:cxn modelId="{6CAE7ED7-8405-42AB-BDAA-A116C35BCBF8}" type="presParOf" srcId="{92F5D8F6-B314-42F0-B8F3-0A46F906ABE6}" destId="{203B2418-4723-4670-B4D2-C8DE0CB98E9E}" srcOrd="2" destOrd="0" presId="urn:microsoft.com/office/officeart/2008/layout/VerticalCurvedList"/>
    <dgm:cxn modelId="{759B46B9-1A11-4F30-838D-2640EE32090F}" type="presParOf" srcId="{203B2418-4723-4670-B4D2-C8DE0CB98E9E}" destId="{43F7BD4D-023A-4B2E-8D09-5C42DAA8E4F3}" srcOrd="0" destOrd="0" presId="urn:microsoft.com/office/officeart/2008/layout/VerticalCurvedList"/>
    <dgm:cxn modelId="{C5558B14-1669-4621-A8E1-16C22940C4EE}" type="presParOf" srcId="{92F5D8F6-B314-42F0-B8F3-0A46F906ABE6}" destId="{84C52A51-38BD-462C-B869-EA84D0A54575}" srcOrd="3" destOrd="0" presId="urn:microsoft.com/office/officeart/2008/layout/VerticalCurvedList"/>
    <dgm:cxn modelId="{EA516943-B270-426F-BB62-59AB3A97B9A5}" type="presParOf" srcId="{92F5D8F6-B314-42F0-B8F3-0A46F906ABE6}" destId="{7CD75944-BCBF-43F4-BEC0-9EC917B83461}" srcOrd="4" destOrd="0" presId="urn:microsoft.com/office/officeart/2008/layout/VerticalCurvedList"/>
    <dgm:cxn modelId="{B69077D7-A33D-4FA5-95F4-13AEA2028C1B}" type="presParOf" srcId="{7CD75944-BCBF-43F4-BEC0-9EC917B83461}" destId="{B9BE33BA-CCEE-4CF3-8A0A-C4F297D038B0}" srcOrd="0" destOrd="0" presId="urn:microsoft.com/office/officeart/2008/layout/VerticalCurvedList"/>
    <dgm:cxn modelId="{3555F766-DA41-4D73-A79D-A31C805EC7A9}" type="presParOf" srcId="{92F5D8F6-B314-42F0-B8F3-0A46F906ABE6}" destId="{6C1CF573-62E4-415E-9EF5-E6F70AE7D20D}" srcOrd="5" destOrd="0" presId="urn:microsoft.com/office/officeart/2008/layout/VerticalCurvedList"/>
    <dgm:cxn modelId="{B1258C07-8377-4F7C-8E51-09AB1EA4C778}" type="presParOf" srcId="{92F5D8F6-B314-42F0-B8F3-0A46F906ABE6}" destId="{D0ED7DFB-C726-4BFE-AA4F-37BC9D66EC94}" srcOrd="6" destOrd="0" presId="urn:microsoft.com/office/officeart/2008/layout/VerticalCurvedList"/>
    <dgm:cxn modelId="{34B41011-C80E-4840-B352-69A52725262B}" type="presParOf" srcId="{D0ED7DFB-C726-4BFE-AA4F-37BC9D66EC94}" destId="{53AD8348-C6D7-41E7-99F4-1980ECC89533}" srcOrd="0" destOrd="0" presId="urn:microsoft.com/office/officeart/2008/layout/VerticalCurvedList"/>
    <dgm:cxn modelId="{935F0D09-CBD1-4265-816C-A2BBEADB76F6}" type="presParOf" srcId="{92F5D8F6-B314-42F0-B8F3-0A46F906ABE6}" destId="{1C5123DC-63CD-4140-98D6-C696C9EC13D2}" srcOrd="7" destOrd="0" presId="urn:microsoft.com/office/officeart/2008/layout/VerticalCurvedList"/>
    <dgm:cxn modelId="{5A34D17C-4648-4086-8921-6DE087EED0A4}" type="presParOf" srcId="{92F5D8F6-B314-42F0-B8F3-0A46F906ABE6}" destId="{C4CFAB6D-D2CE-466A-B61D-C83CF802A37D}" srcOrd="8" destOrd="0" presId="urn:microsoft.com/office/officeart/2008/layout/VerticalCurvedList"/>
    <dgm:cxn modelId="{EB2E0101-BC7E-481A-A0E2-63376CF063BD}" type="presParOf" srcId="{C4CFAB6D-D2CE-466A-B61D-C83CF802A37D}" destId="{EE1ECD1F-8332-4F35-94B8-4CE0739F931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7DEC1A-8094-4C58-8CBD-8E7E5AD94C74}">
      <dsp:nvSpPr>
        <dsp:cNvPr id="0" name=""/>
        <dsp:cNvSpPr/>
      </dsp:nvSpPr>
      <dsp:spPr>
        <a:xfrm>
          <a:off x="-5720828" y="-875664"/>
          <a:ext cx="6811008" cy="6811008"/>
        </a:xfrm>
        <a:prstGeom prst="blockArc">
          <a:avLst>
            <a:gd name="adj1" fmla="val 18900000"/>
            <a:gd name="adj2" fmla="val 2700000"/>
            <a:gd name="adj3" fmla="val 317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B10F59-9815-4401-B590-307DE5662CF6}">
      <dsp:nvSpPr>
        <dsp:cNvPr id="0" name=""/>
        <dsp:cNvSpPr/>
      </dsp:nvSpPr>
      <dsp:spPr>
        <a:xfrm>
          <a:off x="570655" y="388988"/>
          <a:ext cx="10206411" cy="7783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784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Несвоевременно получаю информацию о публикации извещения</a:t>
          </a:r>
          <a:endParaRPr lang="ru-RU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0655" y="388988"/>
        <a:ext cx="10206411" cy="778381"/>
      </dsp:txXfrm>
    </dsp:sp>
    <dsp:sp modelId="{43F7BD4D-023A-4B2E-8D09-5C42DAA8E4F3}">
      <dsp:nvSpPr>
        <dsp:cNvPr id="0" name=""/>
        <dsp:cNvSpPr/>
      </dsp:nvSpPr>
      <dsp:spPr>
        <a:xfrm>
          <a:off x="84166" y="291690"/>
          <a:ext cx="972976" cy="9729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4C52A51-38BD-462C-B869-EA84D0A54575}">
      <dsp:nvSpPr>
        <dsp:cNvPr id="0" name=""/>
        <dsp:cNvSpPr/>
      </dsp:nvSpPr>
      <dsp:spPr>
        <a:xfrm>
          <a:off x="1016918" y="1556762"/>
          <a:ext cx="9760148" cy="77838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784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Большое количество непрофессиональных участников, перебивающих конкуренцию</a:t>
          </a:r>
          <a:endParaRPr lang="ru-RU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6918" y="1556762"/>
        <a:ext cx="9760148" cy="778381"/>
      </dsp:txXfrm>
    </dsp:sp>
    <dsp:sp modelId="{B9BE33BA-CCEE-4CF3-8A0A-C4F297D038B0}">
      <dsp:nvSpPr>
        <dsp:cNvPr id="0" name=""/>
        <dsp:cNvSpPr/>
      </dsp:nvSpPr>
      <dsp:spPr>
        <a:xfrm>
          <a:off x="530430" y="1459464"/>
          <a:ext cx="972976" cy="9729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6C1CF573-62E4-415E-9EF5-E6F70AE7D20D}">
      <dsp:nvSpPr>
        <dsp:cNvPr id="0" name=""/>
        <dsp:cNvSpPr/>
      </dsp:nvSpPr>
      <dsp:spPr>
        <a:xfrm>
          <a:off x="1016918" y="2724535"/>
          <a:ext cx="9760148" cy="778381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784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Не устраивает начальная цена контракта (занижена), компания не получит необходимую прибыль</a:t>
          </a:r>
          <a:endParaRPr lang="ru-RU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16918" y="2724535"/>
        <a:ext cx="9760148" cy="778381"/>
      </dsp:txXfrm>
    </dsp:sp>
    <dsp:sp modelId="{53AD8348-C6D7-41E7-99F4-1980ECC89533}">
      <dsp:nvSpPr>
        <dsp:cNvPr id="0" name=""/>
        <dsp:cNvSpPr/>
      </dsp:nvSpPr>
      <dsp:spPr>
        <a:xfrm>
          <a:off x="530430" y="2627238"/>
          <a:ext cx="972976" cy="9729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C5123DC-63CD-4140-98D6-C696C9EC13D2}">
      <dsp:nvSpPr>
        <dsp:cNvPr id="0" name=""/>
        <dsp:cNvSpPr/>
      </dsp:nvSpPr>
      <dsp:spPr>
        <a:xfrm>
          <a:off x="570655" y="3892309"/>
          <a:ext cx="10206411" cy="77838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17840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kern="1200" smtClean="0">
              <a:latin typeface="Arial" panose="020B0604020202020204" pitchFamily="34" charset="0"/>
              <a:cs typeface="Arial" panose="020B0604020202020204" pitchFamily="34" charset="0"/>
            </a:rPr>
            <a:t>Заказчики указывают заниженные (неисполнимые) сроки исполнения контракта</a:t>
          </a:r>
          <a:endParaRPr lang="ru-RU" sz="28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0655" y="3892309"/>
        <a:ext cx="10206411" cy="778381"/>
      </dsp:txXfrm>
    </dsp:sp>
    <dsp:sp modelId="{EE1ECD1F-8332-4F35-94B8-4CE0739F9314}">
      <dsp:nvSpPr>
        <dsp:cNvPr id="0" name=""/>
        <dsp:cNvSpPr/>
      </dsp:nvSpPr>
      <dsp:spPr>
        <a:xfrm>
          <a:off x="84166" y="3795012"/>
          <a:ext cx="972976" cy="9729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0.08897</cdr:x>
      <cdr:y>0.15877</cdr:y>
    </cdr:from>
    <cdr:to>
      <cdr:x>0.18746</cdr:x>
      <cdr:y>0.32549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018903" y="714103"/>
          <a:ext cx="1127885" cy="749872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568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18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370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081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576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28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59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792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3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78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9703F-85AF-4C68-99F0-FA7210CA01C5}" type="datetimeFigureOut">
              <a:rPr lang="ru-RU" smtClean="0"/>
              <a:t>21.06.2023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F4E06-BA4A-4C71-846D-749574A222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90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3707" y="291370"/>
            <a:ext cx="107486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Как Вы можете оценить уровень коррупционных проявлений на территории </a:t>
            </a:r>
            <a:r>
              <a:rPr lang="ru-RU" sz="3200" b="1" dirty="0" err="1" smtClean="0"/>
              <a:t>Балтасинского</a:t>
            </a:r>
            <a:r>
              <a:rPr lang="ru-RU" sz="3200" b="1" dirty="0" smtClean="0"/>
              <a:t> района ?</a:t>
            </a:r>
            <a:endParaRPr lang="ru-RU" sz="32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3070579"/>
              </p:ext>
            </p:extLst>
          </p:nvPr>
        </p:nvGraphicFramePr>
        <p:xfrm>
          <a:off x="2032000" y="1640541"/>
          <a:ext cx="8128000" cy="449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2311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Сколько контрактов в рамках 44-ФЗ ваша организация заключала в среднем каждый год за последние 3 года?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85500238"/>
              </p:ext>
            </p:extLst>
          </p:nvPr>
        </p:nvGraphicFramePr>
        <p:xfrm>
          <a:off x="640977" y="1314800"/>
          <a:ext cx="1083692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6149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Часто ли Ваша организация/ИП становилась поставщиком (подрядчиком, исполнителем) по результатам конкурентных закупок по 44-ФЗ?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22246056"/>
              </p:ext>
            </p:extLst>
          </p:nvPr>
        </p:nvGraphicFramePr>
        <p:xfrm>
          <a:off x="1645920" y="1855693"/>
          <a:ext cx="9657806" cy="4745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936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229" y="73114"/>
            <a:ext cx="111939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Какие препятствия/ограничения для участия или более широкого участия в процедурах закупок контрактной системы наиболее часто встречаются вам?</a:t>
            </a:r>
            <a:endParaRPr lang="ru-RU" sz="3200" b="1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556321275"/>
              </p:ext>
            </p:extLst>
          </p:nvPr>
        </p:nvGraphicFramePr>
        <p:xfrm>
          <a:off x="684521" y="1558835"/>
          <a:ext cx="10847979" cy="5059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9986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3333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/>
              <a:t>Испытывает ли бизнес, который Вы представляете, на рынке закупок в рамках контрактной системы (44-ФЗ), </a:t>
            </a:r>
            <a:r>
              <a:rPr lang="ru-RU" sz="3000" b="1" dirty="0" err="1" smtClean="0"/>
              <a:t>антиконкурентное</a:t>
            </a:r>
            <a:r>
              <a:rPr lang="ru-RU" sz="3000" b="1" dirty="0" smtClean="0"/>
              <a:t> давление со стороны субъекта предпринимательской деятельности, занимающего доминирующее положение?</a:t>
            </a:r>
            <a:endParaRPr lang="ru-RU" sz="30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37135576"/>
              </p:ext>
            </p:extLst>
          </p:nvPr>
        </p:nvGraphicFramePr>
        <p:xfrm>
          <a:off x="1210491" y="2176574"/>
          <a:ext cx="10589623" cy="4597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1308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3229" y="73114"/>
            <a:ext cx="111939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Считаете ли Вы механизм защиты прав и законных интересов в уполномоченных контрольных органах, а также в судах при осуществлении закупок действенным?</a:t>
            </a:r>
            <a:endParaRPr lang="ru-RU" sz="32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828110628"/>
              </p:ext>
            </p:extLst>
          </p:nvPr>
        </p:nvGraphicFramePr>
        <p:xfrm>
          <a:off x="386078" y="2281646"/>
          <a:ext cx="11501123" cy="4172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95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63707" y="291370"/>
            <a:ext cx="107486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Приходилось ли Вам за последний год лично сталкиваться с коррупционными проявлениями в органах местного самоуправления </a:t>
            </a:r>
            <a:r>
              <a:rPr lang="ru-RU" sz="3200" b="1" dirty="0" err="1" smtClean="0"/>
              <a:t>Балтасинского</a:t>
            </a:r>
            <a:r>
              <a:rPr lang="ru-RU" sz="3200" b="1" dirty="0" smtClean="0"/>
              <a:t> района?</a:t>
            </a:r>
            <a:endParaRPr lang="ru-RU" sz="32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876192121"/>
              </p:ext>
            </p:extLst>
          </p:nvPr>
        </p:nvGraphicFramePr>
        <p:xfrm>
          <a:off x="2032000" y="1640541"/>
          <a:ext cx="8128000" cy="449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4994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3024" y="493076"/>
            <a:ext cx="108831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Приходилось ли Вам сталкиваться со случаями конфликта интересов при проведении закупок среди заказчиков в нашем районе?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878333635"/>
              </p:ext>
            </p:extLst>
          </p:nvPr>
        </p:nvGraphicFramePr>
        <p:xfrm>
          <a:off x="2032000" y="1855694"/>
          <a:ext cx="8128000" cy="449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364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Сталкивались ли Вы со случаями требования со стороны должностных лиц нашего района денежного вознаграждения за право быть поставщиком (подрядчиком, исполнителем) по контракту?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08933928"/>
              </p:ext>
            </p:extLst>
          </p:nvPr>
        </p:nvGraphicFramePr>
        <p:xfrm>
          <a:off x="2032000" y="1855694"/>
          <a:ext cx="8128000" cy="449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409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3024" y="493076"/>
            <a:ext cx="10883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В какой сфере Ваша организация/ИП осуществляет деятельность?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45003824"/>
              </p:ext>
            </p:extLst>
          </p:nvPr>
        </p:nvGraphicFramePr>
        <p:xfrm>
          <a:off x="217714" y="1855694"/>
          <a:ext cx="11451772" cy="449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83024" y="3411230"/>
            <a:ext cx="6286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3AC710EF-0D1C-434F-9609-84DAFD78059B}" type="VALUE">
              <a:rPr lang="ru-RU"/>
              <a:pPr algn="ctr">
                <a:defRPr sz="28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7%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4107" y="4219850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C79A1C7A-7794-469D-A45D-6766FAD5F842}" type="VALUE">
              <a:rPr lang="ru-RU"/>
              <a:pPr algn="ctr">
                <a:defRPr sz="28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54%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49827" y="4973297"/>
            <a:ext cx="8114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8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05911E95-DBF2-4B32-A121-371470384779}" type="VALUE">
              <a:rPr lang="ru-RU"/>
              <a:pPr algn="ctr">
                <a:defRPr sz="28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15%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643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7944" y="278173"/>
            <a:ext cx="108831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К какой категории относится деятельность Вашей организации/ИП?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30797280"/>
              </p:ext>
            </p:extLst>
          </p:nvPr>
        </p:nvGraphicFramePr>
        <p:xfrm>
          <a:off x="957944" y="1355391"/>
          <a:ext cx="10014856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3042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Зарегистрирована ли Ваша организация/ИП в единой информационной системы в сфере закупок (ЕИС) для закупок по 44-ФЗ?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229158468"/>
              </p:ext>
            </p:extLst>
          </p:nvPr>
        </p:nvGraphicFramePr>
        <p:xfrm>
          <a:off x="2032000" y="1637211"/>
          <a:ext cx="8128000" cy="450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349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Если Ваша организация/ИП зарегистрирована в единой информационной системе в сфере закупок, участвует ли Ваша организация/ИП в закупках, проводимых в рамках контрактной системы (44-ФЗ)?</a:t>
            </a:r>
            <a:endParaRPr lang="ru-RU" sz="32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3456650"/>
              </p:ext>
            </p:extLst>
          </p:nvPr>
        </p:nvGraphicFramePr>
        <p:xfrm>
          <a:off x="2032000" y="2299685"/>
          <a:ext cx="8128000" cy="4292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333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977" y="237582"/>
            <a:ext cx="1155102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Какой средний объем ежегодной выручки Вашей организации/ИП приходится на закупки по 44-ФЗ за последние 5 лет?</a:t>
            </a:r>
            <a:endParaRPr lang="ru-RU" sz="32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60029888"/>
              </p:ext>
            </p:extLst>
          </p:nvPr>
        </p:nvGraphicFramePr>
        <p:xfrm>
          <a:off x="874643" y="1855694"/>
          <a:ext cx="11038683" cy="5002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999420" y="2651556"/>
            <a:ext cx="7649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6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0F7A0060-DC81-4CDB-9919-9F09D6879FFA}" type="VALUE">
              <a:rPr lang="ru-RU">
                <a:solidFill>
                  <a:schemeClr val="bg1"/>
                </a:solidFill>
              </a:rPr>
              <a:pPr algn="ctr">
                <a:defRPr sz="26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23%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40378" y="3374367"/>
            <a:ext cx="59663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6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4BD0C9AD-5724-42E1-BB21-FED3202DCABF}" type="VALUE">
              <a:rPr lang="ru-RU">
                <a:solidFill>
                  <a:schemeClr val="bg1"/>
                </a:solidFill>
              </a:rPr>
              <a:pPr algn="ctr">
                <a:defRPr sz="26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8%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40378" y="4172181"/>
            <a:ext cx="59182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1AB4D9EA-F2CE-4001-8A5D-DC6EE7139549}" type="VALUE">
              <a:rPr lang="ru-RU" sz="2600" b="1"/>
              <a:pPr/>
              <a:t>8%</a:t>
            </a:fld>
            <a:endParaRPr lang="ru-RU" sz="26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75420" y="4854824"/>
            <a:ext cx="7649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600" b="1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fld id="{830EB1A4-60FE-4100-8B62-990FFDD2F88D}" type="VALUE">
              <a:rPr lang="ru-RU">
                <a:solidFill>
                  <a:schemeClr val="bg1"/>
                </a:solidFill>
              </a:rPr>
              <a:pPr algn="ctr">
                <a:defRPr sz="2600" b="1" i="0" u="none" strike="noStrike" kern="1200" baseline="0">
                  <a:solidFill>
                    <a:prstClr val="black">
                      <a:lumMod val="75000"/>
                      <a:lumOff val="25000"/>
                    </a:prstClr>
                  </a:solidFill>
                  <a:latin typeface="+mn-lt"/>
                  <a:ea typeface="+mn-ea"/>
                  <a:cs typeface="+mn-cs"/>
                </a:defRPr>
              </a:pPr>
              <a:t>15%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67751" y="5534687"/>
            <a:ext cx="7601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3D91368-C05A-4B68-B8CD-9DEAA75FF0D6}" type="VALUE">
              <a:rPr lang="ru-RU" sz="2600" b="1"/>
              <a:pPr/>
              <a:t>46%</a:t>
            </a:fld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847924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317</Words>
  <Application>Microsoft Office PowerPoint</Application>
  <PresentationFormat>Широкоэкранный</PresentationFormat>
  <Paragraphs>40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SovetPC</dc:creator>
  <cp:lastModifiedBy>RPC2</cp:lastModifiedBy>
  <cp:revision>15</cp:revision>
  <dcterms:created xsi:type="dcterms:W3CDTF">2023-06-19T07:37:41Z</dcterms:created>
  <dcterms:modified xsi:type="dcterms:W3CDTF">2023-06-21T06:57:58Z</dcterms:modified>
</cp:coreProperties>
</file>