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5"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0738945-5D8E-4D17-804B-6213CD7F96D4}"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338286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0738945-5D8E-4D17-804B-6213CD7F96D4}" type="datetimeFigureOut">
              <a:rPr lang="ru-RU" smtClean="0"/>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256626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E0738945-5D8E-4D17-804B-6213CD7F96D4}"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1051226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E0738945-5D8E-4D17-804B-6213CD7F96D4}"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1F9E58-46B4-4E57-8712-19F68CB88DA6}"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1284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0738945-5D8E-4D17-804B-6213CD7F96D4}"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1113032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738945-5D8E-4D17-804B-6213CD7F96D4}" type="datetimeFigureOut">
              <a:rPr lang="ru-RU" smtClean="0"/>
              <a:t>10.05.2023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4270677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738945-5D8E-4D17-804B-6213CD7F96D4}" type="datetimeFigureOut">
              <a:rPr lang="ru-RU" smtClean="0"/>
              <a:t>10.05.2023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3959061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0738945-5D8E-4D17-804B-6213CD7F96D4}"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370502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0738945-5D8E-4D17-804B-6213CD7F96D4}"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68783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E0738945-5D8E-4D17-804B-6213CD7F96D4}"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408004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0738945-5D8E-4D17-804B-6213CD7F96D4}" type="datetimeFigureOut">
              <a:rPr lang="ru-RU" smtClean="0"/>
              <a:t>10.05.2023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30843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0738945-5D8E-4D17-804B-6213CD7F96D4}" type="datetimeFigureOut">
              <a:rPr lang="ru-RU" smtClean="0"/>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327533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0738945-5D8E-4D17-804B-6213CD7F96D4}" type="datetimeFigureOut">
              <a:rPr lang="ru-RU" smtClean="0"/>
              <a:t>10.05.2023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314177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E0738945-5D8E-4D17-804B-6213CD7F96D4}" type="datetimeFigureOut">
              <a:rPr lang="ru-RU" smtClean="0"/>
              <a:t>10.05.2023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15272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738945-5D8E-4D17-804B-6213CD7F96D4}" type="datetimeFigureOut">
              <a:rPr lang="ru-RU" smtClean="0"/>
              <a:t>10.05.2023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234043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E0738945-5D8E-4D17-804B-6213CD7F96D4}" type="datetimeFigureOut">
              <a:rPr lang="ru-RU" smtClean="0"/>
              <a:t>10.05.2023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238217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0738945-5D8E-4D17-804B-6213CD7F96D4}" type="datetimeFigureOut">
              <a:rPr lang="ru-RU" smtClean="0"/>
              <a:t>10.05.2023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D1F9E58-46B4-4E57-8712-19F68CB88DA6}" type="slidenum">
              <a:rPr lang="ru-RU" smtClean="0"/>
              <a:t>‹#›</a:t>
            </a:fld>
            <a:endParaRPr lang="ru-RU"/>
          </a:p>
        </p:txBody>
      </p:sp>
    </p:spTree>
    <p:extLst>
      <p:ext uri="{BB962C8B-B14F-4D97-AF65-F5344CB8AC3E}">
        <p14:creationId xmlns:p14="http://schemas.microsoft.com/office/powerpoint/2010/main" val="66004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738945-5D8E-4D17-804B-6213CD7F96D4}" type="datetimeFigureOut">
              <a:rPr lang="ru-RU" smtClean="0"/>
              <a:t>10.05.2023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D1F9E58-46B4-4E57-8712-19F68CB88DA6}" type="slidenum">
              <a:rPr lang="ru-RU" smtClean="0"/>
              <a:t>‹#›</a:t>
            </a:fld>
            <a:endParaRPr lang="ru-RU"/>
          </a:p>
        </p:txBody>
      </p:sp>
    </p:spTree>
    <p:extLst>
      <p:ext uri="{BB962C8B-B14F-4D97-AF65-F5344CB8AC3E}">
        <p14:creationId xmlns:p14="http://schemas.microsoft.com/office/powerpoint/2010/main" val="228618787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726D12-2E3C-4E3D-9179-135BD6522EC7}"/>
              </a:ext>
            </a:extLst>
          </p:cNvPr>
          <p:cNvSpPr>
            <a:spLocks noGrp="1"/>
          </p:cNvSpPr>
          <p:nvPr>
            <p:ph type="ctrTitle"/>
          </p:nvPr>
        </p:nvSpPr>
        <p:spPr/>
        <p:txBody>
          <a:bodyPr/>
          <a:lstStyle/>
          <a:p>
            <a:pPr algn="ctr"/>
            <a:r>
              <a:rPr lang="ru-RU" b="1" dirty="0"/>
              <a:t>Мошенничество в сети Интернет</a:t>
            </a:r>
          </a:p>
        </p:txBody>
      </p:sp>
    </p:spTree>
    <p:extLst>
      <p:ext uri="{BB962C8B-B14F-4D97-AF65-F5344CB8AC3E}">
        <p14:creationId xmlns:p14="http://schemas.microsoft.com/office/powerpoint/2010/main" val="3104211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4AE5B6-E8E4-48F5-A22E-4CEF29955574}"/>
              </a:ext>
            </a:extLst>
          </p:cNvPr>
          <p:cNvSpPr>
            <a:spLocks noGrp="1"/>
          </p:cNvSpPr>
          <p:nvPr>
            <p:ph type="title"/>
          </p:nvPr>
        </p:nvSpPr>
        <p:spPr/>
        <p:txBody>
          <a:bodyPr/>
          <a:lstStyle/>
          <a:p>
            <a:r>
              <a:rPr lang="ru-RU" b="1" dirty="0"/>
              <a:t>Как будет происходить настоящий разговор.</a:t>
            </a:r>
          </a:p>
        </p:txBody>
      </p:sp>
      <p:sp>
        <p:nvSpPr>
          <p:cNvPr id="3" name="Объект 2">
            <a:extLst>
              <a:ext uri="{FF2B5EF4-FFF2-40B4-BE49-F238E27FC236}">
                <a16:creationId xmlns:a16="http://schemas.microsoft.com/office/drawing/2014/main" id="{9500AE84-C534-42A5-A340-CB783EE58A55}"/>
              </a:ext>
            </a:extLst>
          </p:cNvPr>
          <p:cNvSpPr>
            <a:spLocks noGrp="1"/>
          </p:cNvSpPr>
          <p:nvPr>
            <p:ph idx="1"/>
          </p:nvPr>
        </p:nvSpPr>
        <p:spPr>
          <a:xfrm>
            <a:off x="347133" y="2052918"/>
            <a:ext cx="11480799" cy="4136215"/>
          </a:xfrm>
        </p:spPr>
        <p:txBody>
          <a:bodyPr>
            <a:normAutofit fontScale="92500" lnSpcReduction="20000"/>
          </a:bodyPr>
          <a:lstStyle/>
          <a:p>
            <a:pPr marL="0" indent="0" algn="just">
              <a:buNone/>
            </a:pPr>
            <a:r>
              <a:rPr lang="ru-RU" sz="2400" dirty="0"/>
              <a:t>	Вам представятся, объяснят в общих чертах обстоятельства (задержали преступников, имеется материал проверки либо возбуждено уголовное дело), что в отношении Вас могли быть совершены мошеннические действия</a:t>
            </a:r>
            <a:r>
              <a:rPr lang="en-US" sz="2400" dirty="0"/>
              <a:t>/</a:t>
            </a:r>
            <a:r>
              <a:rPr lang="ru-RU" sz="2400" dirty="0"/>
              <a:t>либо Вы является участником происходящего</a:t>
            </a:r>
            <a:r>
              <a:rPr lang="en-US" sz="2400" dirty="0"/>
              <a:t>/</a:t>
            </a:r>
            <a:r>
              <a:rPr lang="ru-RU" sz="2400" dirty="0"/>
              <a:t>либо Вашими данными мог воспользоваться преступник.</a:t>
            </a:r>
          </a:p>
          <a:p>
            <a:pPr marL="0" indent="0" algn="just">
              <a:buNone/>
            </a:pPr>
            <a:r>
              <a:rPr lang="ru-RU" sz="2400" dirty="0"/>
              <a:t>	Самое главное, что сотрудник правоохранительных органов не будет Вас просить указать Ваши персональные данные либо переводить какие-то денежные средства, может только задать уточняющие вопросы о происходящем (уточнить Ваше ФИО без нюансов</a:t>
            </a:r>
            <a:r>
              <a:rPr lang="en-US" sz="2400" dirty="0"/>
              <a:t>, </a:t>
            </a:r>
            <a:r>
              <a:rPr lang="ru-RU" sz="2400" dirty="0"/>
              <a:t>знаком Вам определенный человек</a:t>
            </a:r>
            <a:r>
              <a:rPr lang="en-US" sz="2400" dirty="0"/>
              <a:t>, </a:t>
            </a:r>
            <a:r>
              <a:rPr lang="ru-RU" sz="2400" dirty="0"/>
              <a:t>знакомы Вы с определенной ситуацией)</a:t>
            </a:r>
            <a:r>
              <a:rPr lang="en-US" sz="2400" dirty="0"/>
              <a:t>, </a:t>
            </a:r>
            <a:r>
              <a:rPr lang="ru-RU" sz="2400" dirty="0"/>
              <a:t>и в любом случае для дальнейшего разговора сотрудник правоохранительных органов потребует явиться к нему в отдел. </a:t>
            </a:r>
          </a:p>
          <a:p>
            <a:pPr marL="0" indent="0" algn="just">
              <a:buNone/>
            </a:pPr>
            <a:r>
              <a:rPr lang="ru-RU" sz="2400" dirty="0"/>
              <a:t>	</a:t>
            </a:r>
          </a:p>
        </p:txBody>
      </p:sp>
    </p:spTree>
    <p:extLst>
      <p:ext uri="{BB962C8B-B14F-4D97-AF65-F5344CB8AC3E}">
        <p14:creationId xmlns:p14="http://schemas.microsoft.com/office/powerpoint/2010/main" val="400431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AEA90C-A7FA-4A90-A3AF-AEBA2EB40AC8}"/>
              </a:ext>
            </a:extLst>
          </p:cNvPr>
          <p:cNvSpPr>
            <a:spLocks noGrp="1"/>
          </p:cNvSpPr>
          <p:nvPr>
            <p:ph type="title"/>
          </p:nvPr>
        </p:nvSpPr>
        <p:spPr/>
        <p:txBody>
          <a:bodyPr/>
          <a:lstStyle/>
          <a:p>
            <a:r>
              <a:rPr lang="ru-RU" dirty="0"/>
              <a:t>Пример 3. </a:t>
            </a:r>
          </a:p>
        </p:txBody>
      </p:sp>
      <p:sp>
        <p:nvSpPr>
          <p:cNvPr id="3" name="Объект 2">
            <a:extLst>
              <a:ext uri="{FF2B5EF4-FFF2-40B4-BE49-F238E27FC236}">
                <a16:creationId xmlns:a16="http://schemas.microsoft.com/office/drawing/2014/main" id="{E450F3B5-926F-458E-AAF5-E3C794CA69E9}"/>
              </a:ext>
            </a:extLst>
          </p:cNvPr>
          <p:cNvSpPr>
            <a:spLocks noGrp="1"/>
          </p:cNvSpPr>
          <p:nvPr>
            <p:ph idx="1"/>
          </p:nvPr>
        </p:nvSpPr>
        <p:spPr>
          <a:xfrm>
            <a:off x="804334" y="2052918"/>
            <a:ext cx="10397066" cy="4195481"/>
          </a:xfrm>
        </p:spPr>
        <p:txBody>
          <a:bodyPr>
            <a:normAutofit/>
          </a:bodyPr>
          <a:lstStyle/>
          <a:p>
            <a:pPr marL="0" indent="0" algn="just">
              <a:buNone/>
            </a:pPr>
            <a:r>
              <a:rPr lang="ru-RU" sz="2400" dirty="0"/>
              <a:t>	Вам звонят из Вашей же компании</a:t>
            </a:r>
            <a:r>
              <a:rPr lang="en-US" sz="2400" dirty="0"/>
              <a:t>, </a:t>
            </a:r>
            <a:r>
              <a:rPr lang="ru-RU" sz="2400" dirty="0"/>
              <a:t>предприятия или министерства, пугают Вас реальными фамилиями Ваших руководителей и о том, что к Вам едет проверка, и чтобы все прошло «гладко», необходимо перевести денежные средства на определенный счет. </a:t>
            </a:r>
          </a:p>
          <a:p>
            <a:pPr marL="0" indent="0" algn="just">
              <a:buNone/>
            </a:pPr>
            <a:r>
              <a:rPr lang="ru-RU" sz="2400" dirty="0"/>
              <a:t>	</a:t>
            </a:r>
            <a:r>
              <a:rPr lang="ru-RU" sz="2400" i="1" dirty="0"/>
              <a:t>Вам никогда не позвонят по телефону и не попросят за «гладкую» проверку перевести деньги на какой-нибудь счет. </a:t>
            </a:r>
          </a:p>
        </p:txBody>
      </p:sp>
    </p:spTree>
    <p:extLst>
      <p:ext uri="{BB962C8B-B14F-4D97-AF65-F5344CB8AC3E}">
        <p14:creationId xmlns:p14="http://schemas.microsoft.com/office/powerpoint/2010/main" val="113600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CE3104-737C-4A2E-B5C5-0692F8362695}"/>
              </a:ext>
            </a:extLst>
          </p:cNvPr>
          <p:cNvSpPr>
            <a:spLocks noGrp="1"/>
          </p:cNvSpPr>
          <p:nvPr>
            <p:ph type="title"/>
          </p:nvPr>
        </p:nvSpPr>
        <p:spPr/>
        <p:txBody>
          <a:bodyPr/>
          <a:lstStyle/>
          <a:p>
            <a:r>
              <a:rPr lang="ru-RU" dirty="0"/>
              <a:t>На что обратить внимание?</a:t>
            </a:r>
          </a:p>
        </p:txBody>
      </p:sp>
      <p:sp>
        <p:nvSpPr>
          <p:cNvPr id="3" name="Объект 2">
            <a:extLst>
              <a:ext uri="{FF2B5EF4-FFF2-40B4-BE49-F238E27FC236}">
                <a16:creationId xmlns:a16="http://schemas.microsoft.com/office/drawing/2014/main" id="{D28FDD9A-5943-40F4-B94F-3D71DC863E23}"/>
              </a:ext>
            </a:extLst>
          </p:cNvPr>
          <p:cNvSpPr>
            <a:spLocks noGrp="1"/>
          </p:cNvSpPr>
          <p:nvPr>
            <p:ph idx="1"/>
          </p:nvPr>
        </p:nvSpPr>
        <p:spPr>
          <a:xfrm>
            <a:off x="1032933" y="2052918"/>
            <a:ext cx="10244667" cy="4568015"/>
          </a:xfrm>
        </p:spPr>
        <p:txBody>
          <a:bodyPr/>
          <a:lstStyle/>
          <a:p>
            <a:pPr marL="0" indent="0">
              <a:buNone/>
            </a:pPr>
            <a:r>
              <a:rPr lang="ru-RU" dirty="0"/>
              <a:t>	1. Не стоит пугаться, что Вам будут говорить фамилии Ваших руководителей, так как Ваша организация могла быть «взломана».</a:t>
            </a:r>
          </a:p>
          <a:p>
            <a:pPr marL="0" indent="0">
              <a:buNone/>
            </a:pPr>
            <a:r>
              <a:rPr lang="ru-RU" dirty="0"/>
              <a:t>	2. Не стоит пугаться о том, что у Вас в телефоне высвечивается реальное имя Вашего руководителя, так как преступники часто используют </a:t>
            </a:r>
            <a:r>
              <a:rPr lang="en-US" dirty="0"/>
              <a:t>IP</a:t>
            </a:r>
            <a:r>
              <a:rPr lang="ru-RU" dirty="0"/>
              <a:t>-телефонию. </a:t>
            </a:r>
          </a:p>
          <a:p>
            <a:pPr marL="0" indent="0">
              <a:buNone/>
            </a:pPr>
            <a:r>
              <a:rPr lang="ru-RU" dirty="0"/>
              <a:t>	3. Стоит задать уточняющие вопросы, которые могут знать только сотрудники Вашей компании, министерства или ведомства.</a:t>
            </a:r>
          </a:p>
          <a:p>
            <a:pPr marL="0" indent="0">
              <a:buNone/>
            </a:pPr>
            <a:r>
              <a:rPr lang="ru-RU" dirty="0"/>
              <a:t>	4. При любом требовании денежных средств или разглашении информации, имеющий определенный допуск по телефону (рабочему либо мобильному) стоит уведомить об этом Вашу службу безопасности либо уполномоченных на то сотрудников.  </a:t>
            </a:r>
          </a:p>
        </p:txBody>
      </p:sp>
    </p:spTree>
    <p:extLst>
      <p:ext uri="{BB962C8B-B14F-4D97-AF65-F5344CB8AC3E}">
        <p14:creationId xmlns:p14="http://schemas.microsoft.com/office/powerpoint/2010/main" val="158128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F6EC39-0BC7-4C24-A05E-EABA69DCD772}"/>
              </a:ext>
            </a:extLst>
          </p:cNvPr>
          <p:cNvSpPr>
            <a:spLocks noGrp="1"/>
          </p:cNvSpPr>
          <p:nvPr>
            <p:ph type="title"/>
          </p:nvPr>
        </p:nvSpPr>
        <p:spPr>
          <a:xfrm>
            <a:off x="646111" y="452718"/>
            <a:ext cx="9404723" cy="878542"/>
          </a:xfrm>
        </p:spPr>
        <p:txBody>
          <a:bodyPr/>
          <a:lstStyle/>
          <a:p>
            <a:r>
              <a:rPr lang="ru-RU" b="1" dirty="0"/>
              <a:t>Полезные ресурсы</a:t>
            </a:r>
            <a:r>
              <a:rPr lang="en-US" b="1" dirty="0"/>
              <a:t>:</a:t>
            </a:r>
            <a:endParaRPr lang="ru-RU" b="1" dirty="0"/>
          </a:p>
        </p:txBody>
      </p:sp>
      <p:sp>
        <p:nvSpPr>
          <p:cNvPr id="3" name="Объект 2">
            <a:extLst>
              <a:ext uri="{FF2B5EF4-FFF2-40B4-BE49-F238E27FC236}">
                <a16:creationId xmlns:a16="http://schemas.microsoft.com/office/drawing/2014/main" id="{93FC007B-E65E-47FE-AB17-0CF2203C64EF}"/>
              </a:ext>
            </a:extLst>
          </p:cNvPr>
          <p:cNvSpPr>
            <a:spLocks noGrp="1"/>
          </p:cNvSpPr>
          <p:nvPr>
            <p:ph idx="1"/>
          </p:nvPr>
        </p:nvSpPr>
        <p:spPr>
          <a:xfrm>
            <a:off x="646112" y="1331260"/>
            <a:ext cx="9099021" cy="1251074"/>
          </a:xfrm>
        </p:spPr>
        <p:txBody>
          <a:bodyPr/>
          <a:lstStyle/>
          <a:p>
            <a:pPr marL="0" indent="0">
              <a:buNone/>
            </a:pPr>
            <a:r>
              <a:rPr lang="ru-RU" dirty="0"/>
              <a:t>Сайт «</a:t>
            </a:r>
            <a:r>
              <a:rPr lang="ru-RU" dirty="0" err="1"/>
              <a:t>Сбера</a:t>
            </a:r>
            <a:r>
              <a:rPr lang="ru-RU" dirty="0"/>
              <a:t>», где можно проверить номер телефона, с которого с Вами связались.</a:t>
            </a:r>
          </a:p>
          <a:p>
            <a:pPr marL="0" indent="0">
              <a:buNone/>
            </a:pPr>
            <a:r>
              <a:rPr lang="en-US" b="1" dirty="0"/>
              <a:t>http://www.sberbank.ru/ru/person/cybersecurity/antifraud</a:t>
            </a:r>
            <a:endParaRPr lang="ru-RU" b="1" dirty="0"/>
          </a:p>
        </p:txBody>
      </p:sp>
      <p:pic>
        <p:nvPicPr>
          <p:cNvPr id="5" name="Рисунок 4">
            <a:extLst>
              <a:ext uri="{FF2B5EF4-FFF2-40B4-BE49-F238E27FC236}">
                <a16:creationId xmlns:a16="http://schemas.microsoft.com/office/drawing/2014/main" id="{9EF7BC1E-44EA-46AC-A74C-2F8B88FF2196}"/>
              </a:ext>
            </a:extLst>
          </p:cNvPr>
          <p:cNvPicPr>
            <a:picLocks noChangeAspect="1"/>
          </p:cNvPicPr>
          <p:nvPr/>
        </p:nvPicPr>
        <p:blipFill>
          <a:blip r:embed="rId2"/>
          <a:stretch>
            <a:fillRect/>
          </a:stretch>
        </p:blipFill>
        <p:spPr>
          <a:xfrm>
            <a:off x="646110" y="2514601"/>
            <a:ext cx="7335055" cy="4124296"/>
          </a:xfrm>
          <a:prstGeom prst="rect">
            <a:avLst/>
          </a:prstGeom>
        </p:spPr>
      </p:pic>
    </p:spTree>
    <p:extLst>
      <p:ext uri="{BB962C8B-B14F-4D97-AF65-F5344CB8AC3E}">
        <p14:creationId xmlns:p14="http://schemas.microsoft.com/office/powerpoint/2010/main" val="149167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67D14D-2065-41BF-BD39-C9C7C350C4F0}"/>
              </a:ext>
            </a:extLst>
          </p:cNvPr>
          <p:cNvSpPr>
            <a:spLocks noGrp="1"/>
          </p:cNvSpPr>
          <p:nvPr>
            <p:ph type="title"/>
          </p:nvPr>
        </p:nvSpPr>
        <p:spPr/>
        <p:txBody>
          <a:bodyPr/>
          <a:lstStyle/>
          <a:p>
            <a:r>
              <a:rPr lang="ru-RU" b="1" dirty="0"/>
              <a:t>Фишинг (клон-сайты)</a:t>
            </a:r>
            <a:br>
              <a:rPr lang="en-US" dirty="0"/>
            </a:br>
            <a:r>
              <a:rPr lang="en-US" sz="2400" b="0" i="0" dirty="0">
                <a:solidFill>
                  <a:schemeClr val="tx1"/>
                </a:solidFill>
                <a:effectLst/>
              </a:rPr>
              <a:t>sbersecure.ru</a:t>
            </a:r>
            <a:endParaRPr lang="ru-RU" dirty="0">
              <a:solidFill>
                <a:schemeClr val="tx1"/>
              </a:solidFill>
            </a:endParaRPr>
          </a:p>
        </p:txBody>
      </p:sp>
      <p:pic>
        <p:nvPicPr>
          <p:cNvPr id="5" name="Рисунок 4">
            <a:extLst>
              <a:ext uri="{FF2B5EF4-FFF2-40B4-BE49-F238E27FC236}">
                <a16:creationId xmlns:a16="http://schemas.microsoft.com/office/drawing/2014/main" id="{02DB8658-EB6E-450E-96A8-904305F9797D}"/>
              </a:ext>
            </a:extLst>
          </p:cNvPr>
          <p:cNvPicPr>
            <a:picLocks noChangeAspect="1"/>
          </p:cNvPicPr>
          <p:nvPr/>
        </p:nvPicPr>
        <p:blipFill>
          <a:blip r:embed="rId2"/>
          <a:stretch>
            <a:fillRect/>
          </a:stretch>
        </p:blipFill>
        <p:spPr>
          <a:xfrm>
            <a:off x="2881761" y="1267882"/>
            <a:ext cx="8557156" cy="5226803"/>
          </a:xfrm>
          <a:prstGeom prst="rect">
            <a:avLst/>
          </a:prstGeom>
        </p:spPr>
      </p:pic>
      <p:sp>
        <p:nvSpPr>
          <p:cNvPr id="6" name="Прямоугольник 5">
            <a:extLst>
              <a:ext uri="{FF2B5EF4-FFF2-40B4-BE49-F238E27FC236}">
                <a16:creationId xmlns:a16="http://schemas.microsoft.com/office/drawing/2014/main" id="{CDB3EE2C-E9B1-4E1D-B80D-87EAA985032C}"/>
              </a:ext>
            </a:extLst>
          </p:cNvPr>
          <p:cNvSpPr/>
          <p:nvPr/>
        </p:nvSpPr>
        <p:spPr>
          <a:xfrm>
            <a:off x="2881761" y="1267882"/>
            <a:ext cx="1029840" cy="18838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 стрелкой 7">
            <a:extLst>
              <a:ext uri="{FF2B5EF4-FFF2-40B4-BE49-F238E27FC236}">
                <a16:creationId xmlns:a16="http://schemas.microsoft.com/office/drawing/2014/main" id="{365A188F-8AC4-4614-931E-B8F6C74FEA25}"/>
              </a:ext>
            </a:extLst>
          </p:cNvPr>
          <p:cNvCxnSpPr/>
          <p:nvPr/>
        </p:nvCxnSpPr>
        <p:spPr>
          <a:xfrm flipV="1">
            <a:off x="1811867" y="1456267"/>
            <a:ext cx="1069894" cy="6858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377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378CCD-7FF2-44CA-A96A-78949C341B25}"/>
              </a:ext>
            </a:extLst>
          </p:cNvPr>
          <p:cNvSpPr>
            <a:spLocks noGrp="1"/>
          </p:cNvSpPr>
          <p:nvPr>
            <p:ph type="title"/>
          </p:nvPr>
        </p:nvSpPr>
        <p:spPr/>
        <p:txBody>
          <a:bodyPr/>
          <a:lstStyle/>
          <a:p>
            <a:r>
              <a:rPr lang="ru-RU" dirty="0"/>
              <a:t>На что обращать внимание?</a:t>
            </a:r>
          </a:p>
        </p:txBody>
      </p:sp>
      <p:sp>
        <p:nvSpPr>
          <p:cNvPr id="3" name="Объект 2">
            <a:extLst>
              <a:ext uri="{FF2B5EF4-FFF2-40B4-BE49-F238E27FC236}">
                <a16:creationId xmlns:a16="http://schemas.microsoft.com/office/drawing/2014/main" id="{3FFDBC0E-47C2-4C42-88D1-90D6402E1C33}"/>
              </a:ext>
            </a:extLst>
          </p:cNvPr>
          <p:cNvSpPr>
            <a:spLocks noGrp="1"/>
          </p:cNvSpPr>
          <p:nvPr>
            <p:ph idx="1"/>
          </p:nvPr>
        </p:nvSpPr>
        <p:spPr>
          <a:xfrm>
            <a:off x="645131" y="2052918"/>
            <a:ext cx="9404723" cy="4195481"/>
          </a:xfrm>
        </p:spPr>
        <p:txBody>
          <a:bodyPr/>
          <a:lstStyle/>
          <a:p>
            <a:pPr marL="0" indent="0">
              <a:buNone/>
            </a:pPr>
            <a:r>
              <a:rPr lang="ru-RU" dirty="0"/>
              <a:t>1. Правильность </a:t>
            </a:r>
            <a:r>
              <a:rPr lang="en-US" dirty="0" err="1"/>
              <a:t>url</a:t>
            </a:r>
            <a:r>
              <a:rPr lang="ru-RU" dirty="0"/>
              <a:t>-адреса в адресной строке.</a:t>
            </a:r>
          </a:p>
          <a:p>
            <a:pPr marL="0" indent="0">
              <a:buNone/>
            </a:pPr>
            <a:r>
              <a:rPr lang="ru-RU" dirty="0"/>
              <a:t>2. Пунктуацию и орфографию на сайте. Официальные сайты компаний не имеет в себе ошибок пунктуации и орфографии.</a:t>
            </a:r>
          </a:p>
          <a:p>
            <a:pPr marL="0" indent="0">
              <a:buNone/>
            </a:pPr>
            <a:r>
              <a:rPr lang="ru-RU" dirty="0"/>
              <a:t>3. Долгая </a:t>
            </a:r>
            <a:r>
              <a:rPr lang="ru-RU" dirty="0" err="1"/>
              <a:t>прогрузка</a:t>
            </a:r>
            <a:r>
              <a:rPr lang="ru-RU" dirty="0"/>
              <a:t> сайта.</a:t>
            </a:r>
          </a:p>
          <a:p>
            <a:pPr marL="0" indent="0">
              <a:buNone/>
            </a:pPr>
            <a:r>
              <a:rPr lang="ru-RU" dirty="0"/>
              <a:t>4. На фишинговых сайта зачастую есть неработающие кнопки.</a:t>
            </a:r>
          </a:p>
          <a:p>
            <a:pPr marL="0" indent="0">
              <a:buNone/>
            </a:pPr>
            <a:r>
              <a:rPr lang="ru-RU" dirty="0"/>
              <a:t>5. На официальных сайтах банковских учреждениях, государственных органов и сервисах нет рекламы. </a:t>
            </a:r>
          </a:p>
        </p:txBody>
      </p:sp>
    </p:spTree>
    <p:extLst>
      <p:ext uri="{BB962C8B-B14F-4D97-AF65-F5344CB8AC3E}">
        <p14:creationId xmlns:p14="http://schemas.microsoft.com/office/powerpoint/2010/main" val="27417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947F66-4C9C-4D1F-87CD-042B65FEF526}"/>
              </a:ext>
            </a:extLst>
          </p:cNvPr>
          <p:cNvSpPr>
            <a:spLocks noGrp="1"/>
          </p:cNvSpPr>
          <p:nvPr>
            <p:ph type="title"/>
          </p:nvPr>
        </p:nvSpPr>
        <p:spPr/>
        <p:txBody>
          <a:bodyPr/>
          <a:lstStyle/>
          <a:p>
            <a:r>
              <a:rPr lang="ru-RU" dirty="0"/>
              <a:t>Как проверить?</a:t>
            </a:r>
            <a:r>
              <a:rPr lang="en-US" dirty="0"/>
              <a:t>:</a:t>
            </a:r>
            <a:br>
              <a:rPr lang="ru-RU" dirty="0"/>
            </a:br>
            <a:r>
              <a:rPr lang="ru-RU" sz="2400" dirty="0"/>
              <a:t>официальный сервис от </a:t>
            </a:r>
            <a:r>
              <a:rPr lang="ru-RU" sz="2400" dirty="0" err="1"/>
              <a:t>сбера</a:t>
            </a:r>
            <a:r>
              <a:rPr lang="ru-RU" sz="2400" dirty="0"/>
              <a:t> </a:t>
            </a:r>
            <a:r>
              <a:rPr lang="en-US" sz="2400" dirty="0"/>
              <a:t>http://www.sberbank.ru/ru/person/cybersecurity/antifraud</a:t>
            </a:r>
            <a:br>
              <a:rPr lang="ru-RU" dirty="0"/>
            </a:br>
            <a:endParaRPr lang="ru-RU" dirty="0"/>
          </a:p>
        </p:txBody>
      </p:sp>
      <p:pic>
        <p:nvPicPr>
          <p:cNvPr id="5" name="Объект 4">
            <a:extLst>
              <a:ext uri="{FF2B5EF4-FFF2-40B4-BE49-F238E27FC236}">
                <a16:creationId xmlns:a16="http://schemas.microsoft.com/office/drawing/2014/main" id="{CB64D6EB-E154-4670-B40D-A9E7A98713E6}"/>
              </a:ext>
            </a:extLst>
          </p:cNvPr>
          <p:cNvPicPr>
            <a:picLocks noGrp="1" noChangeAspect="1"/>
          </p:cNvPicPr>
          <p:nvPr>
            <p:ph idx="1"/>
          </p:nvPr>
        </p:nvPicPr>
        <p:blipFill>
          <a:blip r:embed="rId2"/>
          <a:stretch>
            <a:fillRect/>
          </a:stretch>
        </p:blipFill>
        <p:spPr>
          <a:xfrm>
            <a:off x="646111" y="1943350"/>
            <a:ext cx="8613595" cy="4665134"/>
          </a:xfrm>
        </p:spPr>
      </p:pic>
    </p:spTree>
    <p:extLst>
      <p:ext uri="{BB962C8B-B14F-4D97-AF65-F5344CB8AC3E}">
        <p14:creationId xmlns:p14="http://schemas.microsoft.com/office/powerpoint/2010/main" val="203075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2C602F-0E29-4263-888C-C3E2A03D27A7}"/>
              </a:ext>
            </a:extLst>
          </p:cNvPr>
          <p:cNvSpPr>
            <a:spLocks noGrp="1"/>
          </p:cNvSpPr>
          <p:nvPr>
            <p:ph type="title"/>
          </p:nvPr>
        </p:nvSpPr>
        <p:spPr>
          <a:xfrm>
            <a:off x="440267" y="452718"/>
            <a:ext cx="9610567" cy="1400530"/>
          </a:xfrm>
        </p:spPr>
        <p:txBody>
          <a:bodyPr/>
          <a:lstStyle/>
          <a:p>
            <a:r>
              <a:rPr lang="ru-RU" dirty="0"/>
              <a:t>Так же полезные ресурсы для определения фишинговых сайтов</a:t>
            </a:r>
            <a:r>
              <a:rPr lang="en-US" dirty="0"/>
              <a:t>:</a:t>
            </a:r>
            <a:endParaRPr lang="ru-RU" dirty="0"/>
          </a:p>
        </p:txBody>
      </p:sp>
      <p:sp>
        <p:nvSpPr>
          <p:cNvPr id="3" name="Объект 2">
            <a:extLst>
              <a:ext uri="{FF2B5EF4-FFF2-40B4-BE49-F238E27FC236}">
                <a16:creationId xmlns:a16="http://schemas.microsoft.com/office/drawing/2014/main" id="{A56D6625-E4F2-40AE-98B4-A17EA54BFE3D}"/>
              </a:ext>
            </a:extLst>
          </p:cNvPr>
          <p:cNvSpPr>
            <a:spLocks noGrp="1"/>
          </p:cNvSpPr>
          <p:nvPr>
            <p:ph idx="1"/>
          </p:nvPr>
        </p:nvSpPr>
        <p:spPr>
          <a:xfrm>
            <a:off x="440267" y="1853248"/>
            <a:ext cx="8946541" cy="580215"/>
          </a:xfrm>
        </p:spPr>
        <p:txBody>
          <a:bodyPr/>
          <a:lstStyle/>
          <a:p>
            <a:pPr marL="0" indent="0">
              <a:buNone/>
            </a:pPr>
            <a:r>
              <a:rPr lang="en-US" dirty="0"/>
              <a:t>https://xn--80adivdeoc1g.xn--p1ai/</a:t>
            </a:r>
            <a:endParaRPr lang="ru-RU" dirty="0"/>
          </a:p>
        </p:txBody>
      </p:sp>
      <p:pic>
        <p:nvPicPr>
          <p:cNvPr id="5" name="Рисунок 4">
            <a:extLst>
              <a:ext uri="{FF2B5EF4-FFF2-40B4-BE49-F238E27FC236}">
                <a16:creationId xmlns:a16="http://schemas.microsoft.com/office/drawing/2014/main" id="{88A48D1A-6862-4BF4-B148-BA667415D984}"/>
              </a:ext>
            </a:extLst>
          </p:cNvPr>
          <p:cNvPicPr>
            <a:picLocks noChangeAspect="1"/>
          </p:cNvPicPr>
          <p:nvPr/>
        </p:nvPicPr>
        <p:blipFill>
          <a:blip r:embed="rId2"/>
          <a:stretch>
            <a:fillRect/>
          </a:stretch>
        </p:blipFill>
        <p:spPr>
          <a:xfrm>
            <a:off x="609600" y="2433463"/>
            <a:ext cx="7773945" cy="4197200"/>
          </a:xfrm>
          <a:prstGeom prst="rect">
            <a:avLst/>
          </a:prstGeom>
        </p:spPr>
      </p:pic>
    </p:spTree>
    <p:extLst>
      <p:ext uri="{BB962C8B-B14F-4D97-AF65-F5344CB8AC3E}">
        <p14:creationId xmlns:p14="http://schemas.microsoft.com/office/powerpoint/2010/main" val="214041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3424EF-B5FD-423A-B18A-8B15D0A9C946}"/>
              </a:ext>
            </a:extLst>
          </p:cNvPr>
          <p:cNvSpPr>
            <a:spLocks noGrp="1"/>
          </p:cNvSpPr>
          <p:nvPr>
            <p:ph type="title"/>
          </p:nvPr>
        </p:nvSpPr>
        <p:spPr/>
        <p:txBody>
          <a:bodyPr/>
          <a:lstStyle/>
          <a:p>
            <a:r>
              <a:rPr lang="ru-RU" b="1" dirty="0"/>
              <a:t>Мошенничество на </a:t>
            </a:r>
            <a:r>
              <a:rPr lang="ru-RU" b="1" dirty="0" err="1"/>
              <a:t>Авито</a:t>
            </a:r>
            <a:r>
              <a:rPr lang="ru-RU" b="1" dirty="0"/>
              <a:t> и Юла</a:t>
            </a:r>
            <a:r>
              <a:rPr lang="en-US" b="1" dirty="0"/>
              <a:t>:</a:t>
            </a:r>
            <a:endParaRPr lang="ru-RU" b="1" dirty="0"/>
          </a:p>
        </p:txBody>
      </p:sp>
      <p:sp>
        <p:nvSpPr>
          <p:cNvPr id="3" name="Объект 2">
            <a:extLst>
              <a:ext uri="{FF2B5EF4-FFF2-40B4-BE49-F238E27FC236}">
                <a16:creationId xmlns:a16="http://schemas.microsoft.com/office/drawing/2014/main" id="{96C5C679-2808-4F05-914D-40CCDE3D5B65}"/>
              </a:ext>
            </a:extLst>
          </p:cNvPr>
          <p:cNvSpPr>
            <a:spLocks noGrp="1"/>
          </p:cNvSpPr>
          <p:nvPr>
            <p:ph idx="1"/>
          </p:nvPr>
        </p:nvSpPr>
        <p:spPr>
          <a:xfrm>
            <a:off x="645131" y="2052918"/>
            <a:ext cx="10497001" cy="4195481"/>
          </a:xfrm>
        </p:spPr>
        <p:txBody>
          <a:bodyPr/>
          <a:lstStyle/>
          <a:p>
            <a:pPr marL="0" indent="0">
              <a:buNone/>
            </a:pPr>
            <a:r>
              <a:rPr lang="ru-RU" dirty="0"/>
              <a:t>Пример 1.</a:t>
            </a:r>
          </a:p>
          <a:p>
            <a:pPr marL="0" indent="0">
              <a:buNone/>
            </a:pPr>
            <a:r>
              <a:rPr lang="ru-RU" dirty="0"/>
              <a:t>	Вы нашли интересное Вам предложение на торговой площадке (зачастую ниже рыночной стоимости). Пишите продавцу и в ходе переписки продавец Вас просит «написать ему на </a:t>
            </a:r>
            <a:r>
              <a:rPr lang="ru-RU" dirty="0" err="1"/>
              <a:t>Ватсап</a:t>
            </a:r>
            <a:r>
              <a:rPr lang="ru-RU" dirty="0"/>
              <a:t>» с целью простоты общения. </a:t>
            </a:r>
          </a:p>
          <a:p>
            <a:pPr marL="0" indent="0">
              <a:buNone/>
            </a:pPr>
            <a:r>
              <a:rPr lang="ru-RU" dirty="0"/>
              <a:t>	Далее Вы ведете переписку с продавцом в мессенджере </a:t>
            </a:r>
            <a:r>
              <a:rPr lang="en-US" dirty="0"/>
              <a:t>WhatsApp</a:t>
            </a:r>
            <a:r>
              <a:rPr lang="ru-RU" dirty="0"/>
              <a:t>, где он кидает ссылку на оплату товара и говорит, что это официальная ссылка Юлы.</a:t>
            </a:r>
          </a:p>
          <a:p>
            <a:pPr marL="0" indent="0">
              <a:buNone/>
            </a:pPr>
            <a:r>
              <a:rPr lang="ru-RU" dirty="0"/>
              <a:t>	Вы переходите по ссылке, вводите свои банковские реквизиты, но ни товара, ни денег Вы не увидите. </a:t>
            </a:r>
          </a:p>
          <a:p>
            <a:pPr marL="0" indent="0">
              <a:buNone/>
            </a:pPr>
            <a:r>
              <a:rPr lang="ru-RU" dirty="0"/>
              <a:t> 	 </a:t>
            </a:r>
          </a:p>
        </p:txBody>
      </p:sp>
    </p:spTree>
    <p:extLst>
      <p:ext uri="{BB962C8B-B14F-4D97-AF65-F5344CB8AC3E}">
        <p14:creationId xmlns:p14="http://schemas.microsoft.com/office/powerpoint/2010/main" val="2800416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47920-B22E-4B81-BAD9-7CE64C981BAB}"/>
              </a:ext>
            </a:extLst>
          </p:cNvPr>
          <p:cNvSpPr>
            <a:spLocks noGrp="1"/>
          </p:cNvSpPr>
          <p:nvPr>
            <p:ph type="title"/>
          </p:nvPr>
        </p:nvSpPr>
        <p:spPr>
          <a:xfrm>
            <a:off x="135468" y="452718"/>
            <a:ext cx="8592080" cy="1511549"/>
          </a:xfrm>
        </p:spPr>
        <p:txBody>
          <a:bodyPr/>
          <a:lstStyle/>
          <a:p>
            <a:r>
              <a:rPr lang="ru-RU" sz="2000" dirty="0"/>
              <a:t>Допустим мошенник перевел разговор с площадки «Юла» в</a:t>
            </a:r>
            <a:r>
              <a:rPr lang="en-US" sz="2000" dirty="0"/>
              <a:t> </a:t>
            </a:r>
            <a:r>
              <a:rPr lang="ru-RU" sz="2000" dirty="0"/>
              <a:t>мессенджере </a:t>
            </a:r>
            <a:r>
              <a:rPr lang="en-US" sz="2000" dirty="0"/>
              <a:t>WhatsApp</a:t>
            </a:r>
            <a:r>
              <a:rPr lang="ru-RU" sz="2000" dirty="0"/>
              <a:t> с номером 84832303084 </a:t>
            </a:r>
            <a:br>
              <a:rPr lang="en-US" sz="2000" dirty="0"/>
            </a:br>
            <a:r>
              <a:rPr lang="ru-RU" sz="2000" dirty="0"/>
              <a:t>(</a:t>
            </a:r>
            <a:r>
              <a:rPr lang="ru-RU" sz="2000" i="1" dirty="0"/>
              <a:t>в целях конфиденциальности номер и ссылка изменены</a:t>
            </a:r>
            <a:r>
              <a:rPr lang="ru-RU" sz="2000" dirty="0"/>
              <a:t>)</a:t>
            </a:r>
            <a:br>
              <a:rPr lang="ru-RU" sz="2000" dirty="0"/>
            </a:br>
            <a:r>
              <a:rPr lang="ru-RU" sz="2000" dirty="0"/>
              <a:t>Проверяем номер телефона в сервисах</a:t>
            </a:r>
            <a:r>
              <a:rPr lang="en-US" sz="2000" dirty="0"/>
              <a:t>:</a:t>
            </a:r>
            <a:endParaRPr lang="ru-RU" sz="2000" dirty="0"/>
          </a:p>
        </p:txBody>
      </p:sp>
      <p:sp>
        <p:nvSpPr>
          <p:cNvPr id="3" name="Объект 2">
            <a:extLst>
              <a:ext uri="{FF2B5EF4-FFF2-40B4-BE49-F238E27FC236}">
                <a16:creationId xmlns:a16="http://schemas.microsoft.com/office/drawing/2014/main" id="{4FC6B9D8-C70D-45D5-AB1F-9A832C195668}"/>
              </a:ext>
            </a:extLst>
          </p:cNvPr>
          <p:cNvSpPr>
            <a:spLocks noGrp="1"/>
          </p:cNvSpPr>
          <p:nvPr>
            <p:ph idx="1"/>
          </p:nvPr>
        </p:nvSpPr>
        <p:spPr>
          <a:xfrm>
            <a:off x="239713" y="3833159"/>
            <a:ext cx="8294686" cy="815041"/>
          </a:xfrm>
        </p:spPr>
        <p:txBody>
          <a:bodyPr>
            <a:normAutofit/>
          </a:bodyPr>
          <a:lstStyle/>
          <a:p>
            <a:pPr marL="0" indent="0">
              <a:buNone/>
            </a:pPr>
            <a:r>
              <a:rPr lang="ru-RU" dirty="0"/>
              <a:t>Так же проверяем ссылку</a:t>
            </a:r>
            <a:r>
              <a:rPr lang="en-US" dirty="0"/>
              <a:t>, </a:t>
            </a:r>
            <a:r>
              <a:rPr lang="ru-RU" dirty="0"/>
              <a:t>так же для примера                                      возьмем </a:t>
            </a:r>
            <a:r>
              <a:rPr lang="en-US" dirty="0"/>
              <a:t>https://youla.id3806.ru/buy/2756727361:</a:t>
            </a:r>
            <a:endParaRPr lang="ru-RU" dirty="0"/>
          </a:p>
        </p:txBody>
      </p:sp>
      <p:pic>
        <p:nvPicPr>
          <p:cNvPr id="5" name="Рисунок 4">
            <a:extLst>
              <a:ext uri="{FF2B5EF4-FFF2-40B4-BE49-F238E27FC236}">
                <a16:creationId xmlns:a16="http://schemas.microsoft.com/office/drawing/2014/main" id="{46D990A2-74C4-47A0-BC64-4B00873F6098}"/>
              </a:ext>
            </a:extLst>
          </p:cNvPr>
          <p:cNvPicPr>
            <a:picLocks noChangeAspect="1"/>
          </p:cNvPicPr>
          <p:nvPr/>
        </p:nvPicPr>
        <p:blipFill>
          <a:blip r:embed="rId2"/>
          <a:stretch>
            <a:fillRect/>
          </a:stretch>
        </p:blipFill>
        <p:spPr>
          <a:xfrm>
            <a:off x="8727548" y="160031"/>
            <a:ext cx="3295120" cy="6537937"/>
          </a:xfrm>
          <a:prstGeom prst="rect">
            <a:avLst/>
          </a:prstGeom>
        </p:spPr>
      </p:pic>
      <p:pic>
        <p:nvPicPr>
          <p:cNvPr id="9" name="Рисунок 8">
            <a:extLst>
              <a:ext uri="{FF2B5EF4-FFF2-40B4-BE49-F238E27FC236}">
                <a16:creationId xmlns:a16="http://schemas.microsoft.com/office/drawing/2014/main" id="{D6F89E44-141B-49AA-AC01-D8C445B87900}"/>
              </a:ext>
            </a:extLst>
          </p:cNvPr>
          <p:cNvPicPr>
            <a:picLocks noChangeAspect="1"/>
          </p:cNvPicPr>
          <p:nvPr/>
        </p:nvPicPr>
        <p:blipFill>
          <a:blip r:embed="rId3"/>
          <a:stretch>
            <a:fillRect/>
          </a:stretch>
        </p:blipFill>
        <p:spPr>
          <a:xfrm>
            <a:off x="5083488" y="1769534"/>
            <a:ext cx="3450911" cy="2006600"/>
          </a:xfrm>
          <a:prstGeom prst="rect">
            <a:avLst/>
          </a:prstGeom>
        </p:spPr>
      </p:pic>
      <p:cxnSp>
        <p:nvCxnSpPr>
          <p:cNvPr id="11" name="Прямая со стрелкой 10">
            <a:extLst>
              <a:ext uri="{FF2B5EF4-FFF2-40B4-BE49-F238E27FC236}">
                <a16:creationId xmlns:a16="http://schemas.microsoft.com/office/drawing/2014/main" id="{C37F8918-658A-427F-BD41-919E1A5411EC}"/>
              </a:ext>
            </a:extLst>
          </p:cNvPr>
          <p:cNvCxnSpPr>
            <a:cxnSpLocks/>
          </p:cNvCxnSpPr>
          <p:nvPr/>
        </p:nvCxnSpPr>
        <p:spPr>
          <a:xfrm flipV="1">
            <a:off x="6808943" y="452718"/>
            <a:ext cx="3046257" cy="53788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Прямоугольник 12">
            <a:extLst>
              <a:ext uri="{FF2B5EF4-FFF2-40B4-BE49-F238E27FC236}">
                <a16:creationId xmlns:a16="http://schemas.microsoft.com/office/drawing/2014/main" id="{A27D5E23-CD76-41C4-9FE7-0659B03D84FF}"/>
              </a:ext>
            </a:extLst>
          </p:cNvPr>
          <p:cNvSpPr/>
          <p:nvPr/>
        </p:nvSpPr>
        <p:spPr>
          <a:xfrm>
            <a:off x="9787467" y="245533"/>
            <a:ext cx="962030" cy="135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133E2DB5-EB10-41EB-8E00-AC8FA3DE7CD4}"/>
              </a:ext>
            </a:extLst>
          </p:cNvPr>
          <p:cNvSpPr/>
          <p:nvPr/>
        </p:nvSpPr>
        <p:spPr>
          <a:xfrm>
            <a:off x="8937630" y="3522133"/>
            <a:ext cx="2272237" cy="311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a:extLst>
              <a:ext uri="{FF2B5EF4-FFF2-40B4-BE49-F238E27FC236}">
                <a16:creationId xmlns:a16="http://schemas.microsoft.com/office/drawing/2014/main" id="{9AF59421-5A75-48D6-8648-3F292BA8A15F}"/>
              </a:ext>
            </a:extLst>
          </p:cNvPr>
          <p:cNvPicPr>
            <a:picLocks noChangeAspect="1"/>
          </p:cNvPicPr>
          <p:nvPr/>
        </p:nvPicPr>
        <p:blipFill>
          <a:blip r:embed="rId4"/>
          <a:stretch>
            <a:fillRect/>
          </a:stretch>
        </p:blipFill>
        <p:spPr>
          <a:xfrm>
            <a:off x="4659951" y="4555068"/>
            <a:ext cx="3897202" cy="2198183"/>
          </a:xfrm>
          <a:prstGeom prst="rect">
            <a:avLst/>
          </a:prstGeom>
        </p:spPr>
      </p:pic>
      <p:cxnSp>
        <p:nvCxnSpPr>
          <p:cNvPr id="18" name="Прямая со стрелкой 17">
            <a:extLst>
              <a:ext uri="{FF2B5EF4-FFF2-40B4-BE49-F238E27FC236}">
                <a16:creationId xmlns:a16="http://schemas.microsoft.com/office/drawing/2014/main" id="{080A8188-1DBF-486B-8AAD-3043691BCF81}"/>
              </a:ext>
            </a:extLst>
          </p:cNvPr>
          <p:cNvCxnSpPr>
            <a:cxnSpLocks/>
          </p:cNvCxnSpPr>
          <p:nvPr/>
        </p:nvCxnSpPr>
        <p:spPr>
          <a:xfrm flipV="1">
            <a:off x="6474431" y="3736916"/>
            <a:ext cx="2463199" cy="61578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246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8C217B-5773-46A5-84BF-7F35CA3BA8FD}"/>
              </a:ext>
            </a:extLst>
          </p:cNvPr>
          <p:cNvSpPr>
            <a:spLocks noGrp="1"/>
          </p:cNvSpPr>
          <p:nvPr>
            <p:ph type="title"/>
          </p:nvPr>
        </p:nvSpPr>
        <p:spPr/>
        <p:txBody>
          <a:bodyPr/>
          <a:lstStyle/>
          <a:p>
            <a:pPr algn="ctr"/>
            <a:r>
              <a:rPr lang="ru-RU" sz="4000" b="1" dirty="0"/>
              <a:t>Виды совершения противоправной деятельности в сети «Интернет»</a:t>
            </a:r>
          </a:p>
        </p:txBody>
      </p:sp>
      <p:sp>
        <p:nvSpPr>
          <p:cNvPr id="4" name="TextBox 3">
            <a:extLst>
              <a:ext uri="{FF2B5EF4-FFF2-40B4-BE49-F238E27FC236}">
                <a16:creationId xmlns:a16="http://schemas.microsoft.com/office/drawing/2014/main" id="{EC89B98D-F371-4CE5-905D-A6CAC8B9F1C3}"/>
              </a:ext>
            </a:extLst>
          </p:cNvPr>
          <p:cNvSpPr txBox="1"/>
          <p:nvPr/>
        </p:nvSpPr>
        <p:spPr>
          <a:xfrm>
            <a:off x="532499" y="2656727"/>
            <a:ext cx="3133568" cy="1384995"/>
          </a:xfrm>
          <a:prstGeom prst="rect">
            <a:avLst/>
          </a:prstGeom>
          <a:noFill/>
        </p:spPr>
        <p:txBody>
          <a:bodyPr wrap="square" rtlCol="0">
            <a:spAutoFit/>
          </a:bodyPr>
          <a:lstStyle/>
          <a:p>
            <a:pPr algn="ctr"/>
            <a:r>
              <a:rPr lang="ru-RU" sz="2800" dirty="0"/>
              <a:t>Классическое «телефонное» мошенничество</a:t>
            </a:r>
          </a:p>
        </p:txBody>
      </p:sp>
      <p:sp>
        <p:nvSpPr>
          <p:cNvPr id="5" name="TextBox 4">
            <a:extLst>
              <a:ext uri="{FF2B5EF4-FFF2-40B4-BE49-F238E27FC236}">
                <a16:creationId xmlns:a16="http://schemas.microsoft.com/office/drawing/2014/main" id="{EF3EAD50-BF88-4E5F-8AA2-23669BD5D238}"/>
              </a:ext>
            </a:extLst>
          </p:cNvPr>
          <p:cNvSpPr txBox="1"/>
          <p:nvPr/>
        </p:nvSpPr>
        <p:spPr>
          <a:xfrm>
            <a:off x="4184755" y="2715081"/>
            <a:ext cx="2429933" cy="954107"/>
          </a:xfrm>
          <a:prstGeom prst="rect">
            <a:avLst/>
          </a:prstGeom>
          <a:noFill/>
        </p:spPr>
        <p:txBody>
          <a:bodyPr wrap="square" rtlCol="0">
            <a:spAutoFit/>
          </a:bodyPr>
          <a:lstStyle/>
          <a:p>
            <a:pPr algn="ctr"/>
            <a:r>
              <a:rPr lang="ru-RU" sz="2800" dirty="0"/>
              <a:t>Фишинг или клон-сайты</a:t>
            </a:r>
            <a:r>
              <a:rPr lang="ru-RU" sz="2400" dirty="0"/>
              <a:t> </a:t>
            </a:r>
          </a:p>
        </p:txBody>
      </p:sp>
      <p:sp>
        <p:nvSpPr>
          <p:cNvPr id="7" name="TextBox 6">
            <a:extLst>
              <a:ext uri="{FF2B5EF4-FFF2-40B4-BE49-F238E27FC236}">
                <a16:creationId xmlns:a16="http://schemas.microsoft.com/office/drawing/2014/main" id="{3FCCFC48-0729-4ECE-A9EE-2640A2033B04}"/>
              </a:ext>
            </a:extLst>
          </p:cNvPr>
          <p:cNvSpPr txBox="1"/>
          <p:nvPr/>
        </p:nvSpPr>
        <p:spPr>
          <a:xfrm>
            <a:off x="7133376" y="2715081"/>
            <a:ext cx="4245822" cy="1384995"/>
          </a:xfrm>
          <a:prstGeom prst="rect">
            <a:avLst/>
          </a:prstGeom>
          <a:noFill/>
        </p:spPr>
        <p:txBody>
          <a:bodyPr wrap="square" rtlCol="0">
            <a:spAutoFit/>
          </a:bodyPr>
          <a:lstStyle/>
          <a:p>
            <a:pPr algn="ctr"/>
            <a:r>
              <a:rPr lang="ru-RU" sz="2800" dirty="0"/>
              <a:t>Мошенничество на торговых площадках типа </a:t>
            </a:r>
            <a:r>
              <a:rPr lang="ru-RU" sz="2800" dirty="0" err="1"/>
              <a:t>Авито</a:t>
            </a:r>
            <a:r>
              <a:rPr lang="ru-RU" sz="2800" dirty="0"/>
              <a:t> и Юла</a:t>
            </a:r>
          </a:p>
        </p:txBody>
      </p:sp>
      <p:sp>
        <p:nvSpPr>
          <p:cNvPr id="8" name="TextBox 7">
            <a:extLst>
              <a:ext uri="{FF2B5EF4-FFF2-40B4-BE49-F238E27FC236}">
                <a16:creationId xmlns:a16="http://schemas.microsoft.com/office/drawing/2014/main" id="{1CF5D337-5789-492D-BC6F-566C12FECD6D}"/>
              </a:ext>
            </a:extLst>
          </p:cNvPr>
          <p:cNvSpPr txBox="1"/>
          <p:nvPr/>
        </p:nvSpPr>
        <p:spPr>
          <a:xfrm>
            <a:off x="3637755" y="4903555"/>
            <a:ext cx="3421434" cy="523220"/>
          </a:xfrm>
          <a:prstGeom prst="rect">
            <a:avLst/>
          </a:prstGeom>
          <a:noFill/>
        </p:spPr>
        <p:txBody>
          <a:bodyPr wrap="square" rtlCol="0">
            <a:spAutoFit/>
          </a:bodyPr>
          <a:lstStyle/>
          <a:p>
            <a:pPr algn="ctr"/>
            <a:r>
              <a:rPr lang="ru-RU" sz="2800" dirty="0"/>
              <a:t>Хакерские атаки</a:t>
            </a:r>
          </a:p>
        </p:txBody>
      </p:sp>
      <p:cxnSp>
        <p:nvCxnSpPr>
          <p:cNvPr id="11" name="Прямая со стрелкой 10">
            <a:extLst>
              <a:ext uri="{FF2B5EF4-FFF2-40B4-BE49-F238E27FC236}">
                <a16:creationId xmlns:a16="http://schemas.microsoft.com/office/drawing/2014/main" id="{B1A95117-28CF-4EE2-8063-0A3BA2BBB0B2}"/>
              </a:ext>
            </a:extLst>
          </p:cNvPr>
          <p:cNvCxnSpPr/>
          <p:nvPr/>
        </p:nvCxnSpPr>
        <p:spPr>
          <a:xfrm flipH="1">
            <a:off x="3107267" y="1769533"/>
            <a:ext cx="685800" cy="88719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Прямая со стрелкой 11">
            <a:extLst>
              <a:ext uri="{FF2B5EF4-FFF2-40B4-BE49-F238E27FC236}">
                <a16:creationId xmlns:a16="http://schemas.microsoft.com/office/drawing/2014/main" id="{32B38264-9C19-47B6-A306-27C2C859CB51}"/>
              </a:ext>
            </a:extLst>
          </p:cNvPr>
          <p:cNvCxnSpPr>
            <a:cxnSpLocks/>
            <a:endCxn id="5" idx="0"/>
          </p:cNvCxnSpPr>
          <p:nvPr/>
        </p:nvCxnSpPr>
        <p:spPr>
          <a:xfrm>
            <a:off x="5348472" y="1811391"/>
            <a:ext cx="51250" cy="9036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4" name="Прямая со стрелкой 13">
            <a:extLst>
              <a:ext uri="{FF2B5EF4-FFF2-40B4-BE49-F238E27FC236}">
                <a16:creationId xmlns:a16="http://schemas.microsoft.com/office/drawing/2014/main" id="{C027EB68-17F0-4C22-9AFB-2F13A3C6842C}"/>
              </a:ext>
            </a:extLst>
          </p:cNvPr>
          <p:cNvCxnSpPr>
            <a:cxnSpLocks/>
            <a:endCxn id="7" idx="0"/>
          </p:cNvCxnSpPr>
          <p:nvPr/>
        </p:nvCxnSpPr>
        <p:spPr>
          <a:xfrm>
            <a:off x="8464205" y="1853248"/>
            <a:ext cx="792082" cy="8618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7B703E6D-77E2-44DE-B0B4-F7422296CF70}"/>
              </a:ext>
            </a:extLst>
          </p:cNvPr>
          <p:cNvCxnSpPr>
            <a:cxnSpLocks/>
          </p:cNvCxnSpPr>
          <p:nvPr/>
        </p:nvCxnSpPr>
        <p:spPr>
          <a:xfrm>
            <a:off x="6874032" y="1769533"/>
            <a:ext cx="0" cy="319641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5153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65DE11-2462-489C-8A94-1BA5066B4EFF}"/>
              </a:ext>
            </a:extLst>
          </p:cNvPr>
          <p:cNvSpPr>
            <a:spLocks noGrp="1"/>
          </p:cNvSpPr>
          <p:nvPr>
            <p:ph type="title"/>
          </p:nvPr>
        </p:nvSpPr>
        <p:spPr/>
        <p:txBody>
          <a:bodyPr/>
          <a:lstStyle/>
          <a:p>
            <a:r>
              <a:rPr lang="ru-RU" dirty="0"/>
              <a:t>На что обращать внимание?</a:t>
            </a:r>
          </a:p>
        </p:txBody>
      </p:sp>
      <p:sp>
        <p:nvSpPr>
          <p:cNvPr id="3" name="Объект 2">
            <a:extLst>
              <a:ext uri="{FF2B5EF4-FFF2-40B4-BE49-F238E27FC236}">
                <a16:creationId xmlns:a16="http://schemas.microsoft.com/office/drawing/2014/main" id="{F96E0962-F4FB-4AD7-8337-208F3D05D15A}"/>
              </a:ext>
            </a:extLst>
          </p:cNvPr>
          <p:cNvSpPr>
            <a:spLocks noGrp="1"/>
          </p:cNvSpPr>
          <p:nvPr>
            <p:ph idx="1"/>
          </p:nvPr>
        </p:nvSpPr>
        <p:spPr>
          <a:xfrm>
            <a:off x="645130" y="2052918"/>
            <a:ext cx="9404723" cy="4195481"/>
          </a:xfrm>
        </p:spPr>
        <p:txBody>
          <a:bodyPr/>
          <a:lstStyle/>
          <a:p>
            <a:pPr marL="0" indent="0">
              <a:buNone/>
            </a:pPr>
            <a:r>
              <a:rPr lang="ru-RU" dirty="0"/>
              <a:t>	1. Старайтесь переписку с продавцом вести в встроенном мессенджере торговой площадки и не переходить в какие-то другие, если Вы не уверены в продавце.</a:t>
            </a:r>
          </a:p>
          <a:p>
            <a:pPr marL="0" indent="0">
              <a:buNone/>
            </a:pPr>
            <a:r>
              <a:rPr lang="ru-RU" dirty="0"/>
              <a:t> 	2. Не переходите по ссылкам, которые Вам отправляет продавец, если Вы не уверены в нем, и тем более не вводите банковские реквизиты.</a:t>
            </a:r>
          </a:p>
          <a:p>
            <a:pPr marL="0" indent="0">
              <a:buNone/>
            </a:pPr>
            <a:r>
              <a:rPr lang="ru-RU" dirty="0"/>
              <a:t>	3. Для онлайн оплаты используется только встроенные в торговую площадку сервисы (не через ссылки)</a:t>
            </a:r>
          </a:p>
          <a:p>
            <a:pPr marL="0" indent="0">
              <a:buNone/>
            </a:pPr>
            <a:r>
              <a:rPr lang="ru-RU" dirty="0"/>
              <a:t>	4. Так же стоит понимать, что указанные сервисы в презентации не являются </a:t>
            </a:r>
            <a:r>
              <a:rPr lang="ru-RU" dirty="0" err="1"/>
              <a:t>исчерповающими</a:t>
            </a:r>
            <a:r>
              <a:rPr lang="ru-RU" dirty="0"/>
              <a:t>.</a:t>
            </a:r>
          </a:p>
        </p:txBody>
      </p:sp>
    </p:spTree>
    <p:extLst>
      <p:ext uri="{BB962C8B-B14F-4D97-AF65-F5344CB8AC3E}">
        <p14:creationId xmlns:p14="http://schemas.microsoft.com/office/powerpoint/2010/main" val="3275952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E39C39-C96A-4239-B0D8-5DEBE7F9E2CD}"/>
              </a:ext>
            </a:extLst>
          </p:cNvPr>
          <p:cNvSpPr>
            <a:spLocks noGrp="1"/>
          </p:cNvSpPr>
          <p:nvPr>
            <p:ph type="title"/>
          </p:nvPr>
        </p:nvSpPr>
        <p:spPr/>
        <p:txBody>
          <a:bodyPr/>
          <a:lstStyle/>
          <a:p>
            <a:r>
              <a:rPr lang="ru-RU" b="1" dirty="0"/>
              <a:t>«Телефонное» мошенничество</a:t>
            </a:r>
          </a:p>
        </p:txBody>
      </p:sp>
      <p:sp>
        <p:nvSpPr>
          <p:cNvPr id="3" name="Объект 2">
            <a:extLst>
              <a:ext uri="{FF2B5EF4-FFF2-40B4-BE49-F238E27FC236}">
                <a16:creationId xmlns:a16="http://schemas.microsoft.com/office/drawing/2014/main" id="{F9433CDF-DDB5-4736-B4BC-799CEF12722A}"/>
              </a:ext>
            </a:extLst>
          </p:cNvPr>
          <p:cNvSpPr>
            <a:spLocks noGrp="1"/>
          </p:cNvSpPr>
          <p:nvPr>
            <p:ph idx="1"/>
          </p:nvPr>
        </p:nvSpPr>
        <p:spPr>
          <a:xfrm>
            <a:off x="584199" y="2052918"/>
            <a:ext cx="3513667" cy="529415"/>
          </a:xfrm>
        </p:spPr>
        <p:txBody>
          <a:bodyPr>
            <a:normAutofit/>
          </a:bodyPr>
          <a:lstStyle/>
          <a:p>
            <a:pPr marL="0" indent="0">
              <a:buNone/>
            </a:pPr>
            <a:r>
              <a:rPr lang="ru-RU" sz="2800" dirty="0"/>
              <a:t>Цель мошенника</a:t>
            </a:r>
            <a:r>
              <a:rPr lang="en-US" sz="2800" dirty="0"/>
              <a:t>:</a:t>
            </a:r>
            <a:endParaRPr lang="ru-RU" sz="2800" dirty="0"/>
          </a:p>
        </p:txBody>
      </p:sp>
      <p:sp>
        <p:nvSpPr>
          <p:cNvPr id="4" name="Объект 2">
            <a:extLst>
              <a:ext uri="{FF2B5EF4-FFF2-40B4-BE49-F238E27FC236}">
                <a16:creationId xmlns:a16="http://schemas.microsoft.com/office/drawing/2014/main" id="{E00FB0A0-DDFF-4EC4-B903-F267893E74F1}"/>
              </a:ext>
            </a:extLst>
          </p:cNvPr>
          <p:cNvSpPr txBox="1">
            <a:spLocks/>
          </p:cNvSpPr>
          <p:nvPr/>
        </p:nvSpPr>
        <p:spPr>
          <a:xfrm>
            <a:off x="646111" y="2899585"/>
            <a:ext cx="10512956" cy="17740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ru-RU" sz="2800" dirty="0"/>
              <a:t>Заполучить Ваши денежные средства или Ваши персональные данные для дальнейшем противоправной деятельности </a:t>
            </a:r>
          </a:p>
        </p:txBody>
      </p:sp>
      <p:sp>
        <p:nvSpPr>
          <p:cNvPr id="5" name="Объект 2">
            <a:extLst>
              <a:ext uri="{FF2B5EF4-FFF2-40B4-BE49-F238E27FC236}">
                <a16:creationId xmlns:a16="http://schemas.microsoft.com/office/drawing/2014/main" id="{BFCF2E9B-40A9-4BA8-B240-54B3012CE53D}"/>
              </a:ext>
            </a:extLst>
          </p:cNvPr>
          <p:cNvSpPr txBox="1">
            <a:spLocks/>
          </p:cNvSpPr>
          <p:nvPr/>
        </p:nvSpPr>
        <p:spPr>
          <a:xfrm>
            <a:off x="1936407" y="4673600"/>
            <a:ext cx="9222660" cy="196426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ru-RU" sz="2800" i="1" dirty="0"/>
              <a:t>Правило</a:t>
            </a:r>
            <a:r>
              <a:rPr lang="en-US" sz="2800" i="1" dirty="0"/>
              <a:t>:</a:t>
            </a:r>
            <a:r>
              <a:rPr lang="ru-RU" sz="2800" i="1" dirty="0"/>
              <a:t> никогда при телефонном звонке нельзя раскрывать Ваши персональные данные и данные Ваших платежных средств.</a:t>
            </a:r>
          </a:p>
        </p:txBody>
      </p:sp>
    </p:spTree>
    <p:extLst>
      <p:ext uri="{BB962C8B-B14F-4D97-AF65-F5344CB8AC3E}">
        <p14:creationId xmlns:p14="http://schemas.microsoft.com/office/powerpoint/2010/main" val="343999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4320F-4884-4EA3-A14C-7442CAC7625C}"/>
              </a:ext>
            </a:extLst>
          </p:cNvPr>
          <p:cNvSpPr>
            <a:spLocks noGrp="1"/>
          </p:cNvSpPr>
          <p:nvPr>
            <p:ph type="title"/>
          </p:nvPr>
        </p:nvSpPr>
        <p:spPr/>
        <p:txBody>
          <a:bodyPr/>
          <a:lstStyle/>
          <a:p>
            <a:r>
              <a:rPr lang="ru-RU" dirty="0"/>
              <a:t>Пример 1. </a:t>
            </a:r>
          </a:p>
        </p:txBody>
      </p:sp>
      <p:sp>
        <p:nvSpPr>
          <p:cNvPr id="3" name="Объект 2">
            <a:extLst>
              <a:ext uri="{FF2B5EF4-FFF2-40B4-BE49-F238E27FC236}">
                <a16:creationId xmlns:a16="http://schemas.microsoft.com/office/drawing/2014/main" id="{2D4E43B7-8E8D-4C81-88C3-73294F893B16}"/>
              </a:ext>
            </a:extLst>
          </p:cNvPr>
          <p:cNvSpPr>
            <a:spLocks noGrp="1"/>
          </p:cNvSpPr>
          <p:nvPr>
            <p:ph idx="1"/>
          </p:nvPr>
        </p:nvSpPr>
        <p:spPr>
          <a:xfrm>
            <a:off x="646111" y="1608667"/>
            <a:ext cx="11224156" cy="5071533"/>
          </a:xfrm>
        </p:spPr>
        <p:txBody>
          <a:bodyPr>
            <a:normAutofit fontScale="92500"/>
          </a:bodyPr>
          <a:lstStyle/>
          <a:p>
            <a:pPr marL="0" indent="0">
              <a:buNone/>
            </a:pPr>
            <a:br>
              <a:rPr lang="ru-RU" sz="2400" dirty="0"/>
            </a:br>
            <a:r>
              <a:rPr lang="ru-RU" sz="2400" dirty="0"/>
              <a:t>	Звонок из банка. Вам по телефону представляются сотрудником банка (коммерческий отдел, служба безопасности и т.д.), называют Вас по ФИО, называют Ваши персональные данные, так же могут назвать Вам «кодовое» слово и доводят до Вас, что в отношении Вас совершены мошеннические действия (Ваш счет взломали «хакеры» или на Вас «навесили» кредит) и что Вам СРОЧНО!</a:t>
            </a:r>
            <a:r>
              <a:rPr lang="en-US" sz="2400" dirty="0"/>
              <a:t> </a:t>
            </a:r>
            <a:r>
              <a:rPr lang="ru-RU" sz="2400" dirty="0"/>
              <a:t>необходимо снять все имеющиеся у Вас на счете денежные средства и перевести их на «защищенный» счет. Так же, зачастую, говорят о том, что Вам необходимо перекрыть Ваш кредитный потенциал, тем самым уговаривают Вас взять кредиты и перевести их на все тот же «защищенный счет». </a:t>
            </a:r>
          </a:p>
          <a:p>
            <a:pPr marL="0" indent="0">
              <a:buNone/>
            </a:pPr>
            <a:r>
              <a:rPr lang="ru-RU" sz="2400" dirty="0"/>
              <a:t>	Вас могут переключать на различных подставных сотрудников банков, называть их реальные имена и звонить Вам с официальных номеров.</a:t>
            </a:r>
          </a:p>
        </p:txBody>
      </p:sp>
    </p:spTree>
    <p:extLst>
      <p:ext uri="{BB962C8B-B14F-4D97-AF65-F5344CB8AC3E}">
        <p14:creationId xmlns:p14="http://schemas.microsoft.com/office/powerpoint/2010/main" val="1606922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108EC8-221E-46F5-984A-255D8E846286}"/>
              </a:ext>
            </a:extLst>
          </p:cNvPr>
          <p:cNvSpPr>
            <a:spLocks noGrp="1"/>
          </p:cNvSpPr>
          <p:nvPr>
            <p:ph type="title"/>
          </p:nvPr>
        </p:nvSpPr>
        <p:spPr/>
        <p:txBody>
          <a:bodyPr/>
          <a:lstStyle/>
          <a:p>
            <a:r>
              <a:rPr lang="ru-RU" dirty="0"/>
              <a:t>На что обратить внимание?</a:t>
            </a:r>
          </a:p>
        </p:txBody>
      </p:sp>
      <p:sp>
        <p:nvSpPr>
          <p:cNvPr id="3" name="Объект 2">
            <a:extLst>
              <a:ext uri="{FF2B5EF4-FFF2-40B4-BE49-F238E27FC236}">
                <a16:creationId xmlns:a16="http://schemas.microsoft.com/office/drawing/2014/main" id="{89AC6EAF-4841-4693-9506-757C994E8F83}"/>
              </a:ext>
            </a:extLst>
          </p:cNvPr>
          <p:cNvSpPr>
            <a:spLocks noGrp="1"/>
          </p:cNvSpPr>
          <p:nvPr>
            <p:ph idx="1"/>
          </p:nvPr>
        </p:nvSpPr>
        <p:spPr>
          <a:xfrm>
            <a:off x="645131" y="1667934"/>
            <a:ext cx="10116001" cy="4737348"/>
          </a:xfrm>
        </p:spPr>
        <p:txBody>
          <a:bodyPr>
            <a:normAutofit fontScale="92500"/>
          </a:bodyPr>
          <a:lstStyle/>
          <a:p>
            <a:pPr marL="0" indent="0" algn="just">
              <a:buNone/>
            </a:pPr>
            <a:r>
              <a:rPr lang="ru-RU" sz="2400" dirty="0"/>
              <a:t>	1. Сотрудники банков и служб безопасности при совершении мошеннической деятельности практически никогда не звонят клиентам и не информируют их об этом. Как правило, при выявлении противоправной деятельности сотрудниками СБ Банка, производится «заморозка» счета, в последующем связываются с клиентом Банка и приглашают для визита в банковскую организацию либо напрямую в полицию</a:t>
            </a:r>
          </a:p>
          <a:p>
            <a:pPr marL="0" indent="0" algn="just">
              <a:buNone/>
            </a:pPr>
            <a:r>
              <a:rPr lang="ru-RU" sz="2400" dirty="0"/>
              <a:t>	2. Никакого «безопасного» счета у банковских организаций не существует, потому что Банк вправе осуществить временную «заморозку» банковских транзакций по счету, что уже является максимальной защитой Вашего счета, так как снять заморозку может только клиент при личном посещении Банка. </a:t>
            </a:r>
          </a:p>
        </p:txBody>
      </p:sp>
    </p:spTree>
    <p:extLst>
      <p:ext uri="{BB962C8B-B14F-4D97-AF65-F5344CB8AC3E}">
        <p14:creationId xmlns:p14="http://schemas.microsoft.com/office/powerpoint/2010/main" val="45296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B56534D-8191-4CE1-B97B-C1B0A2A04989}"/>
              </a:ext>
            </a:extLst>
          </p:cNvPr>
          <p:cNvSpPr>
            <a:spLocks noGrp="1"/>
          </p:cNvSpPr>
          <p:nvPr>
            <p:ph idx="1"/>
          </p:nvPr>
        </p:nvSpPr>
        <p:spPr>
          <a:xfrm>
            <a:off x="482600" y="364068"/>
            <a:ext cx="9889067" cy="5884332"/>
          </a:xfrm>
        </p:spPr>
        <p:txBody>
          <a:bodyPr>
            <a:normAutofit lnSpcReduction="10000"/>
          </a:bodyPr>
          <a:lstStyle/>
          <a:p>
            <a:pPr marL="0" indent="0" algn="just">
              <a:buNone/>
            </a:pPr>
            <a:r>
              <a:rPr lang="ru-RU" dirty="0"/>
              <a:t>	3. Так как банковские организации сами подвергаются частым хакерским атакам, то не стоит удивляться, что мошенники могут знать Ваши персональные данные. Более того, настоящие сотрудники банковских организаций не имеют права разглашать ни персональные данные клиентов, ни информацию, являющуюся банковской тайной по телефону. </a:t>
            </a:r>
          </a:p>
          <a:p>
            <a:pPr marL="0" indent="0" algn="just">
              <a:buNone/>
            </a:pPr>
            <a:r>
              <a:rPr lang="ru-RU" dirty="0"/>
              <a:t>	Реальный разговор с сотрудникам банковской организации при выявлении подозрительных действий по Вашему счету будет примерно таким</a:t>
            </a:r>
            <a:r>
              <a:rPr lang="en-US" dirty="0"/>
              <a:t>:</a:t>
            </a:r>
            <a:endParaRPr lang="ru-RU" dirty="0"/>
          </a:p>
          <a:p>
            <a:pPr marL="0" indent="0" algn="just">
              <a:buNone/>
            </a:pPr>
            <a:r>
              <a:rPr lang="ru-RU" i="1" dirty="0"/>
              <a:t>	Уважаемый ФИО, уведомляем Вас о том, что в отношении Вас могли быть осуществлены противоправные действия, просим Вас проверить Ваш личный кабинет пользователя банка, а также посетить ближайшее отделение банка с целью установления Вашей личности и снятии блокировки.   </a:t>
            </a:r>
          </a:p>
          <a:p>
            <a:pPr marL="0" indent="0" algn="just">
              <a:buNone/>
            </a:pPr>
            <a:r>
              <a:rPr lang="ru-RU" i="1" dirty="0"/>
              <a:t>- Никто не будет Вас просить указать Ваши персональные данные либо информацию из банковского договора по телефону.</a:t>
            </a:r>
          </a:p>
          <a:p>
            <a:pPr marL="0" indent="0" algn="just">
              <a:buNone/>
            </a:pPr>
            <a:r>
              <a:rPr lang="ru-RU" i="1" dirty="0"/>
              <a:t>- Никто не будет просить Вас снимать денежные средства со счетов и вносить их на безопасные счета.</a:t>
            </a:r>
          </a:p>
        </p:txBody>
      </p:sp>
    </p:spTree>
    <p:extLst>
      <p:ext uri="{BB962C8B-B14F-4D97-AF65-F5344CB8AC3E}">
        <p14:creationId xmlns:p14="http://schemas.microsoft.com/office/powerpoint/2010/main" val="2902771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E207F1-3B16-43FB-B0AA-A16665CF0C4F}"/>
              </a:ext>
            </a:extLst>
          </p:cNvPr>
          <p:cNvSpPr>
            <a:spLocks noGrp="1"/>
          </p:cNvSpPr>
          <p:nvPr>
            <p:ph type="title"/>
          </p:nvPr>
        </p:nvSpPr>
        <p:spPr/>
        <p:txBody>
          <a:bodyPr/>
          <a:lstStyle/>
          <a:p>
            <a:r>
              <a:rPr lang="ru-RU" dirty="0"/>
              <a:t>Правильные действия</a:t>
            </a:r>
            <a:r>
              <a:rPr lang="en-US" dirty="0"/>
              <a:t>:</a:t>
            </a:r>
            <a:endParaRPr lang="ru-RU" dirty="0"/>
          </a:p>
        </p:txBody>
      </p:sp>
      <p:sp>
        <p:nvSpPr>
          <p:cNvPr id="3" name="Объект 2">
            <a:extLst>
              <a:ext uri="{FF2B5EF4-FFF2-40B4-BE49-F238E27FC236}">
                <a16:creationId xmlns:a16="http://schemas.microsoft.com/office/drawing/2014/main" id="{FD4D465F-8D30-47A8-849D-83C691AFA7B2}"/>
              </a:ext>
            </a:extLst>
          </p:cNvPr>
          <p:cNvSpPr>
            <a:spLocks noGrp="1"/>
          </p:cNvSpPr>
          <p:nvPr>
            <p:ph idx="1"/>
          </p:nvPr>
        </p:nvSpPr>
        <p:spPr>
          <a:xfrm>
            <a:off x="646111" y="2052918"/>
            <a:ext cx="11122556" cy="4610349"/>
          </a:xfrm>
        </p:spPr>
        <p:txBody>
          <a:bodyPr>
            <a:normAutofit/>
          </a:bodyPr>
          <a:lstStyle/>
          <a:p>
            <a:pPr marL="0" indent="0" algn="just">
              <a:buNone/>
            </a:pPr>
            <a:r>
              <a:rPr lang="ru-RU" sz="2400" dirty="0"/>
              <a:t>1. Позвонить по горячей линии Банка из личного кабинета и уточнить о подозрительных действиях с использованием Вашего счет.</a:t>
            </a:r>
          </a:p>
          <a:p>
            <a:pPr marL="0" indent="0" algn="just">
              <a:buNone/>
            </a:pPr>
            <a:r>
              <a:rPr lang="ru-RU" sz="2400" dirty="0"/>
              <a:t>2. Если же Вы все-таки с испугу назвали какие-то регистрационные данные либо данные банковской карты, то необходимо уведомить службу безопасности банка о данном факте и попросить «заморозить» банковскую карту либо счет. </a:t>
            </a:r>
          </a:p>
          <a:p>
            <a:pPr marL="0" indent="0" algn="just">
              <a:buNone/>
            </a:pPr>
            <a:r>
              <a:rPr lang="ru-RU" sz="2400" dirty="0"/>
              <a:t>3. Если Вы после этого увидели в уведомлениях телефона о том, что в Ваш аккаунт личного кабинете совершен вход, то необходимо так же уведомить СБ Банка и написать заявление в полиции по факту совершения неправомерного доступа в Ваш аккаунт.</a:t>
            </a:r>
          </a:p>
        </p:txBody>
      </p:sp>
    </p:spTree>
    <p:extLst>
      <p:ext uri="{BB962C8B-B14F-4D97-AF65-F5344CB8AC3E}">
        <p14:creationId xmlns:p14="http://schemas.microsoft.com/office/powerpoint/2010/main" val="345152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224FA9-F656-47BA-A0D1-2CB7BB3A6F4C}"/>
              </a:ext>
            </a:extLst>
          </p:cNvPr>
          <p:cNvSpPr>
            <a:spLocks noGrp="1"/>
          </p:cNvSpPr>
          <p:nvPr>
            <p:ph type="title"/>
          </p:nvPr>
        </p:nvSpPr>
        <p:spPr/>
        <p:txBody>
          <a:bodyPr/>
          <a:lstStyle/>
          <a:p>
            <a:r>
              <a:rPr lang="ru-RU" dirty="0"/>
              <a:t>Пример 2.</a:t>
            </a:r>
          </a:p>
        </p:txBody>
      </p:sp>
      <p:sp>
        <p:nvSpPr>
          <p:cNvPr id="3" name="Объект 2">
            <a:extLst>
              <a:ext uri="{FF2B5EF4-FFF2-40B4-BE49-F238E27FC236}">
                <a16:creationId xmlns:a16="http://schemas.microsoft.com/office/drawing/2014/main" id="{12629904-5147-409D-9DA9-340DCB9E993B}"/>
              </a:ext>
            </a:extLst>
          </p:cNvPr>
          <p:cNvSpPr>
            <a:spLocks noGrp="1"/>
          </p:cNvSpPr>
          <p:nvPr>
            <p:ph idx="1"/>
          </p:nvPr>
        </p:nvSpPr>
        <p:spPr>
          <a:xfrm>
            <a:off x="646112" y="1557867"/>
            <a:ext cx="10707688" cy="5190067"/>
          </a:xfrm>
        </p:spPr>
        <p:txBody>
          <a:bodyPr>
            <a:normAutofit fontScale="92500" lnSpcReduction="10000"/>
          </a:bodyPr>
          <a:lstStyle/>
          <a:p>
            <a:pPr marL="0" indent="0" algn="just">
              <a:buNone/>
            </a:pPr>
            <a:r>
              <a:rPr lang="ru-RU" sz="2400" dirty="0"/>
              <a:t>Звонок из полиции. По телефону представляются сотрудниками полиции и говорят, что в отношении Вас совершено мошеннические действия и возбуждено уголовное дело. Либо с использованием Вашей банковской карты совершено преступление и Вы являетесь участником уголовного дела. Зачастую представляются оперуполномоченными из главного управления МВД</a:t>
            </a:r>
            <a:r>
              <a:rPr lang="en-US" sz="2400" dirty="0"/>
              <a:t>, </a:t>
            </a:r>
            <a:r>
              <a:rPr lang="ru-RU" sz="2400" dirty="0"/>
              <a:t>ФСБ и СК России и то, что Вам необходимо приехать в Москву. После того, как Вы говорите, что Вы находитесь в другом городе, то Вам предлагают с целью ускорения следствия озвучить Ваши банковские реквизиты и персональные данные. Могут так же указать на то, что с Вами свяжутся из банка и далее по «Пример 1». </a:t>
            </a:r>
          </a:p>
          <a:p>
            <a:pPr marL="0" indent="0" algn="just">
              <a:buNone/>
            </a:pPr>
            <a:r>
              <a:rPr lang="ru-RU" sz="2400" dirty="0"/>
              <a:t>Так же зачастую звонят из полиции и уведомляют о том, что на Вас написано заявления и возбуждено уголовное дело, но Вы можете «решить» вопрос и Вам дадут контактные данные заявителя  или другого человека, который попросит Вас возместить «ущерб» перечислением денег и после чего он заберет заявление.  </a:t>
            </a:r>
          </a:p>
        </p:txBody>
      </p:sp>
    </p:spTree>
    <p:extLst>
      <p:ext uri="{BB962C8B-B14F-4D97-AF65-F5344CB8AC3E}">
        <p14:creationId xmlns:p14="http://schemas.microsoft.com/office/powerpoint/2010/main" val="100434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EEE128-C6C8-409A-B910-A8D8ADD0919E}"/>
              </a:ext>
            </a:extLst>
          </p:cNvPr>
          <p:cNvSpPr>
            <a:spLocks noGrp="1"/>
          </p:cNvSpPr>
          <p:nvPr>
            <p:ph type="title"/>
          </p:nvPr>
        </p:nvSpPr>
        <p:spPr/>
        <p:txBody>
          <a:bodyPr/>
          <a:lstStyle/>
          <a:p>
            <a:r>
              <a:rPr lang="ru-RU" dirty="0"/>
              <a:t>На что обратить внимание?</a:t>
            </a:r>
          </a:p>
        </p:txBody>
      </p:sp>
      <p:sp>
        <p:nvSpPr>
          <p:cNvPr id="3" name="Объект 2">
            <a:extLst>
              <a:ext uri="{FF2B5EF4-FFF2-40B4-BE49-F238E27FC236}">
                <a16:creationId xmlns:a16="http://schemas.microsoft.com/office/drawing/2014/main" id="{DBD32D2C-F6E3-47C0-A284-9A60BCDE2986}"/>
              </a:ext>
            </a:extLst>
          </p:cNvPr>
          <p:cNvSpPr>
            <a:spLocks noGrp="1"/>
          </p:cNvSpPr>
          <p:nvPr>
            <p:ph idx="1"/>
          </p:nvPr>
        </p:nvSpPr>
        <p:spPr>
          <a:xfrm>
            <a:off x="355599" y="1507068"/>
            <a:ext cx="11565467" cy="4898214"/>
          </a:xfrm>
        </p:spPr>
        <p:txBody>
          <a:bodyPr>
            <a:normAutofit fontScale="92500" lnSpcReduction="10000"/>
          </a:bodyPr>
          <a:lstStyle/>
          <a:p>
            <a:pPr marL="0" indent="0" algn="just">
              <a:buNone/>
            </a:pPr>
            <a:r>
              <a:rPr lang="ru-RU" dirty="0"/>
              <a:t>	1. Если есть подозрения, что с Вами связался мошенник под видом сотрудника, необходимо уточнить полное звание, должность и ФИО сотрудника (оперуполномоченный отдела лейтенант полиции Иванов И.И.), попросить номер дежурной части подразделения или территориального органа. Позвонить в дежурную часть и узнать о нахождении данного сотрудника в штате подразделения. После чего уже продолжать диалог.</a:t>
            </a:r>
          </a:p>
          <a:p>
            <a:pPr marL="0" indent="0" algn="just">
              <a:buNone/>
            </a:pPr>
            <a:r>
              <a:rPr lang="ru-RU" dirty="0"/>
              <a:t>	2. Сотрудники правоохранительных органов никогда не будут разглашать данные заявителя, а так же обстоятельства уголовного дела. Зачастую, с Вами просто свяжутся, представятся, укажут общие обстоятельства (имеется материал проверки или возбуждено уголовное дело, не более) и потребуют явиться в отдел.</a:t>
            </a:r>
          </a:p>
          <a:p>
            <a:pPr marL="0" indent="0" algn="just">
              <a:buNone/>
            </a:pPr>
            <a:r>
              <a:rPr lang="ru-RU" dirty="0"/>
              <a:t>	3. Тем более не будут предлагать «решить» вопрос либо о том, что с Вами свяжутся сотрудники Банка. </a:t>
            </a:r>
          </a:p>
          <a:p>
            <a:pPr marL="0" indent="0" algn="just">
              <a:buNone/>
            </a:pPr>
            <a:r>
              <a:rPr lang="ru-RU" dirty="0"/>
              <a:t>	4. Так же, сотрудники правоохранительных органов не будут уведомлять Вас о том, что Вы являетесь подозреваемым или обвиняемым в уголовном деле либо, что в отношении Вас написано заявление без реального присутствия в кабинете. </a:t>
            </a:r>
          </a:p>
          <a:p>
            <a:pPr marL="0" indent="0" algn="just">
              <a:buNone/>
            </a:pPr>
            <a:r>
              <a:rPr lang="ru-RU" dirty="0"/>
              <a:t>	5. Даже если сотрудник дислоцируется в другом от Вас городе, то всегда может связаться с территориальным подразделением Вашего города и пригласить Вас туда. </a:t>
            </a:r>
          </a:p>
        </p:txBody>
      </p:sp>
    </p:spTree>
    <p:extLst>
      <p:ext uri="{BB962C8B-B14F-4D97-AF65-F5344CB8AC3E}">
        <p14:creationId xmlns:p14="http://schemas.microsoft.com/office/powerpoint/2010/main" val="2055431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258</TotalTime>
  <Words>1645</Words>
  <Application>Microsoft Office PowerPoint</Application>
  <PresentationFormat>Широкоэкранный</PresentationFormat>
  <Paragraphs>72</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Century Gothic</vt:lpstr>
      <vt:lpstr>Wingdings 3</vt:lpstr>
      <vt:lpstr>Ион</vt:lpstr>
      <vt:lpstr>Мошенничество в сети Интернет</vt:lpstr>
      <vt:lpstr>Виды совершения противоправной деятельности в сети «Интернет»</vt:lpstr>
      <vt:lpstr>«Телефонное» мошенничество</vt:lpstr>
      <vt:lpstr>Пример 1. </vt:lpstr>
      <vt:lpstr>На что обратить внимание?</vt:lpstr>
      <vt:lpstr>Презентация PowerPoint</vt:lpstr>
      <vt:lpstr>Правильные действия:</vt:lpstr>
      <vt:lpstr>Пример 2.</vt:lpstr>
      <vt:lpstr>На что обратить внимание?</vt:lpstr>
      <vt:lpstr>Как будет происходить настоящий разговор.</vt:lpstr>
      <vt:lpstr>Пример 3. </vt:lpstr>
      <vt:lpstr>На что обратить внимание?</vt:lpstr>
      <vt:lpstr>Полезные ресурсы:</vt:lpstr>
      <vt:lpstr>Фишинг (клон-сайты) sbersecure.ru</vt:lpstr>
      <vt:lpstr>На что обращать внимание?</vt:lpstr>
      <vt:lpstr>Как проверить?: официальный сервис от сбера http://www.sberbank.ru/ru/person/cybersecurity/antifraud </vt:lpstr>
      <vt:lpstr>Так же полезные ресурсы для определения фишинговых сайтов:</vt:lpstr>
      <vt:lpstr>Мошенничество на Авито и Юла:</vt:lpstr>
      <vt:lpstr>Допустим мошенник перевел разговор с площадки «Юла» в мессенджере WhatsApp с номером 84832303084  (в целях конфиденциальности номер и ссылка изменены) Проверяем номер телефона в сервисах:</vt:lpstr>
      <vt:lpstr>На что обращать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Мошенничество в сети Интернет</dc:title>
  <dc:creator>admin</dc:creator>
  <cp:lastModifiedBy>admin</cp:lastModifiedBy>
  <cp:revision>19</cp:revision>
  <dcterms:created xsi:type="dcterms:W3CDTF">2023-05-09T11:58:43Z</dcterms:created>
  <dcterms:modified xsi:type="dcterms:W3CDTF">2023-05-10T05:35:12Z</dcterms:modified>
</cp:coreProperties>
</file>