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77" r:id="rId3"/>
    <p:sldId id="278" r:id="rId4"/>
    <p:sldId id="279" r:id="rId5"/>
    <p:sldId id="291" r:id="rId6"/>
    <p:sldId id="281" r:id="rId7"/>
    <p:sldId id="282" r:id="rId8"/>
    <p:sldId id="284" r:id="rId9"/>
    <p:sldId id="285" r:id="rId10"/>
    <p:sldId id="286" r:id="rId11"/>
    <p:sldId id="288" r:id="rId12"/>
    <p:sldId id="287" r:id="rId13"/>
    <p:sldId id="289" r:id="rId14"/>
    <p:sldId id="290" r:id="rId15"/>
    <p:sldId id="29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90350201471988E-2"/>
          <c:y val="3.8469239759520185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Дача/получение взятки </c:v>
                </c:pt>
                <c:pt idx="1">
                  <c:v>Хищение бюджетных средств </c:v>
                </c:pt>
                <c:pt idx="2">
                  <c:v>Злоупотребление служебным положением в личных интересах </c:v>
                </c:pt>
                <c:pt idx="3">
                  <c:v>Недобросовестное исполнение должностными лицами своих обязанностей  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20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91908975956639"/>
          <c:y val="0.12832621071788866"/>
          <c:w val="0.43511041601318284"/>
          <c:h val="0.73591864970965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989671319243E-2"/>
          <c:y val="2.8564164177748354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Снижение уровня жизни</c:v>
                </c:pt>
                <c:pt idx="1">
                  <c:v>Замедление экономического развития</c:v>
                </c:pt>
                <c:pt idx="2">
                  <c:v>Угроза безопасности государства </c:v>
                </c:pt>
                <c:pt idx="3">
                  <c:v>Нарушение прав человека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27</c:v>
                </c:pt>
                <c:pt idx="2">
                  <c:v>14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56608591106694"/>
          <c:y val="0.1951848155899682"/>
          <c:w val="0.39561094872542873"/>
          <c:h val="0.46600798559644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989671319243E-2"/>
          <c:y val="2.8564164177748354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9A1-4426-8247-9B67AEB4F2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Несовершенство законодательства  </c:v>
                </c:pt>
                <c:pt idx="1">
                  <c:v>Чрезмерная бюрократия  </c:v>
                </c:pt>
                <c:pt idx="2">
                  <c:v>Стремление к личной выгоде</c:v>
                </c:pt>
                <c:pt idx="3">
                  <c:v>Низкие заработные платы </c:v>
                </c:pt>
                <c:pt idx="4">
                  <c:v>Стремление населения решить возникшую проблему путём передачи взятки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</c:v>
                </c:pt>
                <c:pt idx="1">
                  <c:v>20</c:v>
                </c:pt>
                <c:pt idx="2">
                  <c:v>24</c:v>
                </c:pt>
                <c:pt idx="3">
                  <c:v>20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56608591106694"/>
          <c:y val="0.16546988009126617"/>
          <c:w val="0.42116942755868136"/>
          <c:h val="0.666583800212684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989671319243E-2"/>
          <c:y val="2.8564164177748354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Lbls>
            <c:dLbl>
              <c:idx val="3"/>
              <c:layout>
                <c:manualLayout>
                  <c:x val="1.8278154370467863E-2"/>
                  <c:y val="5.26201982789514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2D-427E-9BF7-05EC412F44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Сильное стремление  </c:v>
                </c:pt>
                <c:pt idx="1">
                  <c:v>Некоторое стремление  </c:v>
                </c:pt>
                <c:pt idx="2">
                  <c:v>Стремление есть, действий нет</c:v>
                </c:pt>
                <c:pt idx="3">
                  <c:v>Прочее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37</c:v>
                </c:pt>
                <c:pt idx="2">
                  <c:v>25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56608591106694"/>
          <c:y val="0.16546988009126617"/>
          <c:w val="0.42116942755868136"/>
          <c:h val="0.666583800212684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90124584320251E-2"/>
          <c:y val="8.5517790550260542E-2"/>
          <c:w val="0.40274545996251482"/>
          <c:h val="0.858443818688978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Lbls>
            <c:dLbl>
              <c:idx val="3"/>
              <c:layout>
                <c:manualLayout>
                  <c:x val="7.2880359150598581E-2"/>
                  <c:y val="0.117002558526139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2D-427E-9BF7-05EC412F44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они эффективны  </c:v>
                </c:pt>
                <c:pt idx="1">
                  <c:v>Да, но они неэффективны  </c:v>
                </c:pt>
                <c:pt idx="2">
                  <c:v>Я не слышал о таких мероприятиях </c:v>
                </c:pt>
                <c:pt idx="3">
                  <c:v>Воздержались от ответа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21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56608591106694"/>
          <c:y val="0.16546988009126617"/>
          <c:w val="0.42116942755868136"/>
          <c:h val="0.666583800212684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90124584320251E-2"/>
          <c:y val="8.5517790550260542E-2"/>
          <c:w val="0.40274545996251482"/>
          <c:h val="0.858443818688978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Lbls>
            <c:dLbl>
              <c:idx val="3"/>
              <c:layout>
                <c:manualLayout>
                  <c:x val="7.2880359150598581E-2"/>
                  <c:y val="0.117002558526139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2D-427E-9BF7-05EC412F44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но только анонимно, так как опасаюсь за свою личную безопасность  </c:v>
                </c:pt>
                <c:pt idx="1">
                  <c:v>Да, сообщил бы о таком факте и оставил всю контактную информацию о себе</c:v>
                </c:pt>
                <c:pt idx="2">
                  <c:v>Нет</c:v>
                </c:pt>
                <c:pt idx="3">
                  <c:v>Воздержались от ответа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21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56608591106694"/>
          <c:y val="0.16546988009126617"/>
          <c:w val="0.42116942755868136"/>
          <c:h val="0.666583800212684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314688084562158E-2"/>
          <c:y val="9.7469648627770689E-2"/>
          <c:w val="0.40274545996251482"/>
          <c:h val="0.858443818688978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9A1-4426-8247-9B67AEB4F26A}"/>
              </c:ext>
            </c:extLst>
          </c:dPt>
          <c:dPt>
            <c:idx val="5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8B1-47CB-AD40-750AD96DB1B6}"/>
              </c:ext>
            </c:extLst>
          </c:dPt>
          <c:dLbls>
            <c:dLbl>
              <c:idx val="3"/>
              <c:layout>
                <c:manualLayout>
                  <c:x val="9.7277088945976198E-2"/>
                  <c:y val="3.79977187756038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2D-427E-9BF7-05EC412F444E}"/>
                </c:ext>
              </c:extLst>
            </c:dLbl>
            <c:dLbl>
              <c:idx val="4"/>
              <c:layout>
                <c:manualLayout>
                  <c:x val="-2.7780300999113321E-2"/>
                  <c:y val="-6.892539172435146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effectLst/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A1-4426-8247-9B67AEB4F2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2857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Укрепление правовой системы государства, включая совершенствование или принятие более жесткого законодательства </c:v>
                </c:pt>
                <c:pt idx="1">
                  <c:v>Внедрение более суровых санкций и более жесткое обеспечение выполнения законов </c:v>
                </c:pt>
                <c:pt idx="2">
                  <c:v>Осуществление более совершенного контроля, надзора, аудита и подотчетности </c:v>
                </c:pt>
                <c:pt idx="3">
                  <c:v>Организация вовлечения граждан в антикоррупционную деятельность, в основном, посредством юридического и этического просвещения и повышения осведомленности, отказа от дачи взяток и сообщения о случаях коррупции </c:v>
                </c:pt>
                <c:pt idx="4">
                  <c:v>Прочее</c:v>
                </c:pt>
                <c:pt idx="5">
                  <c:v>Воздержались от ответа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26</c:v>
                </c:pt>
                <c:pt idx="2">
                  <c:v>26</c:v>
                </c:pt>
                <c:pt idx="3">
                  <c:v>18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547860812951728"/>
          <c:y val="0"/>
          <c:w val="0.55755089764323196"/>
          <c:h val="0.994290352221193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4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90350201471988E-2"/>
          <c:y val="3.8469239759520185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Неизбежное явление</c:v>
                </c:pt>
                <c:pt idx="1">
                  <c:v>Частое явление</c:v>
                </c:pt>
                <c:pt idx="2">
                  <c:v>Существует, но оно не обязательно </c:v>
                </c:pt>
                <c:pt idx="3">
                  <c:v>В нем нет необходимости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63</c:v>
                </c:pt>
                <c:pt idx="2">
                  <c:v>19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91908975956639"/>
          <c:y val="4.4133917068533639E-2"/>
          <c:w val="0.43511041601318284"/>
          <c:h val="0.91173198131569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68222129709197E-2"/>
          <c:y val="3.8469142677315687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78-4D2B-9E80-1A3F2B0FD5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178-4D2B-9E80-1A3F2B0FD5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178-4D2B-9E80-1A3F2B0FD5A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178-4D2B-9E80-1A3F2B0FD5A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178-4D2B-9E80-1A3F2B0FD5A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178-4D2B-9E80-1A3F2B0FD5A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178-4D2B-9E80-1A3F2B0FD5A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178-4D2B-9E80-1A3F2B0FD5A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178-4D2B-9E80-1A3F2B0FD5A1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178-4D2B-9E80-1A3F2B0FD5A1}"/>
              </c:ext>
            </c:extLst>
          </c:dPt>
          <c:dLbls>
            <c:delete val="1"/>
          </c:dLbls>
          <c:cat>
            <c:strRef>
              <c:f>Лист1!$A$2:$A$15</c:f>
              <c:strCache>
                <c:ptCount val="14"/>
                <c:pt idx="0">
                  <c:v>Полиция - 17</c:v>
                </c:pt>
                <c:pt idx="1">
                  <c:v>Прокуратура - 6</c:v>
                </c:pt>
                <c:pt idx="2">
                  <c:v>Судебные органы - 8</c:v>
                </c:pt>
                <c:pt idx="3">
                  <c:v>Жилищно-коммунальные службы - 3</c:v>
                </c:pt>
                <c:pt idx="4">
                  <c:v>Районная Администрация - 9</c:v>
                </c:pt>
                <c:pt idx="5">
                  <c:v>Нотариат и адвокатура - 3</c:v>
                </c:pt>
                <c:pt idx="6">
                  <c:v>Налоговая служба - 3</c:v>
                </c:pt>
                <c:pt idx="7">
                  <c:v>Судебные приставы - 4</c:v>
                </c:pt>
                <c:pt idx="8">
                  <c:v>Система образования - 14</c:v>
                </c:pt>
                <c:pt idx="9">
                  <c:v>Система здравоохранения - 19</c:v>
                </c:pt>
                <c:pt idx="10">
                  <c:v>Финансовая сфера - 9</c:v>
                </c:pt>
                <c:pt idx="11">
                  <c:v>Система культуры - 0</c:v>
                </c:pt>
                <c:pt idx="12">
                  <c:v>Система спорта - 3</c:v>
                </c:pt>
                <c:pt idx="13">
                  <c:v>Прочее - 2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17</c:v>
                </c:pt>
                <c:pt idx="1">
                  <c:v>6</c:v>
                </c:pt>
                <c:pt idx="2">
                  <c:v>8</c:v>
                </c:pt>
                <c:pt idx="3">
                  <c:v>3</c:v>
                </c:pt>
                <c:pt idx="4">
                  <c:v>9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14</c:v>
                </c:pt>
                <c:pt idx="9">
                  <c:v>19</c:v>
                </c:pt>
                <c:pt idx="10">
                  <c:v>9</c:v>
                </c:pt>
                <c:pt idx="11">
                  <c:v>0</c:v>
                </c:pt>
                <c:pt idx="12">
                  <c:v>3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746334841869038"/>
          <c:y val="4.4133917068533639E-2"/>
          <c:w val="0.44556615735405891"/>
          <c:h val="0.91173198131569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90350201471988E-2"/>
          <c:y val="3.8469239759520185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Личный опыт  </c:v>
                </c:pt>
                <c:pt idx="1">
                  <c:v>Средства массовой информации  </c:v>
                </c:pt>
                <c:pt idx="2">
                  <c:v>Родственники, друзья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</c:v>
                </c:pt>
                <c:pt idx="1">
                  <c:v>40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91908975956639"/>
          <c:y val="0.23232848496334574"/>
          <c:w val="0.43511041601318284"/>
          <c:h val="0.4833416979706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90350201471988E-2"/>
          <c:y val="3.8469239759520185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Должностные лица</c:v>
                </c:pt>
                <c:pt idx="1">
                  <c:v>Вы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91908975956639"/>
          <c:y val="0.23232848496334574"/>
          <c:w val="0.31661201414992035"/>
          <c:h val="0.4833416979706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62214432710183E-2"/>
          <c:y val="3.8469142677315687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Pt>
            <c:idx val="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2D-427E-9BF7-05EC412F44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9A1-4426-8247-9B67AEB4F2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Ускорения рассмотрения документов, проектов и т.п. в органах власти  </c:v>
                </c:pt>
                <c:pt idx="1">
                  <c:v>Обеспечения победы на торгах, конкурсах, аукционах</c:v>
                </c:pt>
                <c:pt idx="2">
                  <c:v>Оставления без внимания контролируемыми и надзорными органами выявленных нарушений  </c:v>
                </c:pt>
                <c:pt idx="3">
                  <c:v>«Стимулирование» проведения расследования сотрудниками полиции и прокуратуры </c:v>
                </c:pt>
                <c:pt idx="4">
                  <c:v>Я не давал взяток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306661862331272"/>
          <c:y val="6.8896339720484631E-2"/>
          <c:w val="0.46996288714943651"/>
          <c:h val="0.83992092395511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62214432710183E-2"/>
          <c:y val="3.8469142677315687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2D-427E-9BF7-05EC412F44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2D-427E-9BF7-05EC412F44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2D-427E-9BF7-05EC412F44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Менее 10 000 рублей</c:v>
                </c:pt>
                <c:pt idx="1">
                  <c:v>10 000-100 000 рублей</c:v>
                </c:pt>
                <c:pt idx="2">
                  <c:v>Я не давал взяток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20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306661862331272"/>
          <c:y val="0.29671084521053348"/>
          <c:w val="0.46996288714943651"/>
          <c:h val="0.34714824360163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8601708795623"/>
          <c:y val="2.8564164177748354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Частично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34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07977337294985"/>
          <c:y val="0.28680586671096608"/>
          <c:w val="0.1353791642414012"/>
          <c:h val="0.34714824360163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92024784955227E-2"/>
          <c:y val="3.3516653427532017E-2"/>
          <c:w val="0.45374386434137565"/>
          <c:h val="0.915397458452420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D-427E-9BF7-05EC412F444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2D-427E-9BF7-05EC412F44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D-427E-9BF7-05EC412F44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43277722144942"/>
          <c:y val="0.30166333446031712"/>
          <c:w val="7.7291712347645078E-2"/>
          <c:h val="0.347148243601637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9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7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0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2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2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7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22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9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D715-BA67-4C71-9EA2-E67290AE5BAF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A9B4-7348-4191-B25D-B318B4A14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3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63164699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69896"/>
            <a:ext cx="12192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Что на ваш взгляд наиболее точно характеризует понятие коррупции? </a:t>
            </a:r>
          </a:p>
          <a:p>
            <a:pPr algn="ctr"/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(70 респондентов)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5468449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838200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 каким последствиям приводит коррупция?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/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838200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Причины коррупции?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73149882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838200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Считаете ли Вы, что государство стремится решить проблему коррупции?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12517587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76252"/>
            <a:ext cx="12192000" cy="111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Знаете ли Вы о каких-либо антикоррупционных мероприятиях, </a:t>
            </a:r>
            <a:endParaRPr lang="ru-RU" sz="20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реформах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или кампаниях, проводимых государственными органами? </a:t>
            </a:r>
            <a:endParaRPr lang="ru-RU" sz="20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Как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Вы оцениваете их эффективность?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49130138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76252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Готовы ли Вы сообщить о случаях коррупции?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06901926"/>
              </p:ext>
            </p:extLst>
          </p:nvPr>
        </p:nvGraphicFramePr>
        <p:xfrm>
          <a:off x="697981" y="1187198"/>
          <a:ext cx="11494019" cy="546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76252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Что бы Вы сами предприняли в борьбе с коррупцией?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13811175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69896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Является ли коррупция обычным явлением в повседневной жизни?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52195950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69896"/>
            <a:ext cx="12192000" cy="76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Кто из нижеперечисленных на Ваш взгляд наиболее коррумпирован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нашем районе?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(не более 5 вариантов)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260447102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69896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Каким образом формируется восприятие коррупции?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9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78361588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69896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Кто чаще становится инициатором передачи незаконного вознаграждения?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61330775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69896"/>
            <a:ext cx="12192000" cy="41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каких целях Вы давали незаконное вознаграждение: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76406265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602660"/>
            <a:ext cx="12192000" cy="111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Каков суммарный объём незаконного вознаграждения </a:t>
            </a: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форме денег, подарков, протекции или услуг), был передан Вами за последний год?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7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18659989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838200"/>
            <a:ext cx="12192000" cy="76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Был ли достигнут Вами необходимый результат после передачи незаконного вознаграждения?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47523" y="78198"/>
            <a:ext cx="11687051" cy="760002"/>
            <a:chOff x="1652954" y="128953"/>
            <a:chExt cx="18027336" cy="1172307"/>
          </a:xfrm>
        </p:grpSpPr>
        <p:pic>
          <p:nvPicPr>
            <p:cNvPr id="8" name="Picture 3" descr="C:\Users\Василий\Desktop\Без имени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954" y="187569"/>
              <a:ext cx="937923" cy="1055077"/>
            </a:xfrm>
            <a:prstGeom prst="rect">
              <a:avLst/>
            </a:prstGeom>
            <a:effectLst>
              <a:outerShdw blurRad="50800" dist="38100" dir="2700000" sx="95000" sy="95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983" y="128953"/>
              <a:ext cx="1172307" cy="1172307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360448201"/>
              </p:ext>
            </p:extLst>
          </p:nvPr>
        </p:nvGraphicFramePr>
        <p:xfrm>
          <a:off x="697981" y="1523950"/>
          <a:ext cx="10931793" cy="51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59061"/>
            <a:ext cx="12192000" cy="76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Являются ли передаваемые Вами суммы незаконных вознаграждений значительными для Вас: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174</Words>
  <Application>Microsoft Office PowerPoint</Application>
  <PresentationFormat>Широкоэкранный</PresentationFormat>
  <Paragraphs>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MPC</dc:creator>
  <cp:lastModifiedBy>Совет</cp:lastModifiedBy>
  <cp:revision>12</cp:revision>
  <dcterms:created xsi:type="dcterms:W3CDTF">2021-10-19T12:27:56Z</dcterms:created>
  <dcterms:modified xsi:type="dcterms:W3CDTF">2022-01-25T13:53:19Z</dcterms:modified>
</cp:coreProperties>
</file>