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jpeg"/>
  <Override PartName="/ppt/notesSlides/notesSlide1.xml" ContentType="application/vnd.openxmlformats-officedocument.presentationml.notesSlide+xml"/>
  <Override PartName="/ppt/media/image54.JPG" ContentType="image/jpeg"/>
  <Override PartName="/ppt/media/image55.JPG" ContentType="image/jpeg"/>
  <Override PartName="/ppt/media/image56.JPG" ContentType="image/jpeg"/>
  <Override PartName="/ppt/media/image57.JPG" ContentType="image/jpeg"/>
  <Override PartName="/ppt/media/image58.JPG" ContentType="image/jpeg"/>
  <Override PartName="/ppt/media/image5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62" r:id="rId4"/>
    <p:sldId id="258" r:id="rId5"/>
    <p:sldId id="257" r:id="rId6"/>
    <p:sldId id="261" r:id="rId7"/>
    <p:sldId id="263" r:id="rId8"/>
    <p:sldId id="264" r:id="rId9"/>
    <p:sldId id="265" r:id="rId10"/>
    <p:sldId id="267" r:id="rId11"/>
    <p:sldId id="276" r:id="rId12"/>
    <p:sldId id="277" r:id="rId13"/>
    <p:sldId id="280" r:id="rId14"/>
    <p:sldId id="274" r:id="rId15"/>
    <p:sldId id="275" r:id="rId16"/>
    <p:sldId id="290" r:id="rId17"/>
    <p:sldId id="337" r:id="rId18"/>
    <p:sldId id="283" r:id="rId19"/>
    <p:sldId id="285" r:id="rId20"/>
    <p:sldId id="319" r:id="rId21"/>
    <p:sldId id="339" r:id="rId22"/>
    <p:sldId id="340" r:id="rId23"/>
    <p:sldId id="354" r:id="rId24"/>
    <p:sldId id="355" r:id="rId25"/>
    <p:sldId id="321" r:id="rId26"/>
    <p:sldId id="307" r:id="rId27"/>
    <p:sldId id="324" r:id="rId28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8391B-6677-4C2E-AD9C-7CF45FA8BC3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708D7-4E64-41B9-B1E7-396064FFB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1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EC52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EC52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EC52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113590"/>
            <a:ext cx="3528392" cy="1102519"/>
          </a:xfrm>
        </p:spPr>
        <p:txBody>
          <a:bodyPr lIns="0" tIns="0" rIns="0" bIns="0" anchor="t">
            <a:no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презентации 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2324120"/>
            <a:ext cx="3528392" cy="77439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4" y="3867894"/>
            <a:ext cx="3590921" cy="754094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411512"/>
            <a:ext cx="2304256" cy="13849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66529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411510"/>
            <a:ext cx="7715200" cy="65171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059583"/>
            <a:ext cx="7715200" cy="212430"/>
          </a:xfrm>
        </p:spPr>
        <p:txBody>
          <a:bodyPr/>
          <a:lstStyle>
            <a:lvl1pPr>
              <a:lnSpc>
                <a:spcPct val="150000"/>
              </a:lnSpc>
              <a:spcBef>
                <a:spcPts val="1350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4767268"/>
            <a:ext cx="2133600" cy="276999"/>
          </a:xfrm>
        </p:spPr>
        <p:txBody>
          <a:bodyPr/>
          <a:lstStyle/>
          <a:p>
            <a:fld id="{7517133F-6484-4A9B-B981-AAB77F94139F}" type="datetime1">
              <a:rPr lang="ru-RU" smtClean="0"/>
              <a:t>18.02.2021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4786002"/>
            <a:ext cx="2133600" cy="161583"/>
          </a:xfrm>
        </p:spPr>
        <p:txBody>
          <a:bodyPr/>
          <a:lstStyle>
            <a:lvl1pP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195486"/>
            <a:ext cx="7715200" cy="115416"/>
          </a:xfrm>
        </p:spPr>
        <p:txBody>
          <a:bodyPr/>
          <a:lstStyle>
            <a:lvl1pPr>
              <a:defRPr sz="1050"/>
            </a:lvl1pPr>
          </a:lstStyle>
          <a:p>
            <a:r>
              <a:rPr lang="ru-RU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46804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411510"/>
            <a:ext cx="7715200" cy="65171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059583"/>
            <a:ext cx="7715200" cy="212430"/>
          </a:xfrm>
        </p:spPr>
        <p:txBody>
          <a:bodyPr/>
          <a:lstStyle>
            <a:lvl1pPr>
              <a:lnSpc>
                <a:spcPct val="150000"/>
              </a:lnSpc>
              <a:spcBef>
                <a:spcPts val="1350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4786002"/>
            <a:ext cx="2133600" cy="161583"/>
          </a:xfrm>
        </p:spPr>
        <p:txBody>
          <a:bodyPr/>
          <a:lstStyle>
            <a:lvl1pP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75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411510"/>
            <a:ext cx="7715200" cy="65171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059583"/>
            <a:ext cx="7715200" cy="1154162"/>
          </a:xfrm>
        </p:spPr>
        <p:txBody>
          <a:bodyPr/>
          <a:lstStyle>
            <a:lvl1pPr marL="0" indent="0">
              <a:buFont typeface="Arial" pitchFamily="34" charset="0"/>
              <a:buNone/>
              <a:defRPr sz="1050" baseline="0"/>
            </a:lvl1pPr>
            <a:lvl2pPr marL="556649" indent="-214097">
              <a:buFont typeface="Arial" pitchFamily="34" charset="0"/>
              <a:buChar char="►"/>
              <a:defRPr sz="105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1712762" indent="0">
              <a:buNone/>
              <a:defRPr/>
            </a:lvl6pPr>
          </a:lstStyle>
          <a:p>
            <a:pPr lvl="0"/>
            <a:r>
              <a:rPr lang="ru-RU" dirty="0"/>
              <a:t>Типы </a:t>
            </a:r>
            <a:r>
              <a:rPr lang="ru-RU" dirty="0" err="1"/>
              <a:t>булитов</a:t>
            </a:r>
            <a:endParaRPr lang="ru-RU" dirty="0"/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4767268"/>
            <a:ext cx="2133600" cy="276999"/>
          </a:xfrm>
        </p:spPr>
        <p:txBody>
          <a:bodyPr/>
          <a:lstStyle/>
          <a:p>
            <a:fld id="{FFC5FFCB-E696-4452-8A68-E1B598A88E71}" type="datetime1">
              <a:rPr lang="ru-RU" smtClean="0"/>
              <a:t>18.02.2021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4786002"/>
            <a:ext cx="2133600" cy="161583"/>
          </a:xfrm>
        </p:spPr>
        <p:txBody>
          <a:bodyPr/>
          <a:lstStyle>
            <a:lvl1pP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195486"/>
            <a:ext cx="7715200" cy="115416"/>
          </a:xfrm>
        </p:spPr>
        <p:txBody>
          <a:bodyPr/>
          <a:lstStyle>
            <a:lvl1pPr>
              <a:defRPr sz="1050"/>
            </a:lvl1pPr>
          </a:lstStyle>
          <a:p>
            <a:r>
              <a:rPr lang="ru-RU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88656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8428" y="132714"/>
            <a:ext cx="5327142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EC52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24326" y="951738"/>
            <a:ext cx="5712459" cy="2180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eg"/><Relationship Id="rId7" Type="http://schemas.openxmlformats.org/officeDocument/2006/relationships/image" Target="../media/image57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Relationship Id="rId9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mailto:INFO@FPPRT.RU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61" y="-1"/>
            <a:ext cx="9143999" cy="5130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95600" y="2043997"/>
            <a:ext cx="7271817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811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МЕР</a:t>
            </a:r>
            <a:r>
              <a:rPr lang="tt-RU" sz="3200" b="1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ПОДДЕРЖКИ</a:t>
            </a:r>
            <a:r>
              <a:rPr sz="3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endParaRPr sz="3200" dirty="0">
              <a:latin typeface="Arial"/>
              <a:cs typeface="Arial"/>
            </a:endParaRPr>
          </a:p>
          <a:p>
            <a:pPr marL="12700" marR="2091055" algn="r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ПРЕ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ПРИНИ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ТЕ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lang="tt-RU" sz="3200" b="1" spc="-10" dirty="0">
                <a:solidFill>
                  <a:srgbClr val="FFFFFF"/>
                </a:solidFill>
                <a:latin typeface="Arial"/>
                <a:cs typeface="Arial"/>
              </a:rPr>
              <a:t> И </a:t>
            </a:r>
            <a:r>
              <a:rPr lang="tt-RU" sz="3200" b="1" spc="-35" dirty="0">
                <a:solidFill>
                  <a:srgbClr val="FFFFFF"/>
                </a:solidFill>
                <a:latin typeface="Arial"/>
                <a:cs typeface="Arial"/>
              </a:rPr>
              <a:t>САМОЗАНЯТЫХ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3355" y="301924"/>
            <a:ext cx="6655434" cy="557530"/>
            <a:chOff x="463355" y="301924"/>
            <a:chExt cx="6655434" cy="557530"/>
          </a:xfrm>
        </p:grpSpPr>
        <p:sp>
          <p:nvSpPr>
            <p:cNvPr id="5" name="object 5"/>
            <p:cNvSpPr/>
            <p:nvPr/>
          </p:nvSpPr>
          <p:spPr>
            <a:xfrm>
              <a:off x="5805915" y="482147"/>
              <a:ext cx="900430" cy="377190"/>
            </a:xfrm>
            <a:custGeom>
              <a:avLst/>
              <a:gdLst/>
              <a:ahLst/>
              <a:cxnLst/>
              <a:rect l="l" t="t" r="r" b="b"/>
              <a:pathLst>
                <a:path w="900429" h="377190">
                  <a:moveTo>
                    <a:pt x="815742" y="0"/>
                  </a:moveTo>
                  <a:lnTo>
                    <a:pt x="774607" y="0"/>
                  </a:lnTo>
                  <a:lnTo>
                    <a:pt x="778514" y="20567"/>
                  </a:lnTo>
                  <a:lnTo>
                    <a:pt x="788753" y="36488"/>
                  </a:lnTo>
                  <a:lnTo>
                    <a:pt x="805505" y="46770"/>
                  </a:lnTo>
                  <a:lnTo>
                    <a:pt x="828950" y="50418"/>
                  </a:lnTo>
                  <a:lnTo>
                    <a:pt x="850995" y="46710"/>
                  </a:lnTo>
                  <a:lnTo>
                    <a:pt x="867387" y="36329"/>
                  </a:lnTo>
                  <a:lnTo>
                    <a:pt x="877826" y="20388"/>
                  </a:lnTo>
                  <a:lnTo>
                    <a:pt x="878751" y="15887"/>
                  </a:lnTo>
                  <a:lnTo>
                    <a:pt x="820417" y="15887"/>
                  </a:lnTo>
                  <a:lnTo>
                    <a:pt x="815742" y="9755"/>
                  </a:lnTo>
                  <a:lnTo>
                    <a:pt x="815742" y="0"/>
                  </a:lnTo>
                  <a:close/>
                </a:path>
                <a:path w="900429" h="377190">
                  <a:moveTo>
                    <a:pt x="882013" y="0"/>
                  </a:moveTo>
                  <a:lnTo>
                    <a:pt x="840878" y="0"/>
                  </a:lnTo>
                  <a:lnTo>
                    <a:pt x="840878" y="10179"/>
                  </a:lnTo>
                  <a:lnTo>
                    <a:pt x="836185" y="15887"/>
                  </a:lnTo>
                  <a:lnTo>
                    <a:pt x="878751" y="15887"/>
                  </a:lnTo>
                  <a:lnTo>
                    <a:pt x="882013" y="0"/>
                  </a:lnTo>
                  <a:close/>
                </a:path>
                <a:path w="900429" h="377190">
                  <a:moveTo>
                    <a:pt x="801237" y="61234"/>
                  </a:moveTo>
                  <a:lnTo>
                    <a:pt x="753507" y="61234"/>
                  </a:lnTo>
                  <a:lnTo>
                    <a:pt x="753507" y="173531"/>
                  </a:lnTo>
                  <a:lnTo>
                    <a:pt x="832818" y="137277"/>
                  </a:lnTo>
                  <a:lnTo>
                    <a:pt x="800170" y="137277"/>
                  </a:lnTo>
                  <a:lnTo>
                    <a:pt x="801237" y="131781"/>
                  </a:lnTo>
                  <a:lnTo>
                    <a:pt x="801237" y="61234"/>
                  </a:lnTo>
                  <a:close/>
                </a:path>
                <a:path w="900429" h="377190">
                  <a:moveTo>
                    <a:pt x="899914" y="61234"/>
                  </a:moveTo>
                  <a:lnTo>
                    <a:pt x="854299" y="61234"/>
                  </a:lnTo>
                  <a:lnTo>
                    <a:pt x="802303" y="137277"/>
                  </a:lnTo>
                  <a:lnTo>
                    <a:pt x="832818" y="137277"/>
                  </a:lnTo>
                  <a:lnTo>
                    <a:pt x="849089" y="129839"/>
                  </a:lnTo>
                  <a:lnTo>
                    <a:pt x="851100" y="126904"/>
                  </a:lnTo>
                  <a:lnTo>
                    <a:pt x="855512" y="126904"/>
                  </a:lnTo>
                  <a:lnTo>
                    <a:pt x="899914" y="106607"/>
                  </a:lnTo>
                  <a:lnTo>
                    <a:pt x="899914" y="61234"/>
                  </a:lnTo>
                  <a:close/>
                </a:path>
                <a:path w="900429" h="377190">
                  <a:moveTo>
                    <a:pt x="855512" y="126904"/>
                  </a:moveTo>
                  <a:lnTo>
                    <a:pt x="853233" y="126904"/>
                  </a:lnTo>
                  <a:lnTo>
                    <a:pt x="852953" y="128073"/>
                  </a:lnTo>
                  <a:lnTo>
                    <a:pt x="855512" y="126904"/>
                  </a:lnTo>
                  <a:close/>
                </a:path>
                <a:path w="900429" h="377190">
                  <a:moveTo>
                    <a:pt x="655274" y="57841"/>
                  </a:moveTo>
                  <a:lnTo>
                    <a:pt x="624136" y="63471"/>
                  </a:lnTo>
                  <a:lnTo>
                    <a:pt x="599274" y="79049"/>
                  </a:lnTo>
                  <a:lnTo>
                    <a:pt x="582805" y="102611"/>
                  </a:lnTo>
                  <a:lnTo>
                    <a:pt x="576845" y="132188"/>
                  </a:lnTo>
                  <a:lnTo>
                    <a:pt x="582805" y="161530"/>
                  </a:lnTo>
                  <a:lnTo>
                    <a:pt x="599274" y="184970"/>
                  </a:lnTo>
                  <a:lnTo>
                    <a:pt x="624136" y="200504"/>
                  </a:lnTo>
                  <a:lnTo>
                    <a:pt x="655274" y="206128"/>
                  </a:lnTo>
                  <a:lnTo>
                    <a:pt x="686682" y="200504"/>
                  </a:lnTo>
                  <a:lnTo>
                    <a:pt x="711739" y="184970"/>
                  </a:lnTo>
                  <a:lnTo>
                    <a:pt x="727793" y="162283"/>
                  </a:lnTo>
                  <a:lnTo>
                    <a:pt x="655274" y="162283"/>
                  </a:lnTo>
                  <a:lnTo>
                    <a:pt x="643678" y="159937"/>
                  </a:lnTo>
                  <a:lnTo>
                    <a:pt x="634580" y="153518"/>
                  </a:lnTo>
                  <a:lnTo>
                    <a:pt x="628639" y="143958"/>
                  </a:lnTo>
                  <a:lnTo>
                    <a:pt x="626512" y="132188"/>
                  </a:lnTo>
                  <a:lnTo>
                    <a:pt x="628639" y="120182"/>
                  </a:lnTo>
                  <a:lnTo>
                    <a:pt x="634580" y="110502"/>
                  </a:lnTo>
                  <a:lnTo>
                    <a:pt x="643678" y="104038"/>
                  </a:lnTo>
                  <a:lnTo>
                    <a:pt x="655274" y="101685"/>
                  </a:lnTo>
                  <a:lnTo>
                    <a:pt x="727675" y="101685"/>
                  </a:lnTo>
                  <a:lnTo>
                    <a:pt x="711739" y="79049"/>
                  </a:lnTo>
                  <a:lnTo>
                    <a:pt x="686682" y="63471"/>
                  </a:lnTo>
                  <a:lnTo>
                    <a:pt x="655274" y="57841"/>
                  </a:lnTo>
                  <a:close/>
                </a:path>
                <a:path w="900429" h="377190">
                  <a:moveTo>
                    <a:pt x="727675" y="101685"/>
                  </a:moveTo>
                  <a:lnTo>
                    <a:pt x="655274" y="101685"/>
                  </a:lnTo>
                  <a:lnTo>
                    <a:pt x="667050" y="104038"/>
                  </a:lnTo>
                  <a:lnTo>
                    <a:pt x="676128" y="110502"/>
                  </a:lnTo>
                  <a:lnTo>
                    <a:pt x="681970" y="120182"/>
                  </a:lnTo>
                  <a:lnTo>
                    <a:pt x="684037" y="132188"/>
                  </a:lnTo>
                  <a:lnTo>
                    <a:pt x="681970" y="143958"/>
                  </a:lnTo>
                  <a:lnTo>
                    <a:pt x="676128" y="153518"/>
                  </a:lnTo>
                  <a:lnTo>
                    <a:pt x="667050" y="159937"/>
                  </a:lnTo>
                  <a:lnTo>
                    <a:pt x="655274" y="162283"/>
                  </a:lnTo>
                  <a:lnTo>
                    <a:pt x="727793" y="162283"/>
                  </a:lnTo>
                  <a:lnTo>
                    <a:pt x="728326" y="161530"/>
                  </a:lnTo>
                  <a:lnTo>
                    <a:pt x="734326" y="132188"/>
                  </a:lnTo>
                  <a:lnTo>
                    <a:pt x="728326" y="102611"/>
                  </a:lnTo>
                  <a:lnTo>
                    <a:pt x="727675" y="101685"/>
                  </a:lnTo>
                  <a:close/>
                </a:path>
                <a:path w="900429" h="377190">
                  <a:moveTo>
                    <a:pt x="557255" y="133036"/>
                  </a:moveTo>
                  <a:lnTo>
                    <a:pt x="512494" y="133036"/>
                  </a:lnTo>
                  <a:lnTo>
                    <a:pt x="511427" y="136853"/>
                  </a:lnTo>
                  <a:lnTo>
                    <a:pt x="511428" y="202735"/>
                  </a:lnTo>
                  <a:lnTo>
                    <a:pt x="557255" y="202735"/>
                  </a:lnTo>
                  <a:lnTo>
                    <a:pt x="557255" y="133036"/>
                  </a:lnTo>
                  <a:close/>
                </a:path>
                <a:path w="900429" h="377190">
                  <a:moveTo>
                    <a:pt x="427683" y="61234"/>
                  </a:moveTo>
                  <a:lnTo>
                    <a:pt x="390174" y="61234"/>
                  </a:lnTo>
                  <a:lnTo>
                    <a:pt x="390174" y="202523"/>
                  </a:lnTo>
                  <a:lnTo>
                    <a:pt x="436215" y="202523"/>
                  </a:lnTo>
                  <a:lnTo>
                    <a:pt x="436215" y="136853"/>
                  </a:lnTo>
                  <a:lnTo>
                    <a:pt x="435149" y="132824"/>
                  </a:lnTo>
                  <a:lnTo>
                    <a:pt x="557255" y="132824"/>
                  </a:lnTo>
                  <a:lnTo>
                    <a:pt x="557255" y="118421"/>
                  </a:lnTo>
                  <a:lnTo>
                    <a:pt x="474132" y="118421"/>
                  </a:lnTo>
                  <a:lnTo>
                    <a:pt x="473706" y="116936"/>
                  </a:lnTo>
                  <a:lnTo>
                    <a:pt x="427683" y="61234"/>
                  </a:lnTo>
                  <a:close/>
                </a:path>
                <a:path w="900429" h="377190">
                  <a:moveTo>
                    <a:pt x="557255" y="132824"/>
                  </a:moveTo>
                  <a:lnTo>
                    <a:pt x="437282" y="132824"/>
                  </a:lnTo>
                  <a:lnTo>
                    <a:pt x="474133" y="175202"/>
                  </a:lnTo>
                  <a:lnTo>
                    <a:pt x="476052" y="175202"/>
                  </a:lnTo>
                  <a:lnTo>
                    <a:pt x="510361" y="133036"/>
                  </a:lnTo>
                  <a:lnTo>
                    <a:pt x="557255" y="133036"/>
                  </a:lnTo>
                  <a:lnTo>
                    <a:pt x="557255" y="132824"/>
                  </a:lnTo>
                  <a:close/>
                </a:path>
                <a:path w="900429" h="377190">
                  <a:moveTo>
                    <a:pt x="519747" y="61234"/>
                  </a:moveTo>
                  <a:lnTo>
                    <a:pt x="478399" y="114621"/>
                  </a:lnTo>
                  <a:lnTo>
                    <a:pt x="476479" y="116936"/>
                  </a:lnTo>
                  <a:lnTo>
                    <a:pt x="476266" y="118421"/>
                  </a:lnTo>
                  <a:lnTo>
                    <a:pt x="557255" y="118421"/>
                  </a:lnTo>
                  <a:lnTo>
                    <a:pt x="557255" y="61446"/>
                  </a:lnTo>
                  <a:lnTo>
                    <a:pt x="519747" y="61234"/>
                  </a:lnTo>
                  <a:close/>
                </a:path>
                <a:path w="900429" h="377190">
                  <a:moveTo>
                    <a:pt x="130201" y="155073"/>
                  </a:moveTo>
                  <a:lnTo>
                    <a:pt x="120309" y="157621"/>
                  </a:lnTo>
                  <a:lnTo>
                    <a:pt x="109877" y="160030"/>
                  </a:lnTo>
                  <a:lnTo>
                    <a:pt x="77237" y="166862"/>
                  </a:lnTo>
                  <a:lnTo>
                    <a:pt x="70135" y="168444"/>
                  </a:lnTo>
                  <a:lnTo>
                    <a:pt x="30026" y="188588"/>
                  </a:lnTo>
                  <a:lnTo>
                    <a:pt x="3189" y="241161"/>
                  </a:lnTo>
                  <a:lnTo>
                    <a:pt x="0" y="280917"/>
                  </a:lnTo>
                  <a:lnTo>
                    <a:pt x="5034" y="318523"/>
                  </a:lnTo>
                  <a:lnTo>
                    <a:pt x="19977" y="348998"/>
                  </a:lnTo>
                  <a:lnTo>
                    <a:pt x="44590" y="369424"/>
                  </a:lnTo>
                  <a:lnTo>
                    <a:pt x="78632" y="376880"/>
                  </a:lnTo>
                  <a:lnTo>
                    <a:pt x="110600" y="370540"/>
                  </a:lnTo>
                  <a:lnTo>
                    <a:pt x="134597" y="353812"/>
                  </a:lnTo>
                  <a:lnTo>
                    <a:pt x="135152" y="352942"/>
                  </a:lnTo>
                  <a:lnTo>
                    <a:pt x="78419" y="352942"/>
                  </a:lnTo>
                  <a:lnTo>
                    <a:pt x="57232" y="347890"/>
                  </a:lnTo>
                  <a:lnTo>
                    <a:pt x="41580" y="334297"/>
                  </a:lnTo>
                  <a:lnTo>
                    <a:pt x="31880" y="314507"/>
                  </a:lnTo>
                  <a:lnTo>
                    <a:pt x="28554" y="290866"/>
                  </a:lnTo>
                  <a:lnTo>
                    <a:pt x="36835" y="277270"/>
                  </a:lnTo>
                  <a:lnTo>
                    <a:pt x="49251" y="266158"/>
                  </a:lnTo>
                  <a:lnTo>
                    <a:pt x="50632" y="265454"/>
                  </a:lnTo>
                  <a:lnTo>
                    <a:pt x="25998" y="265454"/>
                  </a:lnTo>
                  <a:lnTo>
                    <a:pt x="26424" y="263333"/>
                  </a:lnTo>
                  <a:lnTo>
                    <a:pt x="27276" y="261212"/>
                  </a:lnTo>
                  <a:lnTo>
                    <a:pt x="27489" y="259304"/>
                  </a:lnTo>
                  <a:lnTo>
                    <a:pt x="38571" y="219663"/>
                  </a:lnTo>
                  <a:lnTo>
                    <a:pt x="76731" y="192958"/>
                  </a:lnTo>
                  <a:lnTo>
                    <a:pt x="106548" y="186636"/>
                  </a:lnTo>
                  <a:lnTo>
                    <a:pt x="115615" y="184670"/>
                  </a:lnTo>
                  <a:lnTo>
                    <a:pt x="124262" y="182668"/>
                  </a:lnTo>
                  <a:lnTo>
                    <a:pt x="131990" y="180746"/>
                  </a:lnTo>
                  <a:lnTo>
                    <a:pt x="138300" y="179019"/>
                  </a:lnTo>
                  <a:lnTo>
                    <a:pt x="130201" y="155073"/>
                  </a:lnTo>
                  <a:close/>
                </a:path>
                <a:path w="900429" h="377190">
                  <a:moveTo>
                    <a:pt x="138563" y="255911"/>
                  </a:moveTo>
                  <a:lnTo>
                    <a:pt x="79058" y="255911"/>
                  </a:lnTo>
                  <a:lnTo>
                    <a:pt x="98553" y="259168"/>
                  </a:lnTo>
                  <a:lnTo>
                    <a:pt x="113394" y="268621"/>
                  </a:lnTo>
                  <a:lnTo>
                    <a:pt x="122840" y="283794"/>
                  </a:lnTo>
                  <a:lnTo>
                    <a:pt x="126154" y="304209"/>
                  </a:lnTo>
                  <a:lnTo>
                    <a:pt x="122471" y="323715"/>
                  </a:lnTo>
                  <a:lnTo>
                    <a:pt x="112355" y="339145"/>
                  </a:lnTo>
                  <a:lnTo>
                    <a:pt x="97205" y="349291"/>
                  </a:lnTo>
                  <a:lnTo>
                    <a:pt x="78419" y="352942"/>
                  </a:lnTo>
                  <a:lnTo>
                    <a:pt x="135152" y="352942"/>
                  </a:lnTo>
                  <a:lnTo>
                    <a:pt x="149684" y="330132"/>
                  </a:lnTo>
                  <a:lnTo>
                    <a:pt x="154921" y="302936"/>
                  </a:lnTo>
                  <a:lnTo>
                    <a:pt x="149940" y="273866"/>
                  </a:lnTo>
                  <a:lnTo>
                    <a:pt x="138563" y="255911"/>
                  </a:lnTo>
                  <a:close/>
                </a:path>
                <a:path w="900429" h="377190">
                  <a:moveTo>
                    <a:pt x="85451" y="232407"/>
                  </a:moveTo>
                  <a:lnTo>
                    <a:pt x="67461" y="234799"/>
                  </a:lnTo>
                  <a:lnTo>
                    <a:pt x="50690" y="241541"/>
                  </a:lnTo>
                  <a:lnTo>
                    <a:pt x="36755" y="251977"/>
                  </a:lnTo>
                  <a:lnTo>
                    <a:pt x="27276" y="265454"/>
                  </a:lnTo>
                  <a:lnTo>
                    <a:pt x="50632" y="265454"/>
                  </a:lnTo>
                  <a:lnTo>
                    <a:pt x="63945" y="258661"/>
                  </a:lnTo>
                  <a:lnTo>
                    <a:pt x="79058" y="255911"/>
                  </a:lnTo>
                  <a:lnTo>
                    <a:pt x="138563" y="255911"/>
                  </a:lnTo>
                  <a:lnTo>
                    <a:pt x="135849" y="251627"/>
                  </a:lnTo>
                  <a:lnTo>
                    <a:pt x="113926" y="237410"/>
                  </a:lnTo>
                  <a:lnTo>
                    <a:pt x="85451" y="232407"/>
                  </a:lnTo>
                  <a:close/>
                </a:path>
                <a:path w="900429" h="377190">
                  <a:moveTo>
                    <a:pt x="202864" y="230710"/>
                  </a:moveTo>
                  <a:lnTo>
                    <a:pt x="174525" y="230710"/>
                  </a:lnTo>
                  <a:lnTo>
                    <a:pt x="174525" y="372006"/>
                  </a:lnTo>
                  <a:lnTo>
                    <a:pt x="199878" y="372006"/>
                  </a:lnTo>
                  <a:lnTo>
                    <a:pt x="231913" y="331972"/>
                  </a:lnTo>
                  <a:lnTo>
                    <a:pt x="201584" y="331972"/>
                  </a:lnTo>
                  <a:lnTo>
                    <a:pt x="202224" y="329639"/>
                  </a:lnTo>
                  <a:lnTo>
                    <a:pt x="202864" y="326458"/>
                  </a:lnTo>
                  <a:lnTo>
                    <a:pt x="202864" y="230710"/>
                  </a:lnTo>
                  <a:close/>
                </a:path>
                <a:path w="900429" h="377190">
                  <a:moveTo>
                    <a:pt x="309416" y="270526"/>
                  </a:moveTo>
                  <a:lnTo>
                    <a:pt x="282360" y="270526"/>
                  </a:lnTo>
                  <a:lnTo>
                    <a:pt x="281720" y="272646"/>
                  </a:lnTo>
                  <a:lnTo>
                    <a:pt x="281081" y="276463"/>
                  </a:lnTo>
                  <a:lnTo>
                    <a:pt x="281081" y="372006"/>
                  </a:lnTo>
                  <a:lnTo>
                    <a:pt x="309416" y="372006"/>
                  </a:lnTo>
                  <a:lnTo>
                    <a:pt x="309416" y="270526"/>
                  </a:lnTo>
                  <a:close/>
                </a:path>
                <a:path w="900429" h="377190">
                  <a:moveTo>
                    <a:pt x="309416" y="230710"/>
                  </a:moveTo>
                  <a:lnTo>
                    <a:pt x="284049" y="230710"/>
                  </a:lnTo>
                  <a:lnTo>
                    <a:pt x="202864" y="331972"/>
                  </a:lnTo>
                  <a:lnTo>
                    <a:pt x="231913" y="331972"/>
                  </a:lnTo>
                  <a:lnTo>
                    <a:pt x="281081" y="270526"/>
                  </a:lnTo>
                  <a:lnTo>
                    <a:pt x="309416" y="270526"/>
                  </a:lnTo>
                  <a:lnTo>
                    <a:pt x="309416" y="230710"/>
                  </a:lnTo>
                  <a:close/>
                </a:path>
                <a:path w="900429" h="377190">
                  <a:moveTo>
                    <a:pt x="438846" y="250627"/>
                  </a:moveTo>
                  <a:lnTo>
                    <a:pt x="384859" y="250627"/>
                  </a:lnTo>
                  <a:lnTo>
                    <a:pt x="397265" y="252015"/>
                  </a:lnTo>
                  <a:lnTo>
                    <a:pt x="406273" y="256023"/>
                  </a:lnTo>
                  <a:lnTo>
                    <a:pt x="411765" y="262414"/>
                  </a:lnTo>
                  <a:lnTo>
                    <a:pt x="413622" y="270950"/>
                  </a:lnTo>
                  <a:lnTo>
                    <a:pt x="412032" y="278704"/>
                  </a:lnTo>
                  <a:lnTo>
                    <a:pt x="407464" y="284805"/>
                  </a:lnTo>
                  <a:lnTo>
                    <a:pt x="400220" y="288798"/>
                  </a:lnTo>
                  <a:lnTo>
                    <a:pt x="390601" y="290230"/>
                  </a:lnTo>
                  <a:lnTo>
                    <a:pt x="368238" y="290230"/>
                  </a:lnTo>
                  <a:lnTo>
                    <a:pt x="368238" y="312267"/>
                  </a:lnTo>
                  <a:lnTo>
                    <a:pt x="411864" y="316692"/>
                  </a:lnTo>
                  <a:lnTo>
                    <a:pt x="417721" y="327022"/>
                  </a:lnTo>
                  <a:lnTo>
                    <a:pt x="442017" y="315916"/>
                  </a:lnTo>
                  <a:lnTo>
                    <a:pt x="439142" y="310710"/>
                  </a:lnTo>
                  <a:lnTo>
                    <a:pt x="429874" y="303339"/>
                  </a:lnTo>
                  <a:lnTo>
                    <a:pt x="417248" y="299561"/>
                  </a:lnTo>
                  <a:lnTo>
                    <a:pt x="417248" y="298925"/>
                  </a:lnTo>
                  <a:lnTo>
                    <a:pt x="428244" y="293517"/>
                  </a:lnTo>
                  <a:lnTo>
                    <a:pt x="436022" y="286185"/>
                  </a:lnTo>
                  <a:lnTo>
                    <a:pt x="440644" y="276909"/>
                  </a:lnTo>
                  <a:lnTo>
                    <a:pt x="442171" y="265666"/>
                  </a:lnTo>
                  <a:lnTo>
                    <a:pt x="438846" y="250627"/>
                  </a:lnTo>
                  <a:close/>
                </a:path>
                <a:path w="900429" h="377190">
                  <a:moveTo>
                    <a:pt x="388681" y="226893"/>
                  </a:moveTo>
                  <a:lnTo>
                    <a:pt x="373859" y="227956"/>
                  </a:lnTo>
                  <a:lnTo>
                    <a:pt x="359072" y="231265"/>
                  </a:lnTo>
                  <a:lnTo>
                    <a:pt x="344762" y="236995"/>
                  </a:lnTo>
                  <a:lnTo>
                    <a:pt x="331370" y="245325"/>
                  </a:lnTo>
                  <a:lnTo>
                    <a:pt x="342445" y="265454"/>
                  </a:lnTo>
                  <a:lnTo>
                    <a:pt x="352574" y="258932"/>
                  </a:lnTo>
                  <a:lnTo>
                    <a:pt x="363405" y="254302"/>
                  </a:lnTo>
                  <a:lnTo>
                    <a:pt x="374360" y="251542"/>
                  </a:lnTo>
                  <a:lnTo>
                    <a:pt x="384859" y="250627"/>
                  </a:lnTo>
                  <a:lnTo>
                    <a:pt x="438846" y="250627"/>
                  </a:lnTo>
                  <a:lnTo>
                    <a:pt x="438638" y="249684"/>
                  </a:lnTo>
                  <a:lnTo>
                    <a:pt x="428292" y="237459"/>
                  </a:lnTo>
                  <a:lnTo>
                    <a:pt x="411513" y="229643"/>
                  </a:lnTo>
                  <a:lnTo>
                    <a:pt x="388681" y="226893"/>
                  </a:lnTo>
                  <a:close/>
                </a:path>
                <a:path w="900429" h="377190">
                  <a:moveTo>
                    <a:pt x="339245" y="337680"/>
                  </a:moveTo>
                  <a:lnTo>
                    <a:pt x="327957" y="358026"/>
                  </a:lnTo>
                  <a:lnTo>
                    <a:pt x="336584" y="364111"/>
                  </a:lnTo>
                  <a:lnTo>
                    <a:pt x="366241" y="350554"/>
                  </a:lnTo>
                  <a:lnTo>
                    <a:pt x="359926" y="348836"/>
                  </a:lnTo>
                  <a:lnTo>
                    <a:pt x="348868" y="343944"/>
                  </a:lnTo>
                  <a:lnTo>
                    <a:pt x="339245" y="337680"/>
                  </a:lnTo>
                  <a:close/>
                </a:path>
                <a:path w="900429" h="377190">
                  <a:moveTo>
                    <a:pt x="494807" y="230922"/>
                  </a:moveTo>
                  <a:lnTo>
                    <a:pt x="466471" y="230922"/>
                  </a:lnTo>
                  <a:lnTo>
                    <a:pt x="466471" y="304738"/>
                  </a:lnTo>
                  <a:lnTo>
                    <a:pt x="501457" y="288746"/>
                  </a:lnTo>
                  <a:lnTo>
                    <a:pt x="494807" y="288746"/>
                  </a:lnTo>
                  <a:lnTo>
                    <a:pt x="494807" y="230922"/>
                  </a:lnTo>
                  <a:close/>
                </a:path>
                <a:path w="900429" h="377190">
                  <a:moveTo>
                    <a:pt x="599439" y="230922"/>
                  </a:moveTo>
                  <a:lnTo>
                    <a:pt x="571103" y="230922"/>
                  </a:lnTo>
                  <a:lnTo>
                    <a:pt x="571103" y="256910"/>
                  </a:lnTo>
                  <a:lnTo>
                    <a:pt x="599439" y="243957"/>
                  </a:lnTo>
                  <a:lnTo>
                    <a:pt x="599439" y="2309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8769" y="433849"/>
              <a:ext cx="137632" cy="849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63781" y="385568"/>
              <a:ext cx="54610" cy="40005"/>
            </a:xfrm>
            <a:custGeom>
              <a:avLst/>
              <a:gdLst/>
              <a:ahLst/>
              <a:cxnLst/>
              <a:rect l="l" t="t" r="r" b="b"/>
              <a:pathLst>
                <a:path w="54609" h="40004">
                  <a:moveTo>
                    <a:pt x="39796" y="0"/>
                  </a:moveTo>
                  <a:lnTo>
                    <a:pt x="0" y="39562"/>
                  </a:lnTo>
                  <a:lnTo>
                    <a:pt x="54522" y="14640"/>
                  </a:lnTo>
                  <a:lnTo>
                    <a:pt x="39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355" y="301924"/>
              <a:ext cx="466849" cy="467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33983" y="300329"/>
            <a:ext cx="2160905" cy="379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9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МИНИСТЕРСТВО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ЭКОНОМИКИ  РЕСПУБЛИКИ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ТАТАРСТАН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11593" y="327151"/>
            <a:ext cx="132842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</a:rPr>
              <a:t>m</a:t>
            </a:r>
            <a:r>
              <a:rPr sz="1400" dirty="0">
                <a:solidFill>
                  <a:srgbClr val="FFFFFF"/>
                </a:solidFill>
              </a:rPr>
              <a:t>ert.t</a:t>
            </a:r>
            <a:r>
              <a:rPr sz="1400" spc="-15" dirty="0">
                <a:solidFill>
                  <a:srgbClr val="FFFFFF"/>
                </a:solidFill>
              </a:rPr>
              <a:t>a</a:t>
            </a:r>
            <a:r>
              <a:rPr sz="1400" dirty="0">
                <a:solidFill>
                  <a:srgbClr val="FFFFFF"/>
                </a:solidFill>
              </a:rPr>
              <a:t>t</a:t>
            </a:r>
            <a:r>
              <a:rPr sz="1400" spc="-15" dirty="0">
                <a:solidFill>
                  <a:srgbClr val="FFFFFF"/>
                </a:solidFill>
              </a:rPr>
              <a:t>a</a:t>
            </a:r>
            <a:r>
              <a:rPr sz="1400" dirty="0">
                <a:solidFill>
                  <a:srgbClr val="FFFFFF"/>
                </a:solidFill>
              </a:rPr>
              <a:t>r</a:t>
            </a:r>
            <a:r>
              <a:rPr sz="1400" spc="-10" dirty="0">
                <a:solidFill>
                  <a:srgbClr val="FFFFFF"/>
                </a:solidFill>
              </a:rPr>
              <a:t>st</a:t>
            </a:r>
            <a:r>
              <a:rPr sz="1400" dirty="0">
                <a:solidFill>
                  <a:srgbClr val="FFFFFF"/>
                </a:solidFill>
              </a:rPr>
              <a:t>an</a:t>
            </a:r>
            <a:r>
              <a:rPr sz="1400" spc="-10" dirty="0">
                <a:solidFill>
                  <a:srgbClr val="FFFFFF"/>
                </a:solidFill>
              </a:rPr>
              <a:t>.</a:t>
            </a:r>
            <a:r>
              <a:rPr sz="1400" spc="-15" dirty="0">
                <a:solidFill>
                  <a:srgbClr val="FFFFFF"/>
                </a:solidFill>
              </a:rPr>
              <a:t>r</a:t>
            </a:r>
            <a:r>
              <a:rPr sz="1400" dirty="0">
                <a:solidFill>
                  <a:srgbClr val="FFFFFF"/>
                </a:solidFill>
              </a:rPr>
              <a:t>u  </a:t>
            </a:r>
            <a:r>
              <a:rPr sz="1400" spc="-5" dirty="0">
                <a:solidFill>
                  <a:srgbClr val="FFFFFF"/>
                </a:solidFill>
              </a:rPr>
              <a:t>fpprt.ru  garfondrt.ru  фасттрек.рф</a:t>
            </a:r>
            <a:endParaRPr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379DBA-EE87-47E1-9EEC-EEBC68385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581" y="0"/>
            <a:ext cx="3420139" cy="13090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991" y="8"/>
            <a:ext cx="7265539" cy="5137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3"/>
          </a:p>
        </p:txBody>
      </p:sp>
      <p:sp>
        <p:nvSpPr>
          <p:cNvPr id="3" name="object 3"/>
          <p:cNvSpPr/>
          <p:nvPr/>
        </p:nvSpPr>
        <p:spPr>
          <a:xfrm>
            <a:off x="1935525" y="1592284"/>
            <a:ext cx="6134996" cy="2274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3"/>
          </a:p>
        </p:txBody>
      </p:sp>
      <p:sp>
        <p:nvSpPr>
          <p:cNvPr id="4" name="object 4"/>
          <p:cNvSpPr/>
          <p:nvPr/>
        </p:nvSpPr>
        <p:spPr>
          <a:xfrm>
            <a:off x="2055439" y="847421"/>
            <a:ext cx="5994826" cy="3058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3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3033" y="1795047"/>
            <a:ext cx="5002900" cy="1013322"/>
          </a:xfrm>
          <a:prstGeom prst="rect">
            <a:avLst/>
          </a:prstGeom>
        </p:spPr>
        <p:txBody>
          <a:bodyPr vert="horz" wrap="square" lIns="0" tIns="9493" rIns="0" bIns="0" rtlCol="0">
            <a:spAutoFit/>
          </a:bodyPr>
          <a:lstStyle/>
          <a:p>
            <a:pPr marL="8630">
              <a:spcBef>
                <a:spcPts val="75"/>
              </a:spcBef>
            </a:pPr>
            <a:r>
              <a:rPr lang="ru-RU" sz="2174" spc="187" dirty="0">
                <a:solidFill>
                  <a:srgbClr val="364093"/>
                </a:solidFill>
                <a:latin typeface="Calibri"/>
                <a:cs typeface="Calibri"/>
              </a:rPr>
              <a:t>Инвестиционно-венчурный фонд Республики Татарстан</a:t>
            </a:r>
            <a:br>
              <a:rPr lang="ru-RU" sz="2174" spc="187" dirty="0">
                <a:solidFill>
                  <a:srgbClr val="364093"/>
                </a:solidFill>
                <a:latin typeface="Calibri"/>
                <a:cs typeface="Calibri"/>
              </a:rPr>
            </a:br>
            <a:r>
              <a:rPr lang="ru-RU" sz="2174" spc="18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2174" spc="187" dirty="0" err="1">
                <a:solidFill>
                  <a:srgbClr val="364093"/>
                </a:solidFill>
                <a:latin typeface="Calibri"/>
                <a:cs typeface="Calibri"/>
              </a:rPr>
              <a:t>Фонд</a:t>
            </a:r>
            <a:r>
              <a:rPr lang="ru-RU" sz="2174" spc="18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2174" spc="190" dirty="0" err="1">
                <a:solidFill>
                  <a:srgbClr val="364093"/>
                </a:solidFill>
                <a:latin typeface="Calibri"/>
                <a:cs typeface="Calibri"/>
              </a:rPr>
              <a:t>Развития</a:t>
            </a:r>
            <a:r>
              <a:rPr sz="2174" spc="-16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2174" spc="146" dirty="0">
                <a:solidFill>
                  <a:srgbClr val="364093"/>
                </a:solidFill>
                <a:latin typeface="Calibri"/>
                <a:cs typeface="Calibri"/>
              </a:rPr>
              <a:t>Промышленности</a:t>
            </a:r>
            <a:endParaRPr sz="2174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4558" y="3110663"/>
            <a:ext cx="4500131" cy="217003"/>
          </a:xfrm>
          <a:prstGeom prst="rect">
            <a:avLst/>
          </a:prstGeom>
        </p:spPr>
        <p:txBody>
          <a:bodyPr vert="horz" wrap="square" lIns="0" tIns="7767" rIns="0" bIns="0" rtlCol="0">
            <a:spAutoFit/>
          </a:bodyPr>
          <a:lstStyle/>
          <a:p>
            <a:pPr marL="8630">
              <a:spcBef>
                <a:spcPts val="61"/>
              </a:spcBef>
            </a:pPr>
            <a:r>
              <a:rPr sz="1359" spc="75" dirty="0">
                <a:solidFill>
                  <a:srgbClr val="364093"/>
                </a:solidFill>
                <a:latin typeface="Calibri"/>
                <a:cs typeface="Calibri"/>
              </a:rPr>
              <a:t>Возможности </a:t>
            </a:r>
            <a:r>
              <a:rPr sz="1359" spc="85" dirty="0">
                <a:solidFill>
                  <a:srgbClr val="364093"/>
                </a:solidFill>
                <a:latin typeface="Calibri"/>
                <a:cs typeface="Calibri"/>
              </a:rPr>
              <a:t>финансирования </a:t>
            </a:r>
            <a:r>
              <a:rPr sz="1359" spc="71" dirty="0">
                <a:solidFill>
                  <a:srgbClr val="364093"/>
                </a:solidFill>
                <a:latin typeface="Calibri"/>
                <a:cs typeface="Calibri"/>
              </a:rPr>
              <a:t>и </a:t>
            </a:r>
            <a:r>
              <a:rPr sz="1359" spc="77" dirty="0">
                <a:solidFill>
                  <a:srgbClr val="364093"/>
                </a:solidFill>
                <a:latin typeface="Calibri"/>
                <a:cs typeface="Calibri"/>
              </a:rPr>
              <a:t>поддержки</a:t>
            </a:r>
            <a:r>
              <a:rPr sz="1359" spc="-129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1359" spc="68" dirty="0">
                <a:solidFill>
                  <a:srgbClr val="364093"/>
                </a:solidFill>
                <a:latin typeface="Calibri"/>
                <a:cs typeface="Calibri"/>
              </a:rPr>
              <a:t>проектов</a:t>
            </a:r>
            <a:endParaRPr sz="1359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2676" y="123625"/>
            <a:ext cx="370228" cy="294284"/>
          </a:xfrm>
          <a:custGeom>
            <a:avLst/>
            <a:gdLst/>
            <a:ahLst/>
            <a:cxnLst/>
            <a:rect l="l" t="t" r="r" b="b"/>
            <a:pathLst>
              <a:path w="544830" h="433070">
                <a:moveTo>
                  <a:pt x="0" y="0"/>
                </a:moveTo>
                <a:lnTo>
                  <a:pt x="0" y="433070"/>
                </a:lnTo>
                <a:lnTo>
                  <a:pt x="303631" y="257898"/>
                </a:lnTo>
                <a:lnTo>
                  <a:pt x="169684" y="257898"/>
                </a:lnTo>
                <a:lnTo>
                  <a:pt x="140030" y="80848"/>
                </a:lnTo>
                <a:lnTo>
                  <a:pt x="0" y="0"/>
                </a:lnTo>
                <a:close/>
              </a:path>
              <a:path w="544830" h="433070">
                <a:moveTo>
                  <a:pt x="543377" y="217322"/>
                </a:moveTo>
                <a:lnTo>
                  <a:pt x="373964" y="217322"/>
                </a:lnTo>
                <a:lnTo>
                  <a:pt x="169684" y="368096"/>
                </a:lnTo>
                <a:lnTo>
                  <a:pt x="169684" y="433070"/>
                </a:lnTo>
                <a:lnTo>
                  <a:pt x="543377" y="217322"/>
                </a:lnTo>
                <a:close/>
              </a:path>
              <a:path w="544830" h="433070">
                <a:moveTo>
                  <a:pt x="169684" y="0"/>
                </a:moveTo>
                <a:lnTo>
                  <a:pt x="169684" y="257898"/>
                </a:lnTo>
                <a:lnTo>
                  <a:pt x="303631" y="257898"/>
                </a:lnTo>
                <a:lnTo>
                  <a:pt x="373964" y="217322"/>
                </a:lnTo>
                <a:lnTo>
                  <a:pt x="543377" y="217322"/>
                </a:lnTo>
                <a:lnTo>
                  <a:pt x="544741" y="216535"/>
                </a:lnTo>
                <a:lnTo>
                  <a:pt x="169684" y="0"/>
                </a:lnTo>
                <a:close/>
              </a:path>
            </a:pathLst>
          </a:custGeom>
          <a:solidFill>
            <a:srgbClr val="DD052B"/>
          </a:solidFill>
        </p:spPr>
        <p:txBody>
          <a:bodyPr wrap="square" lIns="0" tIns="0" rIns="0" bIns="0" rtlCol="0"/>
          <a:lstStyle/>
          <a:p>
            <a:endParaRPr sz="1223"/>
          </a:p>
        </p:txBody>
      </p:sp>
      <p:sp>
        <p:nvSpPr>
          <p:cNvPr id="8" name="object 8"/>
          <p:cNvSpPr/>
          <p:nvPr/>
        </p:nvSpPr>
        <p:spPr>
          <a:xfrm>
            <a:off x="1640644" y="190568"/>
            <a:ext cx="143259" cy="216614"/>
          </a:xfrm>
          <a:custGeom>
            <a:avLst/>
            <a:gdLst/>
            <a:ahLst/>
            <a:cxnLst/>
            <a:rect l="l" t="t" r="r" b="b"/>
            <a:pathLst>
              <a:path w="210819" h="318770">
                <a:moveTo>
                  <a:pt x="36487" y="5219"/>
                </a:moveTo>
                <a:lnTo>
                  <a:pt x="0" y="5219"/>
                </a:lnTo>
                <a:lnTo>
                  <a:pt x="0" y="318249"/>
                </a:lnTo>
                <a:lnTo>
                  <a:pt x="65036" y="318249"/>
                </a:lnTo>
                <a:lnTo>
                  <a:pt x="65036" y="231978"/>
                </a:lnTo>
                <a:lnTo>
                  <a:pt x="182843" y="231978"/>
                </a:lnTo>
                <a:lnTo>
                  <a:pt x="183253" y="231751"/>
                </a:lnTo>
                <a:lnTo>
                  <a:pt x="202965" y="204796"/>
                </a:lnTo>
                <a:lnTo>
                  <a:pt x="205170" y="193128"/>
                </a:lnTo>
                <a:lnTo>
                  <a:pt x="110299" y="193128"/>
                </a:lnTo>
                <a:lnTo>
                  <a:pt x="91370" y="189499"/>
                </a:lnTo>
                <a:lnTo>
                  <a:pt x="77128" y="181514"/>
                </a:lnTo>
                <a:lnTo>
                  <a:pt x="68156" y="173530"/>
                </a:lnTo>
                <a:lnTo>
                  <a:pt x="65036" y="169900"/>
                </a:lnTo>
                <a:lnTo>
                  <a:pt x="65036" y="80987"/>
                </a:lnTo>
                <a:lnTo>
                  <a:pt x="76423" y="67926"/>
                </a:lnTo>
                <a:lnTo>
                  <a:pt x="84934" y="61218"/>
                </a:lnTo>
                <a:lnTo>
                  <a:pt x="94811" y="58747"/>
                </a:lnTo>
                <a:lnTo>
                  <a:pt x="110299" y="58394"/>
                </a:lnTo>
                <a:lnTo>
                  <a:pt x="205683" y="58394"/>
                </a:lnTo>
                <a:lnTo>
                  <a:pt x="204807" y="52549"/>
                </a:lnTo>
                <a:lnTo>
                  <a:pt x="190833" y="28549"/>
                </a:lnTo>
                <a:lnTo>
                  <a:pt x="54952" y="28549"/>
                </a:lnTo>
                <a:lnTo>
                  <a:pt x="36487" y="5219"/>
                </a:lnTo>
                <a:close/>
              </a:path>
              <a:path w="210819" h="318770">
                <a:moveTo>
                  <a:pt x="182843" y="231978"/>
                </a:moveTo>
                <a:lnTo>
                  <a:pt x="65036" y="231978"/>
                </a:lnTo>
                <a:lnTo>
                  <a:pt x="73406" y="237800"/>
                </a:lnTo>
                <a:lnTo>
                  <a:pt x="86282" y="244308"/>
                </a:lnTo>
                <a:lnTo>
                  <a:pt x="103518" y="249603"/>
                </a:lnTo>
                <a:lnTo>
                  <a:pt x="124968" y="251790"/>
                </a:lnTo>
                <a:lnTo>
                  <a:pt x="155785" y="246992"/>
                </a:lnTo>
                <a:lnTo>
                  <a:pt x="182843" y="231978"/>
                </a:lnTo>
                <a:close/>
              </a:path>
              <a:path w="210819" h="318770">
                <a:moveTo>
                  <a:pt x="205683" y="58394"/>
                </a:moveTo>
                <a:lnTo>
                  <a:pt x="110299" y="58394"/>
                </a:lnTo>
                <a:lnTo>
                  <a:pt x="126970" y="61650"/>
                </a:lnTo>
                <a:lnTo>
                  <a:pt x="138028" y="70005"/>
                </a:lnTo>
                <a:lnTo>
                  <a:pt x="144159" y="81336"/>
                </a:lnTo>
                <a:lnTo>
                  <a:pt x="146050" y="93522"/>
                </a:lnTo>
                <a:lnTo>
                  <a:pt x="146050" y="156768"/>
                </a:lnTo>
                <a:lnTo>
                  <a:pt x="144416" y="168118"/>
                </a:lnTo>
                <a:lnTo>
                  <a:pt x="138714" y="179987"/>
                </a:lnTo>
                <a:lnTo>
                  <a:pt x="127742" y="189337"/>
                </a:lnTo>
                <a:lnTo>
                  <a:pt x="110299" y="193128"/>
                </a:lnTo>
                <a:lnTo>
                  <a:pt x="205170" y="193128"/>
                </a:lnTo>
                <a:lnTo>
                  <a:pt x="210515" y="164858"/>
                </a:lnTo>
                <a:lnTo>
                  <a:pt x="210515" y="90627"/>
                </a:lnTo>
                <a:lnTo>
                  <a:pt x="205683" y="58394"/>
                </a:lnTo>
                <a:close/>
              </a:path>
              <a:path w="210819" h="318770">
                <a:moveTo>
                  <a:pt x="125577" y="0"/>
                </a:moveTo>
                <a:lnTo>
                  <a:pt x="98088" y="3251"/>
                </a:lnTo>
                <a:lnTo>
                  <a:pt x="77496" y="11050"/>
                </a:lnTo>
                <a:lnTo>
                  <a:pt x="63289" y="20461"/>
                </a:lnTo>
                <a:lnTo>
                  <a:pt x="54952" y="28549"/>
                </a:lnTo>
                <a:lnTo>
                  <a:pt x="190833" y="28549"/>
                </a:lnTo>
                <a:lnTo>
                  <a:pt x="188215" y="24053"/>
                </a:lnTo>
                <a:lnTo>
                  <a:pt x="161539" y="6188"/>
                </a:lnTo>
                <a:lnTo>
                  <a:pt x="125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3"/>
          </a:p>
        </p:txBody>
      </p:sp>
      <p:sp>
        <p:nvSpPr>
          <p:cNvPr id="9" name="object 9"/>
          <p:cNvSpPr/>
          <p:nvPr/>
        </p:nvSpPr>
        <p:spPr>
          <a:xfrm>
            <a:off x="1834574" y="231233"/>
            <a:ext cx="0" cy="126861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690"/>
                </a:lnTo>
              </a:path>
            </a:pathLst>
          </a:custGeom>
          <a:ln w="650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23"/>
          </a:p>
        </p:txBody>
      </p:sp>
      <p:sp>
        <p:nvSpPr>
          <p:cNvPr id="10" name="object 10"/>
          <p:cNvSpPr/>
          <p:nvPr/>
        </p:nvSpPr>
        <p:spPr>
          <a:xfrm>
            <a:off x="1812477" y="212678"/>
            <a:ext cx="14067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6959" y="0"/>
                </a:lnTo>
              </a:path>
            </a:pathLst>
          </a:custGeom>
          <a:ln w="546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23"/>
          </a:p>
        </p:txBody>
      </p:sp>
      <p:sp>
        <p:nvSpPr>
          <p:cNvPr id="11" name="object 11"/>
          <p:cNvSpPr/>
          <p:nvPr/>
        </p:nvSpPr>
        <p:spPr>
          <a:xfrm>
            <a:off x="1931024" y="231656"/>
            <a:ext cx="0" cy="126430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839"/>
                </a:lnTo>
              </a:path>
            </a:pathLst>
          </a:custGeom>
          <a:ln w="650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23"/>
          </a:p>
        </p:txBody>
      </p:sp>
      <p:sp>
        <p:nvSpPr>
          <p:cNvPr id="12" name="object 12"/>
          <p:cNvSpPr/>
          <p:nvPr/>
        </p:nvSpPr>
        <p:spPr>
          <a:xfrm>
            <a:off x="1396063" y="138374"/>
            <a:ext cx="219203" cy="268826"/>
          </a:xfrm>
          <a:custGeom>
            <a:avLst/>
            <a:gdLst/>
            <a:ahLst/>
            <a:cxnLst/>
            <a:rect l="l" t="t" r="r" b="b"/>
            <a:pathLst>
              <a:path w="322580" h="395605">
                <a:moveTo>
                  <a:pt x="193243" y="306971"/>
                </a:moveTo>
                <a:lnTo>
                  <a:pt x="128219" y="306971"/>
                </a:lnTo>
                <a:lnTo>
                  <a:pt x="128219" y="395058"/>
                </a:lnTo>
                <a:lnTo>
                  <a:pt x="193243" y="395058"/>
                </a:lnTo>
                <a:lnTo>
                  <a:pt x="193243" y="306971"/>
                </a:lnTo>
                <a:close/>
              </a:path>
              <a:path w="322580" h="395605">
                <a:moveTo>
                  <a:pt x="74650" y="76530"/>
                </a:moveTo>
                <a:lnTo>
                  <a:pt x="45536" y="81928"/>
                </a:lnTo>
                <a:lnTo>
                  <a:pt x="21813" y="98169"/>
                </a:lnTo>
                <a:lnTo>
                  <a:pt x="5847" y="125323"/>
                </a:lnTo>
                <a:lnTo>
                  <a:pt x="0" y="163461"/>
                </a:lnTo>
                <a:lnTo>
                  <a:pt x="0" y="237705"/>
                </a:lnTo>
                <a:lnTo>
                  <a:pt x="4862" y="275776"/>
                </a:lnTo>
                <a:lnTo>
                  <a:pt x="19318" y="304268"/>
                </a:lnTo>
                <a:lnTo>
                  <a:pt x="43167" y="322132"/>
                </a:lnTo>
                <a:lnTo>
                  <a:pt x="76212" y="328320"/>
                </a:lnTo>
                <a:lnTo>
                  <a:pt x="91430" y="326620"/>
                </a:lnTo>
                <a:lnTo>
                  <a:pt x="105192" y="322008"/>
                </a:lnTo>
                <a:lnTo>
                  <a:pt x="117466" y="315215"/>
                </a:lnTo>
                <a:lnTo>
                  <a:pt x="128219" y="306971"/>
                </a:lnTo>
                <a:lnTo>
                  <a:pt x="193243" y="306971"/>
                </a:lnTo>
                <a:lnTo>
                  <a:pt x="193243" y="306095"/>
                </a:lnTo>
                <a:lnTo>
                  <a:pt x="300676" y="306095"/>
                </a:lnTo>
                <a:lnTo>
                  <a:pt x="303115" y="304268"/>
                </a:lnTo>
                <a:lnTo>
                  <a:pt x="317566" y="275776"/>
                </a:lnTo>
                <a:lnTo>
                  <a:pt x="318312" y="269938"/>
                </a:lnTo>
                <a:lnTo>
                  <a:pt x="100228" y="269938"/>
                </a:lnTo>
                <a:lnTo>
                  <a:pt x="83544" y="266674"/>
                </a:lnTo>
                <a:lnTo>
                  <a:pt x="72499" y="258330"/>
                </a:lnTo>
                <a:lnTo>
                  <a:pt x="66368" y="246996"/>
                </a:lnTo>
                <a:lnTo>
                  <a:pt x="64477" y="234797"/>
                </a:lnTo>
                <a:lnTo>
                  <a:pt x="64477" y="171551"/>
                </a:lnTo>
                <a:lnTo>
                  <a:pt x="66111" y="160198"/>
                </a:lnTo>
                <a:lnTo>
                  <a:pt x="71813" y="148334"/>
                </a:lnTo>
                <a:lnTo>
                  <a:pt x="82785" y="138992"/>
                </a:lnTo>
                <a:lnTo>
                  <a:pt x="100228" y="135204"/>
                </a:lnTo>
                <a:lnTo>
                  <a:pt x="318096" y="135204"/>
                </a:lnTo>
                <a:lnTo>
                  <a:pt x="316582" y="125323"/>
                </a:lnTo>
                <a:lnTo>
                  <a:pt x="300986" y="98793"/>
                </a:lnTo>
                <a:lnTo>
                  <a:pt x="193243" y="98793"/>
                </a:lnTo>
                <a:lnTo>
                  <a:pt x="193243" y="97828"/>
                </a:lnTo>
                <a:lnTo>
                  <a:pt x="128219" y="97828"/>
                </a:lnTo>
                <a:lnTo>
                  <a:pt x="118795" y="90074"/>
                </a:lnTo>
                <a:lnTo>
                  <a:pt x="106816" y="83245"/>
                </a:lnTo>
                <a:lnTo>
                  <a:pt x="92146" y="78382"/>
                </a:lnTo>
                <a:lnTo>
                  <a:pt x="74650" y="76530"/>
                </a:lnTo>
                <a:close/>
              </a:path>
              <a:path w="322580" h="395605">
                <a:moveTo>
                  <a:pt x="300676" y="306095"/>
                </a:moveTo>
                <a:lnTo>
                  <a:pt x="193243" y="306095"/>
                </a:lnTo>
                <a:lnTo>
                  <a:pt x="204118" y="314636"/>
                </a:lnTo>
                <a:lnTo>
                  <a:pt x="216601" y="321713"/>
                </a:lnTo>
                <a:lnTo>
                  <a:pt x="230651" y="326537"/>
                </a:lnTo>
                <a:lnTo>
                  <a:pt x="246227" y="328320"/>
                </a:lnTo>
                <a:lnTo>
                  <a:pt x="279270" y="322132"/>
                </a:lnTo>
                <a:lnTo>
                  <a:pt x="300676" y="306095"/>
                </a:lnTo>
                <a:close/>
              </a:path>
              <a:path w="322580" h="395605">
                <a:moveTo>
                  <a:pt x="222211" y="135204"/>
                </a:moveTo>
                <a:lnTo>
                  <a:pt x="100228" y="135204"/>
                </a:lnTo>
                <a:lnTo>
                  <a:pt x="108573" y="136157"/>
                </a:lnTo>
                <a:lnTo>
                  <a:pt x="116024" y="138733"/>
                </a:lnTo>
                <a:lnTo>
                  <a:pt x="122574" y="142506"/>
                </a:lnTo>
                <a:lnTo>
                  <a:pt x="128219" y="147053"/>
                </a:lnTo>
                <a:lnTo>
                  <a:pt x="128219" y="258952"/>
                </a:lnTo>
                <a:lnTo>
                  <a:pt x="122188" y="263176"/>
                </a:lnTo>
                <a:lnTo>
                  <a:pt x="115433" y="266683"/>
                </a:lnTo>
                <a:lnTo>
                  <a:pt x="108116" y="269057"/>
                </a:lnTo>
                <a:lnTo>
                  <a:pt x="100228" y="269938"/>
                </a:lnTo>
                <a:lnTo>
                  <a:pt x="222211" y="269938"/>
                </a:lnTo>
                <a:lnTo>
                  <a:pt x="213992" y="268979"/>
                </a:lnTo>
                <a:lnTo>
                  <a:pt x="206365" y="266399"/>
                </a:lnTo>
                <a:lnTo>
                  <a:pt x="199419" y="262646"/>
                </a:lnTo>
                <a:lnTo>
                  <a:pt x="193243" y="258165"/>
                </a:lnTo>
                <a:lnTo>
                  <a:pt x="193243" y="147967"/>
                </a:lnTo>
                <a:lnTo>
                  <a:pt x="199000" y="143123"/>
                </a:lnTo>
                <a:lnTo>
                  <a:pt x="205751" y="139052"/>
                </a:lnTo>
                <a:lnTo>
                  <a:pt x="213490" y="136248"/>
                </a:lnTo>
                <a:lnTo>
                  <a:pt x="222211" y="135204"/>
                </a:lnTo>
                <a:close/>
              </a:path>
              <a:path w="322580" h="395605">
                <a:moveTo>
                  <a:pt x="318096" y="135204"/>
                </a:moveTo>
                <a:lnTo>
                  <a:pt x="222211" y="135204"/>
                </a:lnTo>
                <a:lnTo>
                  <a:pt x="239660" y="138992"/>
                </a:lnTo>
                <a:lnTo>
                  <a:pt x="250631" y="148334"/>
                </a:lnTo>
                <a:lnTo>
                  <a:pt x="256330" y="160198"/>
                </a:lnTo>
                <a:lnTo>
                  <a:pt x="257962" y="171551"/>
                </a:lnTo>
                <a:lnTo>
                  <a:pt x="257962" y="234797"/>
                </a:lnTo>
                <a:lnTo>
                  <a:pt x="256073" y="246996"/>
                </a:lnTo>
                <a:lnTo>
                  <a:pt x="249945" y="258330"/>
                </a:lnTo>
                <a:lnTo>
                  <a:pt x="238888" y="266683"/>
                </a:lnTo>
                <a:lnTo>
                  <a:pt x="222211" y="269938"/>
                </a:lnTo>
                <a:lnTo>
                  <a:pt x="318312" y="269938"/>
                </a:lnTo>
                <a:lnTo>
                  <a:pt x="322427" y="237705"/>
                </a:lnTo>
                <a:lnTo>
                  <a:pt x="322427" y="163461"/>
                </a:lnTo>
                <a:lnTo>
                  <a:pt x="318096" y="135204"/>
                </a:lnTo>
                <a:close/>
              </a:path>
              <a:path w="322580" h="395605">
                <a:moveTo>
                  <a:pt x="247789" y="76530"/>
                </a:moveTo>
                <a:lnTo>
                  <a:pt x="229803" y="78488"/>
                </a:lnTo>
                <a:lnTo>
                  <a:pt x="214815" y="83608"/>
                </a:lnTo>
                <a:lnTo>
                  <a:pt x="202678" y="90755"/>
                </a:lnTo>
                <a:lnTo>
                  <a:pt x="193243" y="98793"/>
                </a:lnTo>
                <a:lnTo>
                  <a:pt x="300986" y="98793"/>
                </a:lnTo>
                <a:lnTo>
                  <a:pt x="300620" y="98169"/>
                </a:lnTo>
                <a:lnTo>
                  <a:pt x="276902" y="81928"/>
                </a:lnTo>
                <a:lnTo>
                  <a:pt x="247789" y="76530"/>
                </a:lnTo>
                <a:close/>
              </a:path>
              <a:path w="322580" h="395605">
                <a:moveTo>
                  <a:pt x="193243" y="0"/>
                </a:moveTo>
                <a:lnTo>
                  <a:pt x="93713" y="0"/>
                </a:lnTo>
                <a:lnTo>
                  <a:pt x="93713" y="55219"/>
                </a:lnTo>
                <a:lnTo>
                  <a:pt x="128219" y="55219"/>
                </a:lnTo>
                <a:lnTo>
                  <a:pt x="128219" y="97828"/>
                </a:lnTo>
                <a:lnTo>
                  <a:pt x="193243" y="97828"/>
                </a:lnTo>
                <a:lnTo>
                  <a:pt x="193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3"/>
          </a:p>
        </p:txBody>
      </p:sp>
      <p:sp>
        <p:nvSpPr>
          <p:cNvPr id="13" name="object 13"/>
          <p:cNvSpPr/>
          <p:nvPr/>
        </p:nvSpPr>
        <p:spPr>
          <a:xfrm>
            <a:off x="804991" y="1195434"/>
            <a:ext cx="2438200" cy="31875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3"/>
          </a:p>
        </p:txBody>
      </p:sp>
      <p:sp>
        <p:nvSpPr>
          <p:cNvPr id="14" name="object 14"/>
          <p:cNvSpPr/>
          <p:nvPr/>
        </p:nvSpPr>
        <p:spPr>
          <a:xfrm>
            <a:off x="804991" y="1364373"/>
            <a:ext cx="1958128" cy="2729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3"/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7228057" y="123625"/>
            <a:ext cx="822208" cy="820736"/>
            <a:chOff x="1841" y="733"/>
            <a:chExt cx="1117" cy="1115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41" y="733"/>
              <a:ext cx="1117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grpSp>
          <p:nvGrpSpPr>
            <p:cNvPr id="17" name="Group 205"/>
            <p:cNvGrpSpPr>
              <a:grpSpLocks/>
            </p:cNvGrpSpPr>
            <p:nvPr/>
          </p:nvGrpSpPr>
          <p:grpSpPr bwMode="auto">
            <a:xfrm>
              <a:off x="1807" y="699"/>
              <a:ext cx="1195" cy="1191"/>
              <a:chOff x="1807" y="699"/>
              <a:chExt cx="1195" cy="1191"/>
            </a:xfrm>
          </p:grpSpPr>
          <p:sp>
            <p:nvSpPr>
              <p:cNvPr id="84" name="Oval 5"/>
              <p:cNvSpPr>
                <a:spLocks noChangeArrowheads="1"/>
              </p:cNvSpPr>
              <p:nvPr/>
            </p:nvSpPr>
            <p:spPr bwMode="auto">
              <a:xfrm>
                <a:off x="1844" y="736"/>
                <a:ext cx="1121" cy="1117"/>
              </a:xfrm>
              <a:prstGeom prst="ellipse">
                <a:avLst/>
              </a:prstGeom>
              <a:solidFill>
                <a:srgbClr val="364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85" name="Freeform 6"/>
              <p:cNvSpPr>
                <a:spLocks/>
              </p:cNvSpPr>
              <p:nvPr/>
            </p:nvSpPr>
            <p:spPr bwMode="auto">
              <a:xfrm>
                <a:off x="1807" y="699"/>
                <a:ext cx="1195" cy="1191"/>
              </a:xfrm>
              <a:custGeom>
                <a:avLst/>
                <a:gdLst>
                  <a:gd name="T0" fmla="*/ 2901 w 16318"/>
                  <a:gd name="T1" fmla="*/ 2901 h 16318"/>
                  <a:gd name="T2" fmla="*/ 2901 w 16318"/>
                  <a:gd name="T3" fmla="*/ 13417 h 16318"/>
                  <a:gd name="T4" fmla="*/ 13417 w 16318"/>
                  <a:gd name="T5" fmla="*/ 13417 h 16318"/>
                  <a:gd name="T6" fmla="*/ 13417 w 16318"/>
                  <a:gd name="T7" fmla="*/ 2901 h 16318"/>
                  <a:gd name="T8" fmla="*/ 2901 w 16318"/>
                  <a:gd name="T9" fmla="*/ 2901 h 16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18" h="16318">
                    <a:moveTo>
                      <a:pt x="2901" y="2901"/>
                    </a:moveTo>
                    <a:cubicBezTo>
                      <a:pt x="0" y="5802"/>
                      <a:pt x="0" y="10516"/>
                      <a:pt x="2901" y="13417"/>
                    </a:cubicBezTo>
                    <a:cubicBezTo>
                      <a:pt x="5802" y="16318"/>
                      <a:pt x="10516" y="16318"/>
                      <a:pt x="13417" y="13417"/>
                    </a:cubicBezTo>
                    <a:cubicBezTo>
                      <a:pt x="16318" y="10516"/>
                      <a:pt x="16318" y="5802"/>
                      <a:pt x="13417" y="2901"/>
                    </a:cubicBezTo>
                    <a:cubicBezTo>
                      <a:pt x="10516" y="0"/>
                      <a:pt x="5802" y="0"/>
                      <a:pt x="2901" y="290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86" name="Oval 7"/>
              <p:cNvSpPr>
                <a:spLocks noChangeArrowheads="1"/>
              </p:cNvSpPr>
              <p:nvPr/>
            </p:nvSpPr>
            <p:spPr bwMode="auto">
              <a:xfrm>
                <a:off x="1965" y="856"/>
                <a:ext cx="879" cy="877"/>
              </a:xfrm>
              <a:prstGeom prst="ellipse">
                <a:avLst/>
              </a:prstGeom>
              <a:solidFill>
                <a:srgbClr val="364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87" name="Freeform 8"/>
              <p:cNvSpPr>
                <a:spLocks noEditPoints="1"/>
              </p:cNvSpPr>
              <p:nvPr/>
            </p:nvSpPr>
            <p:spPr bwMode="auto">
              <a:xfrm>
                <a:off x="1886" y="770"/>
                <a:ext cx="1040" cy="1016"/>
              </a:xfrm>
              <a:custGeom>
                <a:avLst/>
                <a:gdLst>
                  <a:gd name="T0" fmla="*/ 4134 w 14199"/>
                  <a:gd name="T1" fmla="*/ 13085 h 13913"/>
                  <a:gd name="T2" fmla="*/ 3573 w 14199"/>
                  <a:gd name="T3" fmla="*/ 12422 h 13913"/>
                  <a:gd name="T4" fmla="*/ 3360 w 14199"/>
                  <a:gd name="T5" fmla="*/ 12861 h 13913"/>
                  <a:gd name="T6" fmla="*/ 3483 w 14199"/>
                  <a:gd name="T7" fmla="*/ 12697 h 13913"/>
                  <a:gd name="T8" fmla="*/ 2576 w 14199"/>
                  <a:gd name="T9" fmla="*/ 12365 h 13913"/>
                  <a:gd name="T10" fmla="*/ 2487 w 14199"/>
                  <a:gd name="T11" fmla="*/ 12198 h 13913"/>
                  <a:gd name="T12" fmla="*/ 2234 w 14199"/>
                  <a:gd name="T13" fmla="*/ 12048 h 13913"/>
                  <a:gd name="T14" fmla="*/ 2436 w 14199"/>
                  <a:gd name="T15" fmla="*/ 11498 h 13913"/>
                  <a:gd name="T16" fmla="*/ 1667 w 14199"/>
                  <a:gd name="T17" fmla="*/ 10464 h 13913"/>
                  <a:gd name="T18" fmla="*/ 1281 w 14199"/>
                  <a:gd name="T19" fmla="*/ 10062 h 13913"/>
                  <a:gd name="T20" fmla="*/ 474 w 14199"/>
                  <a:gd name="T21" fmla="*/ 9650 h 13913"/>
                  <a:gd name="T22" fmla="*/ 425 w 14199"/>
                  <a:gd name="T23" fmla="*/ 8074 h 13913"/>
                  <a:gd name="T24" fmla="*/ 714 w 14199"/>
                  <a:gd name="T25" fmla="*/ 8451 h 13913"/>
                  <a:gd name="T26" fmla="*/ 24 w 14199"/>
                  <a:gd name="T27" fmla="*/ 7485 h 13913"/>
                  <a:gd name="T28" fmla="*/ 54 w 14199"/>
                  <a:gd name="T29" fmla="*/ 6403 h 13913"/>
                  <a:gd name="T30" fmla="*/ 403 w 14199"/>
                  <a:gd name="T31" fmla="*/ 5744 h 13913"/>
                  <a:gd name="T32" fmla="*/ 1190 w 14199"/>
                  <a:gd name="T33" fmla="*/ 4251 h 13913"/>
                  <a:gd name="T34" fmla="*/ 974 w 14199"/>
                  <a:gd name="T35" fmla="*/ 4314 h 13913"/>
                  <a:gd name="T36" fmla="*/ 832 w 14199"/>
                  <a:gd name="T37" fmla="*/ 4338 h 13913"/>
                  <a:gd name="T38" fmla="*/ 1438 w 14199"/>
                  <a:gd name="T39" fmla="*/ 4224 h 13913"/>
                  <a:gd name="T40" fmla="*/ 1789 w 14199"/>
                  <a:gd name="T41" fmla="*/ 3125 h 13913"/>
                  <a:gd name="T42" fmla="*/ 2292 w 14199"/>
                  <a:gd name="T43" fmla="*/ 2649 h 13913"/>
                  <a:gd name="T44" fmla="*/ 2256 w 14199"/>
                  <a:gd name="T45" fmla="*/ 2489 h 13913"/>
                  <a:gd name="T46" fmla="*/ 2722 w 14199"/>
                  <a:gd name="T47" fmla="*/ 2362 h 13913"/>
                  <a:gd name="T48" fmla="*/ 3361 w 14199"/>
                  <a:gd name="T49" fmla="*/ 1758 h 13913"/>
                  <a:gd name="T50" fmla="*/ 3180 w 14199"/>
                  <a:gd name="T51" fmla="*/ 1472 h 13913"/>
                  <a:gd name="T52" fmla="*/ 3765 w 14199"/>
                  <a:gd name="T53" fmla="*/ 974 h 13913"/>
                  <a:gd name="T54" fmla="*/ 4933 w 14199"/>
                  <a:gd name="T55" fmla="*/ 1077 h 13913"/>
                  <a:gd name="T56" fmla="*/ 4936 w 14199"/>
                  <a:gd name="T57" fmla="*/ 775 h 13913"/>
                  <a:gd name="T58" fmla="*/ 5491 w 14199"/>
                  <a:gd name="T59" fmla="*/ 322 h 13913"/>
                  <a:gd name="T60" fmla="*/ 5850 w 14199"/>
                  <a:gd name="T61" fmla="*/ 102 h 13913"/>
                  <a:gd name="T62" fmla="*/ 7128 w 14199"/>
                  <a:gd name="T63" fmla="*/ 677 h 13913"/>
                  <a:gd name="T64" fmla="*/ 7568 w 14199"/>
                  <a:gd name="T65" fmla="*/ 344 h 13913"/>
                  <a:gd name="T66" fmla="*/ 8009 w 14199"/>
                  <a:gd name="T67" fmla="*/ 553 h 13913"/>
                  <a:gd name="T68" fmla="*/ 8227 w 14199"/>
                  <a:gd name="T69" fmla="*/ 483 h 13913"/>
                  <a:gd name="T70" fmla="*/ 9010 w 14199"/>
                  <a:gd name="T71" fmla="*/ 397 h 13913"/>
                  <a:gd name="T72" fmla="*/ 9587 w 14199"/>
                  <a:gd name="T73" fmla="*/ 1189 h 13913"/>
                  <a:gd name="T74" fmla="*/ 11509 w 14199"/>
                  <a:gd name="T75" fmla="*/ 2060 h 13913"/>
                  <a:gd name="T76" fmla="*/ 11448 w 14199"/>
                  <a:gd name="T77" fmla="*/ 1839 h 13913"/>
                  <a:gd name="T78" fmla="*/ 12221 w 14199"/>
                  <a:gd name="T79" fmla="*/ 2298 h 13913"/>
                  <a:gd name="T80" fmla="*/ 12079 w 14199"/>
                  <a:gd name="T81" fmla="*/ 2659 h 13913"/>
                  <a:gd name="T82" fmla="*/ 12504 w 14199"/>
                  <a:gd name="T83" fmla="*/ 2797 h 13913"/>
                  <a:gd name="T84" fmla="*/ 12247 w 14199"/>
                  <a:gd name="T85" fmla="*/ 3305 h 13913"/>
                  <a:gd name="T86" fmla="*/ 13617 w 14199"/>
                  <a:gd name="T87" fmla="*/ 4335 h 13913"/>
                  <a:gd name="T88" fmla="*/ 13289 w 14199"/>
                  <a:gd name="T89" fmla="*/ 3725 h 13913"/>
                  <a:gd name="T90" fmla="*/ 13614 w 14199"/>
                  <a:gd name="T91" fmla="*/ 4731 h 13913"/>
                  <a:gd name="T92" fmla="*/ 13241 w 14199"/>
                  <a:gd name="T93" fmla="*/ 4977 h 13913"/>
                  <a:gd name="T94" fmla="*/ 13327 w 14199"/>
                  <a:gd name="T95" fmla="*/ 5544 h 13913"/>
                  <a:gd name="T96" fmla="*/ 13952 w 14199"/>
                  <a:gd name="T97" fmla="*/ 5346 h 13913"/>
                  <a:gd name="T98" fmla="*/ 13489 w 14199"/>
                  <a:gd name="T99" fmla="*/ 7652 h 13913"/>
                  <a:gd name="T100" fmla="*/ 14077 w 14199"/>
                  <a:gd name="T101" fmla="*/ 7358 h 13913"/>
                  <a:gd name="T102" fmla="*/ 13878 w 14199"/>
                  <a:gd name="T103" fmla="*/ 8247 h 13913"/>
                  <a:gd name="T104" fmla="*/ 13723 w 14199"/>
                  <a:gd name="T105" fmla="*/ 9292 h 13913"/>
                  <a:gd name="T106" fmla="*/ 13270 w 14199"/>
                  <a:gd name="T107" fmla="*/ 10241 h 13913"/>
                  <a:gd name="T108" fmla="*/ 12057 w 14199"/>
                  <a:gd name="T109" fmla="*/ 11356 h 13913"/>
                  <a:gd name="T110" fmla="*/ 11603 w 14199"/>
                  <a:gd name="T111" fmla="*/ 11974 h 13913"/>
                  <a:gd name="T112" fmla="*/ 11923 w 14199"/>
                  <a:gd name="T113" fmla="*/ 12105 h 13913"/>
                  <a:gd name="T114" fmla="*/ 11537 w 14199"/>
                  <a:gd name="T115" fmla="*/ 12360 h 13913"/>
                  <a:gd name="T116" fmla="*/ 11355 w 14199"/>
                  <a:gd name="T117" fmla="*/ 12590 h 13913"/>
                  <a:gd name="T118" fmla="*/ 10827 w 14199"/>
                  <a:gd name="T119" fmla="*/ 12324 h 13913"/>
                  <a:gd name="T120" fmla="*/ 9682 w 14199"/>
                  <a:gd name="T121" fmla="*/ 12929 h 13913"/>
                  <a:gd name="T122" fmla="*/ 9096 w 14199"/>
                  <a:gd name="T123" fmla="*/ 13473 h 13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199" h="13913">
                    <a:moveTo>
                      <a:pt x="4826" y="13055"/>
                    </a:moveTo>
                    <a:lnTo>
                      <a:pt x="4992" y="13112"/>
                    </a:lnTo>
                    <a:lnTo>
                      <a:pt x="4841" y="13546"/>
                    </a:lnTo>
                    <a:lnTo>
                      <a:pt x="5267" y="13205"/>
                    </a:lnTo>
                    <a:lnTo>
                      <a:pt x="5429" y="13260"/>
                    </a:lnTo>
                    <a:lnTo>
                      <a:pt x="5201" y="13913"/>
                    </a:lnTo>
                    <a:lnTo>
                      <a:pt x="5036" y="13856"/>
                    </a:lnTo>
                    <a:lnTo>
                      <a:pt x="5173" y="13463"/>
                    </a:lnTo>
                    <a:lnTo>
                      <a:pt x="4780" y="13769"/>
                    </a:lnTo>
                    <a:lnTo>
                      <a:pt x="4599" y="13708"/>
                    </a:lnTo>
                    <a:lnTo>
                      <a:pt x="4826" y="13055"/>
                    </a:lnTo>
                    <a:close/>
                    <a:moveTo>
                      <a:pt x="4101" y="12734"/>
                    </a:moveTo>
                    <a:lnTo>
                      <a:pt x="4264" y="12809"/>
                    </a:lnTo>
                    <a:lnTo>
                      <a:pt x="4134" y="13085"/>
                    </a:lnTo>
                    <a:lnTo>
                      <a:pt x="4375" y="13196"/>
                    </a:lnTo>
                    <a:lnTo>
                      <a:pt x="4505" y="12920"/>
                    </a:lnTo>
                    <a:lnTo>
                      <a:pt x="4669" y="12995"/>
                    </a:lnTo>
                    <a:lnTo>
                      <a:pt x="4373" y="13621"/>
                    </a:lnTo>
                    <a:lnTo>
                      <a:pt x="4210" y="13545"/>
                    </a:lnTo>
                    <a:lnTo>
                      <a:pt x="4318" y="13317"/>
                    </a:lnTo>
                    <a:lnTo>
                      <a:pt x="4077" y="13206"/>
                    </a:lnTo>
                    <a:lnTo>
                      <a:pt x="3969" y="13434"/>
                    </a:lnTo>
                    <a:lnTo>
                      <a:pt x="3805" y="13359"/>
                    </a:lnTo>
                    <a:lnTo>
                      <a:pt x="4101" y="12734"/>
                    </a:lnTo>
                    <a:close/>
                    <a:moveTo>
                      <a:pt x="3323" y="12499"/>
                    </a:moveTo>
                    <a:cubicBezTo>
                      <a:pt x="3342" y="12471"/>
                      <a:pt x="3364" y="12449"/>
                      <a:pt x="3390" y="12435"/>
                    </a:cubicBezTo>
                    <a:cubicBezTo>
                      <a:pt x="3416" y="12420"/>
                      <a:pt x="3443" y="12412"/>
                      <a:pt x="3473" y="12410"/>
                    </a:cubicBezTo>
                    <a:cubicBezTo>
                      <a:pt x="3507" y="12408"/>
                      <a:pt x="3541" y="12412"/>
                      <a:pt x="3573" y="12422"/>
                    </a:cubicBezTo>
                    <a:cubicBezTo>
                      <a:pt x="3606" y="12433"/>
                      <a:pt x="3643" y="12452"/>
                      <a:pt x="3686" y="12479"/>
                    </a:cubicBezTo>
                    <a:lnTo>
                      <a:pt x="3941" y="12643"/>
                    </a:lnTo>
                    <a:lnTo>
                      <a:pt x="3561" y="13222"/>
                    </a:lnTo>
                    <a:lnTo>
                      <a:pt x="3333" y="13076"/>
                    </a:lnTo>
                    <a:cubicBezTo>
                      <a:pt x="3286" y="13045"/>
                      <a:pt x="3252" y="13022"/>
                      <a:pt x="3233" y="13005"/>
                    </a:cubicBezTo>
                    <a:cubicBezTo>
                      <a:pt x="3213" y="12987"/>
                      <a:pt x="3195" y="12967"/>
                      <a:pt x="3181" y="12942"/>
                    </a:cubicBezTo>
                    <a:cubicBezTo>
                      <a:pt x="3166" y="12917"/>
                      <a:pt x="3159" y="12891"/>
                      <a:pt x="3161" y="12865"/>
                    </a:cubicBezTo>
                    <a:cubicBezTo>
                      <a:pt x="3162" y="12840"/>
                      <a:pt x="3171" y="12815"/>
                      <a:pt x="3187" y="12791"/>
                    </a:cubicBezTo>
                    <a:cubicBezTo>
                      <a:pt x="3205" y="12763"/>
                      <a:pt x="3229" y="12743"/>
                      <a:pt x="3258" y="12731"/>
                    </a:cubicBezTo>
                    <a:cubicBezTo>
                      <a:pt x="3287" y="12719"/>
                      <a:pt x="3319" y="12716"/>
                      <a:pt x="3354" y="12722"/>
                    </a:cubicBezTo>
                    <a:lnTo>
                      <a:pt x="3356" y="12719"/>
                    </a:lnTo>
                    <a:cubicBezTo>
                      <a:pt x="3323" y="12686"/>
                      <a:pt x="3302" y="12651"/>
                      <a:pt x="3296" y="12613"/>
                    </a:cubicBezTo>
                    <a:cubicBezTo>
                      <a:pt x="3289" y="12575"/>
                      <a:pt x="3298" y="12537"/>
                      <a:pt x="3323" y="12499"/>
                    </a:cubicBezTo>
                    <a:close/>
                    <a:moveTo>
                      <a:pt x="3360" y="12861"/>
                    </a:moveTo>
                    <a:cubicBezTo>
                      <a:pt x="3354" y="12870"/>
                      <a:pt x="3350" y="12881"/>
                      <a:pt x="3349" y="12894"/>
                    </a:cubicBezTo>
                    <a:cubicBezTo>
                      <a:pt x="3347" y="12907"/>
                      <a:pt x="3351" y="12919"/>
                      <a:pt x="3361" y="12932"/>
                    </a:cubicBezTo>
                    <a:cubicBezTo>
                      <a:pt x="3369" y="12943"/>
                      <a:pt x="3381" y="12954"/>
                      <a:pt x="3397" y="12965"/>
                    </a:cubicBezTo>
                    <a:cubicBezTo>
                      <a:pt x="3413" y="12976"/>
                      <a:pt x="3436" y="12991"/>
                      <a:pt x="3466" y="13010"/>
                    </a:cubicBezTo>
                    <a:lnTo>
                      <a:pt x="3480" y="13019"/>
                    </a:lnTo>
                    <a:lnTo>
                      <a:pt x="3561" y="12897"/>
                    </a:lnTo>
                    <a:lnTo>
                      <a:pt x="3537" y="12882"/>
                    </a:lnTo>
                    <a:cubicBezTo>
                      <a:pt x="3513" y="12866"/>
                      <a:pt x="3493" y="12854"/>
                      <a:pt x="3475" y="12843"/>
                    </a:cubicBezTo>
                    <a:cubicBezTo>
                      <a:pt x="3458" y="12833"/>
                      <a:pt x="3443" y="12828"/>
                      <a:pt x="3430" y="12826"/>
                    </a:cubicBezTo>
                    <a:cubicBezTo>
                      <a:pt x="3413" y="12823"/>
                      <a:pt x="3399" y="12825"/>
                      <a:pt x="3388" y="12832"/>
                    </a:cubicBezTo>
                    <a:cubicBezTo>
                      <a:pt x="3378" y="12839"/>
                      <a:pt x="3369" y="12848"/>
                      <a:pt x="3360" y="12861"/>
                    </a:cubicBezTo>
                    <a:close/>
                    <a:moveTo>
                      <a:pt x="3478" y="12601"/>
                    </a:moveTo>
                    <a:cubicBezTo>
                      <a:pt x="3466" y="12620"/>
                      <a:pt x="3461" y="12636"/>
                      <a:pt x="3461" y="12651"/>
                    </a:cubicBezTo>
                    <a:cubicBezTo>
                      <a:pt x="3462" y="12666"/>
                      <a:pt x="3469" y="12681"/>
                      <a:pt x="3483" y="12697"/>
                    </a:cubicBezTo>
                    <a:cubicBezTo>
                      <a:pt x="3493" y="12708"/>
                      <a:pt x="3508" y="12720"/>
                      <a:pt x="3529" y="12734"/>
                    </a:cubicBezTo>
                    <a:cubicBezTo>
                      <a:pt x="3549" y="12747"/>
                      <a:pt x="3571" y="12761"/>
                      <a:pt x="3593" y="12776"/>
                    </a:cubicBezTo>
                    <a:lnTo>
                      <a:pt x="3626" y="12797"/>
                    </a:lnTo>
                    <a:lnTo>
                      <a:pt x="3721" y="12653"/>
                    </a:lnTo>
                    <a:lnTo>
                      <a:pt x="3710" y="12646"/>
                    </a:lnTo>
                    <a:cubicBezTo>
                      <a:pt x="3668" y="12618"/>
                      <a:pt x="3637" y="12599"/>
                      <a:pt x="3619" y="12587"/>
                    </a:cubicBezTo>
                    <a:cubicBezTo>
                      <a:pt x="3600" y="12576"/>
                      <a:pt x="3581" y="12568"/>
                      <a:pt x="3561" y="12565"/>
                    </a:cubicBezTo>
                    <a:cubicBezTo>
                      <a:pt x="3541" y="12561"/>
                      <a:pt x="3525" y="12563"/>
                      <a:pt x="3512" y="12570"/>
                    </a:cubicBezTo>
                    <a:cubicBezTo>
                      <a:pt x="3499" y="12577"/>
                      <a:pt x="3488" y="12587"/>
                      <a:pt x="3478" y="12601"/>
                    </a:cubicBezTo>
                    <a:close/>
                    <a:moveTo>
                      <a:pt x="2931" y="11932"/>
                    </a:moveTo>
                    <a:lnTo>
                      <a:pt x="3324" y="12246"/>
                    </a:lnTo>
                    <a:lnTo>
                      <a:pt x="2884" y="12782"/>
                    </a:lnTo>
                    <a:lnTo>
                      <a:pt x="2491" y="12468"/>
                    </a:lnTo>
                    <a:lnTo>
                      <a:pt x="2576" y="12365"/>
                    </a:lnTo>
                    <a:lnTo>
                      <a:pt x="2829" y="12567"/>
                    </a:lnTo>
                    <a:lnTo>
                      <a:pt x="2905" y="12475"/>
                    </a:lnTo>
                    <a:lnTo>
                      <a:pt x="2670" y="12287"/>
                    </a:lnTo>
                    <a:lnTo>
                      <a:pt x="2755" y="12183"/>
                    </a:lnTo>
                    <a:lnTo>
                      <a:pt x="2990" y="12371"/>
                    </a:lnTo>
                    <a:lnTo>
                      <a:pt x="3099" y="12239"/>
                    </a:lnTo>
                    <a:lnTo>
                      <a:pt x="2846" y="12036"/>
                    </a:lnTo>
                    <a:lnTo>
                      <a:pt x="2931" y="11932"/>
                    </a:lnTo>
                    <a:close/>
                    <a:moveTo>
                      <a:pt x="2604" y="11606"/>
                    </a:moveTo>
                    <a:cubicBezTo>
                      <a:pt x="2642" y="11642"/>
                      <a:pt x="2671" y="11680"/>
                      <a:pt x="2692" y="11721"/>
                    </a:cubicBezTo>
                    <a:cubicBezTo>
                      <a:pt x="2713" y="11762"/>
                      <a:pt x="2724" y="11804"/>
                      <a:pt x="2726" y="11847"/>
                    </a:cubicBezTo>
                    <a:cubicBezTo>
                      <a:pt x="2727" y="11891"/>
                      <a:pt x="2719" y="11934"/>
                      <a:pt x="2700" y="11979"/>
                    </a:cubicBezTo>
                    <a:cubicBezTo>
                      <a:pt x="2681" y="12023"/>
                      <a:pt x="2651" y="12066"/>
                      <a:pt x="2609" y="12108"/>
                    </a:cubicBezTo>
                    <a:cubicBezTo>
                      <a:pt x="2571" y="12147"/>
                      <a:pt x="2530" y="12177"/>
                      <a:pt x="2487" y="12198"/>
                    </a:cubicBezTo>
                    <a:cubicBezTo>
                      <a:pt x="2443" y="12219"/>
                      <a:pt x="2399" y="12230"/>
                      <a:pt x="2354" y="12231"/>
                    </a:cubicBezTo>
                    <a:cubicBezTo>
                      <a:pt x="2311" y="12232"/>
                      <a:pt x="2267" y="12223"/>
                      <a:pt x="2223" y="12204"/>
                    </a:cubicBezTo>
                    <a:cubicBezTo>
                      <a:pt x="2179" y="12186"/>
                      <a:pt x="2138" y="12158"/>
                      <a:pt x="2100" y="12122"/>
                    </a:cubicBezTo>
                    <a:cubicBezTo>
                      <a:pt x="2078" y="12101"/>
                      <a:pt x="2061" y="12082"/>
                      <a:pt x="2046" y="12063"/>
                    </a:cubicBezTo>
                    <a:cubicBezTo>
                      <a:pt x="2031" y="12045"/>
                      <a:pt x="2018" y="12027"/>
                      <a:pt x="2008" y="12009"/>
                    </a:cubicBezTo>
                    <a:cubicBezTo>
                      <a:pt x="1997" y="11991"/>
                      <a:pt x="1988" y="11973"/>
                      <a:pt x="1981" y="11956"/>
                    </a:cubicBezTo>
                    <a:cubicBezTo>
                      <a:pt x="1973" y="11939"/>
                      <a:pt x="1967" y="11924"/>
                      <a:pt x="1962" y="11911"/>
                    </a:cubicBezTo>
                    <a:lnTo>
                      <a:pt x="2080" y="11790"/>
                    </a:lnTo>
                    <a:lnTo>
                      <a:pt x="2095" y="11805"/>
                    </a:lnTo>
                    <a:cubicBezTo>
                      <a:pt x="2096" y="11816"/>
                      <a:pt x="2098" y="11830"/>
                      <a:pt x="2100" y="11846"/>
                    </a:cubicBezTo>
                    <a:cubicBezTo>
                      <a:pt x="2103" y="11863"/>
                      <a:pt x="2106" y="11880"/>
                      <a:pt x="2112" y="11899"/>
                    </a:cubicBezTo>
                    <a:cubicBezTo>
                      <a:pt x="2117" y="11918"/>
                      <a:pt x="2125" y="11937"/>
                      <a:pt x="2134" y="11955"/>
                    </a:cubicBezTo>
                    <a:cubicBezTo>
                      <a:pt x="2144" y="11974"/>
                      <a:pt x="2157" y="11991"/>
                      <a:pt x="2173" y="12007"/>
                    </a:cubicBezTo>
                    <a:cubicBezTo>
                      <a:pt x="2192" y="12024"/>
                      <a:pt x="2211" y="12038"/>
                      <a:pt x="2234" y="12048"/>
                    </a:cubicBezTo>
                    <a:cubicBezTo>
                      <a:pt x="2256" y="12058"/>
                      <a:pt x="2280" y="12063"/>
                      <a:pt x="2307" y="12063"/>
                    </a:cubicBezTo>
                    <a:cubicBezTo>
                      <a:pt x="2332" y="12063"/>
                      <a:pt x="2360" y="12057"/>
                      <a:pt x="2388" y="12044"/>
                    </a:cubicBezTo>
                    <a:cubicBezTo>
                      <a:pt x="2417" y="12031"/>
                      <a:pt x="2446" y="12009"/>
                      <a:pt x="2475" y="11979"/>
                    </a:cubicBezTo>
                    <a:cubicBezTo>
                      <a:pt x="2505" y="11948"/>
                      <a:pt x="2526" y="11918"/>
                      <a:pt x="2538" y="11889"/>
                    </a:cubicBezTo>
                    <a:cubicBezTo>
                      <a:pt x="2549" y="11859"/>
                      <a:pt x="2554" y="11832"/>
                      <a:pt x="2552" y="11807"/>
                    </a:cubicBezTo>
                    <a:cubicBezTo>
                      <a:pt x="2551" y="11782"/>
                      <a:pt x="2544" y="11759"/>
                      <a:pt x="2532" y="11737"/>
                    </a:cubicBezTo>
                    <a:cubicBezTo>
                      <a:pt x="2520" y="11716"/>
                      <a:pt x="2506" y="11698"/>
                      <a:pt x="2490" y="11682"/>
                    </a:cubicBezTo>
                    <a:cubicBezTo>
                      <a:pt x="2474" y="11667"/>
                      <a:pt x="2456" y="11654"/>
                      <a:pt x="2436" y="11644"/>
                    </a:cubicBezTo>
                    <a:cubicBezTo>
                      <a:pt x="2416" y="11634"/>
                      <a:pt x="2396" y="11627"/>
                      <a:pt x="2375" y="11623"/>
                    </a:cubicBezTo>
                    <a:cubicBezTo>
                      <a:pt x="2358" y="11618"/>
                      <a:pt x="2341" y="11616"/>
                      <a:pt x="2324" y="11614"/>
                    </a:cubicBezTo>
                    <a:cubicBezTo>
                      <a:pt x="2307" y="11612"/>
                      <a:pt x="2293" y="11611"/>
                      <a:pt x="2282" y="11611"/>
                    </a:cubicBezTo>
                    <a:lnTo>
                      <a:pt x="2269" y="11598"/>
                    </a:lnTo>
                    <a:lnTo>
                      <a:pt x="2385" y="11479"/>
                    </a:lnTo>
                    <a:cubicBezTo>
                      <a:pt x="2403" y="11486"/>
                      <a:pt x="2420" y="11492"/>
                      <a:pt x="2436" y="11498"/>
                    </a:cubicBezTo>
                    <a:cubicBezTo>
                      <a:pt x="2452" y="11504"/>
                      <a:pt x="2469" y="11511"/>
                      <a:pt x="2485" y="11520"/>
                    </a:cubicBezTo>
                    <a:cubicBezTo>
                      <a:pt x="2506" y="11531"/>
                      <a:pt x="2525" y="11542"/>
                      <a:pt x="2541" y="11553"/>
                    </a:cubicBezTo>
                    <a:cubicBezTo>
                      <a:pt x="2558" y="11564"/>
                      <a:pt x="2579" y="11582"/>
                      <a:pt x="2604" y="11606"/>
                    </a:cubicBezTo>
                    <a:close/>
                    <a:moveTo>
                      <a:pt x="1549" y="11296"/>
                    </a:moveTo>
                    <a:lnTo>
                      <a:pt x="1689" y="11461"/>
                    </a:lnTo>
                    <a:lnTo>
                      <a:pt x="2121" y="11103"/>
                    </a:lnTo>
                    <a:lnTo>
                      <a:pt x="2237" y="11239"/>
                    </a:lnTo>
                    <a:lnTo>
                      <a:pt x="1805" y="11597"/>
                    </a:lnTo>
                    <a:lnTo>
                      <a:pt x="1946" y="11762"/>
                    </a:lnTo>
                    <a:lnTo>
                      <a:pt x="1842" y="11848"/>
                    </a:lnTo>
                    <a:lnTo>
                      <a:pt x="1446" y="11381"/>
                    </a:lnTo>
                    <a:lnTo>
                      <a:pt x="1549" y="11296"/>
                    </a:lnTo>
                    <a:close/>
                    <a:moveTo>
                      <a:pt x="1574" y="10317"/>
                    </a:moveTo>
                    <a:lnTo>
                      <a:pt x="1667" y="10464"/>
                    </a:lnTo>
                    <a:lnTo>
                      <a:pt x="1272" y="10708"/>
                    </a:lnTo>
                    <a:lnTo>
                      <a:pt x="1821" y="10707"/>
                    </a:lnTo>
                    <a:lnTo>
                      <a:pt x="1912" y="10851"/>
                    </a:lnTo>
                    <a:lnTo>
                      <a:pt x="1319" y="11216"/>
                    </a:lnTo>
                    <a:lnTo>
                      <a:pt x="1226" y="11070"/>
                    </a:lnTo>
                    <a:lnTo>
                      <a:pt x="1583" y="10849"/>
                    </a:lnTo>
                    <a:lnTo>
                      <a:pt x="1083" y="10843"/>
                    </a:lnTo>
                    <a:lnTo>
                      <a:pt x="981" y="10683"/>
                    </a:lnTo>
                    <a:lnTo>
                      <a:pt x="1574" y="10317"/>
                    </a:lnTo>
                    <a:close/>
                    <a:moveTo>
                      <a:pt x="1261" y="9695"/>
                    </a:moveTo>
                    <a:lnTo>
                      <a:pt x="1476" y="10171"/>
                    </a:lnTo>
                    <a:lnTo>
                      <a:pt x="838" y="10452"/>
                    </a:lnTo>
                    <a:lnTo>
                      <a:pt x="764" y="10289"/>
                    </a:lnTo>
                    <a:lnTo>
                      <a:pt x="1281" y="10062"/>
                    </a:lnTo>
                    <a:lnTo>
                      <a:pt x="1173" y="9824"/>
                    </a:lnTo>
                    <a:lnTo>
                      <a:pt x="657" y="10050"/>
                    </a:lnTo>
                    <a:lnTo>
                      <a:pt x="583" y="9888"/>
                    </a:lnTo>
                    <a:lnTo>
                      <a:pt x="1100" y="9661"/>
                    </a:lnTo>
                    <a:lnTo>
                      <a:pt x="1072" y="9599"/>
                    </a:lnTo>
                    <a:lnTo>
                      <a:pt x="1340" y="9481"/>
                    </a:lnTo>
                    <a:lnTo>
                      <a:pt x="1408" y="9630"/>
                    </a:lnTo>
                    <a:lnTo>
                      <a:pt x="1261" y="9695"/>
                    </a:lnTo>
                    <a:close/>
                    <a:moveTo>
                      <a:pt x="941" y="8839"/>
                    </a:moveTo>
                    <a:lnTo>
                      <a:pt x="996" y="9003"/>
                    </a:lnTo>
                    <a:lnTo>
                      <a:pt x="553" y="9145"/>
                    </a:lnTo>
                    <a:lnTo>
                      <a:pt x="1085" y="9276"/>
                    </a:lnTo>
                    <a:lnTo>
                      <a:pt x="1138" y="9437"/>
                    </a:lnTo>
                    <a:lnTo>
                      <a:pt x="474" y="9650"/>
                    </a:lnTo>
                    <a:lnTo>
                      <a:pt x="419" y="9486"/>
                    </a:lnTo>
                    <a:lnTo>
                      <a:pt x="820" y="9357"/>
                    </a:lnTo>
                    <a:lnTo>
                      <a:pt x="336" y="9232"/>
                    </a:lnTo>
                    <a:lnTo>
                      <a:pt x="277" y="9052"/>
                    </a:lnTo>
                    <a:lnTo>
                      <a:pt x="941" y="8839"/>
                    </a:lnTo>
                    <a:close/>
                    <a:moveTo>
                      <a:pt x="425" y="8074"/>
                    </a:moveTo>
                    <a:cubicBezTo>
                      <a:pt x="535" y="8055"/>
                      <a:pt x="627" y="8071"/>
                      <a:pt x="703" y="8121"/>
                    </a:cubicBezTo>
                    <a:cubicBezTo>
                      <a:pt x="778" y="8172"/>
                      <a:pt x="826" y="8252"/>
                      <a:pt x="846" y="8362"/>
                    </a:cubicBezTo>
                    <a:cubicBezTo>
                      <a:pt x="865" y="8471"/>
                      <a:pt x="848" y="8562"/>
                      <a:pt x="795" y="8636"/>
                    </a:cubicBezTo>
                    <a:cubicBezTo>
                      <a:pt x="741" y="8709"/>
                      <a:pt x="660" y="8755"/>
                      <a:pt x="550" y="8774"/>
                    </a:cubicBezTo>
                    <a:cubicBezTo>
                      <a:pt x="439" y="8794"/>
                      <a:pt x="346" y="8778"/>
                      <a:pt x="271" y="8727"/>
                    </a:cubicBezTo>
                    <a:cubicBezTo>
                      <a:pt x="195" y="8676"/>
                      <a:pt x="148" y="8596"/>
                      <a:pt x="129" y="8487"/>
                    </a:cubicBezTo>
                    <a:cubicBezTo>
                      <a:pt x="109" y="8378"/>
                      <a:pt x="126" y="8287"/>
                      <a:pt x="179" y="8213"/>
                    </a:cubicBezTo>
                    <a:cubicBezTo>
                      <a:pt x="232" y="8139"/>
                      <a:pt x="314" y="8093"/>
                      <a:pt x="425" y="8074"/>
                    </a:cubicBezTo>
                    <a:close/>
                    <a:moveTo>
                      <a:pt x="641" y="8276"/>
                    </a:moveTo>
                    <a:cubicBezTo>
                      <a:pt x="617" y="8262"/>
                      <a:pt x="589" y="8254"/>
                      <a:pt x="560" y="8251"/>
                    </a:cubicBezTo>
                    <a:cubicBezTo>
                      <a:pt x="530" y="8248"/>
                      <a:pt x="495" y="8249"/>
                      <a:pt x="457" y="8256"/>
                    </a:cubicBezTo>
                    <a:cubicBezTo>
                      <a:pt x="416" y="8263"/>
                      <a:pt x="381" y="8274"/>
                      <a:pt x="354" y="8289"/>
                    </a:cubicBezTo>
                    <a:cubicBezTo>
                      <a:pt x="327" y="8303"/>
                      <a:pt x="305" y="8319"/>
                      <a:pt x="290" y="8338"/>
                    </a:cubicBezTo>
                    <a:cubicBezTo>
                      <a:pt x="275" y="8356"/>
                      <a:pt x="264" y="8377"/>
                      <a:pt x="260" y="8398"/>
                    </a:cubicBezTo>
                    <a:cubicBezTo>
                      <a:pt x="255" y="8420"/>
                      <a:pt x="254" y="8442"/>
                      <a:pt x="258" y="8464"/>
                    </a:cubicBezTo>
                    <a:cubicBezTo>
                      <a:pt x="262" y="8486"/>
                      <a:pt x="270" y="8506"/>
                      <a:pt x="282" y="8524"/>
                    </a:cubicBezTo>
                    <a:cubicBezTo>
                      <a:pt x="293" y="8543"/>
                      <a:pt x="310" y="8558"/>
                      <a:pt x="331" y="8572"/>
                    </a:cubicBezTo>
                    <a:cubicBezTo>
                      <a:pt x="351" y="8584"/>
                      <a:pt x="377" y="8592"/>
                      <a:pt x="409" y="8596"/>
                    </a:cubicBezTo>
                    <a:cubicBezTo>
                      <a:pt x="441" y="8601"/>
                      <a:pt x="477" y="8599"/>
                      <a:pt x="517" y="8592"/>
                    </a:cubicBezTo>
                    <a:cubicBezTo>
                      <a:pt x="558" y="8585"/>
                      <a:pt x="592" y="8575"/>
                      <a:pt x="620" y="8560"/>
                    </a:cubicBezTo>
                    <a:cubicBezTo>
                      <a:pt x="647" y="8546"/>
                      <a:pt x="668" y="8530"/>
                      <a:pt x="684" y="8511"/>
                    </a:cubicBezTo>
                    <a:cubicBezTo>
                      <a:pt x="699" y="8493"/>
                      <a:pt x="709" y="8473"/>
                      <a:pt x="714" y="8451"/>
                    </a:cubicBezTo>
                    <a:cubicBezTo>
                      <a:pt x="719" y="8429"/>
                      <a:pt x="720" y="8407"/>
                      <a:pt x="716" y="8384"/>
                    </a:cubicBezTo>
                    <a:cubicBezTo>
                      <a:pt x="712" y="8362"/>
                      <a:pt x="703" y="8341"/>
                      <a:pt x="691" y="8322"/>
                    </a:cubicBezTo>
                    <a:cubicBezTo>
                      <a:pt x="678" y="8303"/>
                      <a:pt x="662" y="8288"/>
                      <a:pt x="641" y="8276"/>
                    </a:cubicBezTo>
                    <a:close/>
                    <a:moveTo>
                      <a:pt x="708" y="7259"/>
                    </a:moveTo>
                    <a:lnTo>
                      <a:pt x="721" y="7437"/>
                    </a:lnTo>
                    <a:lnTo>
                      <a:pt x="414" y="7458"/>
                    </a:lnTo>
                    <a:lnTo>
                      <a:pt x="432" y="7720"/>
                    </a:lnTo>
                    <a:lnTo>
                      <a:pt x="739" y="7699"/>
                    </a:lnTo>
                    <a:lnTo>
                      <a:pt x="752" y="7876"/>
                    </a:lnTo>
                    <a:lnTo>
                      <a:pt x="55" y="7925"/>
                    </a:lnTo>
                    <a:lnTo>
                      <a:pt x="42" y="7747"/>
                    </a:lnTo>
                    <a:lnTo>
                      <a:pt x="297" y="7729"/>
                    </a:lnTo>
                    <a:lnTo>
                      <a:pt x="279" y="7467"/>
                    </a:lnTo>
                    <a:lnTo>
                      <a:pt x="24" y="7485"/>
                    </a:lnTo>
                    <a:lnTo>
                      <a:pt x="11" y="7307"/>
                    </a:lnTo>
                    <a:lnTo>
                      <a:pt x="708" y="7259"/>
                    </a:lnTo>
                    <a:close/>
                    <a:moveTo>
                      <a:pt x="751" y="6463"/>
                    </a:moveTo>
                    <a:lnTo>
                      <a:pt x="735" y="6640"/>
                    </a:lnTo>
                    <a:lnTo>
                      <a:pt x="428" y="6614"/>
                    </a:lnTo>
                    <a:lnTo>
                      <a:pt x="405" y="6875"/>
                    </a:lnTo>
                    <a:lnTo>
                      <a:pt x="712" y="6902"/>
                    </a:lnTo>
                    <a:lnTo>
                      <a:pt x="696" y="7079"/>
                    </a:lnTo>
                    <a:lnTo>
                      <a:pt x="0" y="7019"/>
                    </a:lnTo>
                    <a:lnTo>
                      <a:pt x="15" y="6842"/>
                    </a:lnTo>
                    <a:lnTo>
                      <a:pt x="270" y="6864"/>
                    </a:lnTo>
                    <a:lnTo>
                      <a:pt x="293" y="6602"/>
                    </a:lnTo>
                    <a:lnTo>
                      <a:pt x="39" y="6580"/>
                    </a:lnTo>
                    <a:lnTo>
                      <a:pt x="54" y="6403"/>
                    </a:lnTo>
                    <a:lnTo>
                      <a:pt x="751" y="6463"/>
                    </a:lnTo>
                    <a:close/>
                    <a:moveTo>
                      <a:pt x="547" y="5568"/>
                    </a:moveTo>
                    <a:cubicBezTo>
                      <a:pt x="657" y="5589"/>
                      <a:pt x="737" y="5637"/>
                      <a:pt x="790" y="5711"/>
                    </a:cubicBezTo>
                    <a:cubicBezTo>
                      <a:pt x="842" y="5785"/>
                      <a:pt x="857" y="5877"/>
                      <a:pt x="836" y="5986"/>
                    </a:cubicBezTo>
                    <a:cubicBezTo>
                      <a:pt x="814" y="6095"/>
                      <a:pt x="765" y="6174"/>
                      <a:pt x="689" y="6224"/>
                    </a:cubicBezTo>
                    <a:cubicBezTo>
                      <a:pt x="612" y="6273"/>
                      <a:pt x="519" y="6288"/>
                      <a:pt x="410" y="6267"/>
                    </a:cubicBezTo>
                    <a:cubicBezTo>
                      <a:pt x="299" y="6245"/>
                      <a:pt x="218" y="6198"/>
                      <a:pt x="167" y="6124"/>
                    </a:cubicBezTo>
                    <a:cubicBezTo>
                      <a:pt x="115" y="6049"/>
                      <a:pt x="99" y="5958"/>
                      <a:pt x="121" y="5849"/>
                    </a:cubicBezTo>
                    <a:cubicBezTo>
                      <a:pt x="142" y="5741"/>
                      <a:pt x="191" y="5661"/>
                      <a:pt x="267" y="5611"/>
                    </a:cubicBezTo>
                    <a:cubicBezTo>
                      <a:pt x="344" y="5561"/>
                      <a:pt x="437" y="5547"/>
                      <a:pt x="547" y="5568"/>
                    </a:cubicBezTo>
                    <a:close/>
                    <a:moveTo>
                      <a:pt x="675" y="5833"/>
                    </a:moveTo>
                    <a:cubicBezTo>
                      <a:pt x="658" y="5812"/>
                      <a:pt x="636" y="5795"/>
                      <a:pt x="609" y="5781"/>
                    </a:cubicBezTo>
                    <a:cubicBezTo>
                      <a:pt x="582" y="5768"/>
                      <a:pt x="550" y="5757"/>
                      <a:pt x="511" y="5750"/>
                    </a:cubicBezTo>
                    <a:cubicBezTo>
                      <a:pt x="470" y="5742"/>
                      <a:pt x="434" y="5740"/>
                      <a:pt x="403" y="5744"/>
                    </a:cubicBezTo>
                    <a:cubicBezTo>
                      <a:pt x="373" y="5747"/>
                      <a:pt x="347" y="5755"/>
                      <a:pt x="326" y="5767"/>
                    </a:cubicBezTo>
                    <a:cubicBezTo>
                      <a:pt x="304" y="5779"/>
                      <a:pt x="288" y="5794"/>
                      <a:pt x="275" y="5813"/>
                    </a:cubicBezTo>
                    <a:cubicBezTo>
                      <a:pt x="263" y="5831"/>
                      <a:pt x="255" y="5852"/>
                      <a:pt x="250" y="5873"/>
                    </a:cubicBezTo>
                    <a:cubicBezTo>
                      <a:pt x="246" y="5896"/>
                      <a:pt x="246" y="5917"/>
                      <a:pt x="250" y="5938"/>
                    </a:cubicBezTo>
                    <a:cubicBezTo>
                      <a:pt x="254" y="5959"/>
                      <a:pt x="264" y="5980"/>
                      <a:pt x="279" y="6000"/>
                    </a:cubicBezTo>
                    <a:cubicBezTo>
                      <a:pt x="293" y="6018"/>
                      <a:pt x="315" y="6035"/>
                      <a:pt x="343" y="6051"/>
                    </a:cubicBezTo>
                    <a:cubicBezTo>
                      <a:pt x="371" y="6066"/>
                      <a:pt x="406" y="6077"/>
                      <a:pt x="445" y="6085"/>
                    </a:cubicBezTo>
                    <a:cubicBezTo>
                      <a:pt x="486" y="6093"/>
                      <a:pt x="522" y="6095"/>
                      <a:pt x="553" y="6091"/>
                    </a:cubicBezTo>
                    <a:cubicBezTo>
                      <a:pt x="583" y="6087"/>
                      <a:pt x="609" y="6080"/>
                      <a:pt x="630" y="6068"/>
                    </a:cubicBezTo>
                    <a:cubicBezTo>
                      <a:pt x="651" y="6056"/>
                      <a:pt x="668" y="6041"/>
                      <a:pt x="681" y="6023"/>
                    </a:cubicBezTo>
                    <a:cubicBezTo>
                      <a:pt x="693" y="6004"/>
                      <a:pt x="702" y="5983"/>
                      <a:pt x="706" y="5961"/>
                    </a:cubicBezTo>
                    <a:cubicBezTo>
                      <a:pt x="711" y="5939"/>
                      <a:pt x="711" y="5916"/>
                      <a:pt x="706" y="5894"/>
                    </a:cubicBezTo>
                    <a:cubicBezTo>
                      <a:pt x="701" y="5872"/>
                      <a:pt x="691" y="5852"/>
                      <a:pt x="675" y="5833"/>
                    </a:cubicBezTo>
                    <a:close/>
                    <a:moveTo>
                      <a:pt x="1190" y="4251"/>
                    </a:moveTo>
                    <a:cubicBezTo>
                      <a:pt x="1220" y="4266"/>
                      <a:pt x="1245" y="4284"/>
                      <a:pt x="1263" y="4307"/>
                    </a:cubicBezTo>
                    <a:cubicBezTo>
                      <a:pt x="1282" y="4331"/>
                      <a:pt x="1294" y="4357"/>
                      <a:pt x="1300" y="4385"/>
                    </a:cubicBezTo>
                    <a:cubicBezTo>
                      <a:pt x="1307" y="4418"/>
                      <a:pt x="1307" y="4452"/>
                      <a:pt x="1301" y="4485"/>
                    </a:cubicBezTo>
                    <a:cubicBezTo>
                      <a:pt x="1295" y="4518"/>
                      <a:pt x="1281" y="4557"/>
                      <a:pt x="1260" y="4603"/>
                    </a:cubicBezTo>
                    <a:lnTo>
                      <a:pt x="1131" y="4876"/>
                    </a:lnTo>
                    <a:lnTo>
                      <a:pt x="497" y="4584"/>
                    </a:lnTo>
                    <a:lnTo>
                      <a:pt x="612" y="4341"/>
                    </a:lnTo>
                    <a:cubicBezTo>
                      <a:pt x="636" y="4291"/>
                      <a:pt x="655" y="4255"/>
                      <a:pt x="669" y="4233"/>
                    </a:cubicBezTo>
                    <a:cubicBezTo>
                      <a:pt x="684" y="4211"/>
                      <a:pt x="702" y="4192"/>
                      <a:pt x="725" y="4174"/>
                    </a:cubicBezTo>
                    <a:cubicBezTo>
                      <a:pt x="748" y="4156"/>
                      <a:pt x="773" y="4146"/>
                      <a:pt x="799" y="4143"/>
                    </a:cubicBezTo>
                    <a:cubicBezTo>
                      <a:pt x="825" y="4141"/>
                      <a:pt x="851" y="4146"/>
                      <a:pt x="878" y="4158"/>
                    </a:cubicBezTo>
                    <a:cubicBezTo>
                      <a:pt x="908" y="4173"/>
                      <a:pt x="932" y="4193"/>
                      <a:pt x="947" y="4220"/>
                    </a:cubicBezTo>
                    <a:cubicBezTo>
                      <a:pt x="963" y="4246"/>
                      <a:pt x="971" y="4277"/>
                      <a:pt x="970" y="4313"/>
                    </a:cubicBezTo>
                    <a:lnTo>
                      <a:pt x="974" y="4314"/>
                    </a:lnTo>
                    <a:cubicBezTo>
                      <a:pt x="1001" y="4277"/>
                      <a:pt x="1033" y="4252"/>
                      <a:pt x="1071" y="4240"/>
                    </a:cubicBezTo>
                    <a:cubicBezTo>
                      <a:pt x="1108" y="4228"/>
                      <a:pt x="1147" y="4232"/>
                      <a:pt x="1190" y="4251"/>
                    </a:cubicBezTo>
                    <a:close/>
                    <a:moveTo>
                      <a:pt x="832" y="4338"/>
                    </a:moveTo>
                    <a:cubicBezTo>
                      <a:pt x="821" y="4333"/>
                      <a:pt x="810" y="4331"/>
                      <a:pt x="796" y="4332"/>
                    </a:cubicBezTo>
                    <a:cubicBezTo>
                      <a:pt x="784" y="4332"/>
                      <a:pt x="771" y="4337"/>
                      <a:pt x="760" y="4348"/>
                    </a:cubicBezTo>
                    <a:cubicBezTo>
                      <a:pt x="750" y="4358"/>
                      <a:pt x="741" y="4371"/>
                      <a:pt x="732" y="4389"/>
                    </a:cubicBezTo>
                    <a:cubicBezTo>
                      <a:pt x="723" y="4406"/>
                      <a:pt x="711" y="4430"/>
                      <a:pt x="696" y="4462"/>
                    </a:cubicBezTo>
                    <a:lnTo>
                      <a:pt x="689" y="4477"/>
                    </a:lnTo>
                    <a:lnTo>
                      <a:pt x="823" y="4539"/>
                    </a:lnTo>
                    <a:lnTo>
                      <a:pt x="835" y="4514"/>
                    </a:lnTo>
                    <a:cubicBezTo>
                      <a:pt x="847" y="4488"/>
                      <a:pt x="857" y="4466"/>
                      <a:pt x="865" y="4448"/>
                    </a:cubicBezTo>
                    <a:cubicBezTo>
                      <a:pt x="872" y="4430"/>
                      <a:pt x="876" y="4414"/>
                      <a:pt x="876" y="4402"/>
                    </a:cubicBezTo>
                    <a:cubicBezTo>
                      <a:pt x="877" y="4384"/>
                      <a:pt x="873" y="4371"/>
                      <a:pt x="865" y="4361"/>
                    </a:cubicBezTo>
                    <a:cubicBezTo>
                      <a:pt x="856" y="4352"/>
                      <a:pt x="845" y="4344"/>
                      <a:pt x="832" y="4338"/>
                    </a:cubicBezTo>
                    <a:close/>
                    <a:moveTo>
                      <a:pt x="1108" y="4417"/>
                    </a:moveTo>
                    <a:cubicBezTo>
                      <a:pt x="1088" y="4408"/>
                      <a:pt x="1071" y="4405"/>
                      <a:pt x="1056" y="4408"/>
                    </a:cubicBezTo>
                    <a:cubicBezTo>
                      <a:pt x="1042" y="4410"/>
                      <a:pt x="1027" y="4420"/>
                      <a:pt x="1013" y="4435"/>
                    </a:cubicBezTo>
                    <a:cubicBezTo>
                      <a:pt x="1004" y="4446"/>
                      <a:pt x="993" y="4463"/>
                      <a:pt x="983" y="4485"/>
                    </a:cubicBezTo>
                    <a:cubicBezTo>
                      <a:pt x="972" y="4507"/>
                      <a:pt x="961" y="4530"/>
                      <a:pt x="949" y="4554"/>
                    </a:cubicBezTo>
                    <a:lnTo>
                      <a:pt x="933" y="4589"/>
                    </a:lnTo>
                    <a:lnTo>
                      <a:pt x="1091" y="4662"/>
                    </a:lnTo>
                    <a:lnTo>
                      <a:pt x="1096" y="4650"/>
                    </a:lnTo>
                    <a:cubicBezTo>
                      <a:pt x="1118" y="4605"/>
                      <a:pt x="1133" y="4572"/>
                      <a:pt x="1142" y="4552"/>
                    </a:cubicBezTo>
                    <a:cubicBezTo>
                      <a:pt x="1151" y="4533"/>
                      <a:pt x="1156" y="4513"/>
                      <a:pt x="1156" y="4493"/>
                    </a:cubicBezTo>
                    <a:cubicBezTo>
                      <a:pt x="1157" y="4473"/>
                      <a:pt x="1153" y="4457"/>
                      <a:pt x="1144" y="4446"/>
                    </a:cubicBezTo>
                    <a:cubicBezTo>
                      <a:pt x="1136" y="4434"/>
                      <a:pt x="1124" y="4424"/>
                      <a:pt x="1108" y="4417"/>
                    </a:cubicBezTo>
                    <a:close/>
                    <a:moveTo>
                      <a:pt x="1690" y="3792"/>
                    </a:moveTo>
                    <a:lnTo>
                      <a:pt x="1438" y="4224"/>
                    </a:lnTo>
                    <a:lnTo>
                      <a:pt x="832" y="3879"/>
                    </a:lnTo>
                    <a:lnTo>
                      <a:pt x="1085" y="3447"/>
                    </a:lnTo>
                    <a:lnTo>
                      <a:pt x="1202" y="3514"/>
                    </a:lnTo>
                    <a:lnTo>
                      <a:pt x="1039" y="3793"/>
                    </a:lnTo>
                    <a:lnTo>
                      <a:pt x="1143" y="3852"/>
                    </a:lnTo>
                    <a:lnTo>
                      <a:pt x="1295" y="3594"/>
                    </a:lnTo>
                    <a:lnTo>
                      <a:pt x="1412" y="3660"/>
                    </a:lnTo>
                    <a:lnTo>
                      <a:pt x="1260" y="3919"/>
                    </a:lnTo>
                    <a:lnTo>
                      <a:pt x="1410" y="4004"/>
                    </a:lnTo>
                    <a:lnTo>
                      <a:pt x="1573" y="3725"/>
                    </a:lnTo>
                    <a:lnTo>
                      <a:pt x="1690" y="3792"/>
                    </a:lnTo>
                    <a:close/>
                    <a:moveTo>
                      <a:pt x="2144" y="3159"/>
                    </a:moveTo>
                    <a:lnTo>
                      <a:pt x="2038" y="3303"/>
                    </a:lnTo>
                    <a:lnTo>
                      <a:pt x="1789" y="3125"/>
                    </a:lnTo>
                    <a:lnTo>
                      <a:pt x="1632" y="3337"/>
                    </a:lnTo>
                    <a:lnTo>
                      <a:pt x="1881" y="3516"/>
                    </a:lnTo>
                    <a:lnTo>
                      <a:pt x="1775" y="3660"/>
                    </a:lnTo>
                    <a:lnTo>
                      <a:pt x="1210" y="3254"/>
                    </a:lnTo>
                    <a:lnTo>
                      <a:pt x="1316" y="3110"/>
                    </a:lnTo>
                    <a:lnTo>
                      <a:pt x="1523" y="3259"/>
                    </a:lnTo>
                    <a:lnTo>
                      <a:pt x="1679" y="3046"/>
                    </a:lnTo>
                    <a:lnTo>
                      <a:pt x="1472" y="2898"/>
                    </a:lnTo>
                    <a:lnTo>
                      <a:pt x="1578" y="2754"/>
                    </a:lnTo>
                    <a:lnTo>
                      <a:pt x="2144" y="3159"/>
                    </a:lnTo>
                    <a:close/>
                    <a:moveTo>
                      <a:pt x="2655" y="2621"/>
                    </a:moveTo>
                    <a:lnTo>
                      <a:pt x="2530" y="2749"/>
                    </a:lnTo>
                    <a:lnTo>
                      <a:pt x="2344" y="2572"/>
                    </a:lnTo>
                    <a:cubicBezTo>
                      <a:pt x="2324" y="2603"/>
                      <a:pt x="2307" y="2628"/>
                      <a:pt x="2292" y="2649"/>
                    </a:cubicBezTo>
                    <a:cubicBezTo>
                      <a:pt x="2277" y="2670"/>
                      <a:pt x="2255" y="2696"/>
                      <a:pt x="2225" y="2726"/>
                    </a:cubicBezTo>
                    <a:cubicBezTo>
                      <a:pt x="2203" y="2749"/>
                      <a:pt x="2179" y="2768"/>
                      <a:pt x="2154" y="2782"/>
                    </a:cubicBezTo>
                    <a:cubicBezTo>
                      <a:pt x="2129" y="2796"/>
                      <a:pt x="2103" y="2805"/>
                      <a:pt x="2077" y="2808"/>
                    </a:cubicBezTo>
                    <a:cubicBezTo>
                      <a:pt x="2050" y="2812"/>
                      <a:pt x="2023" y="2809"/>
                      <a:pt x="1996" y="2800"/>
                    </a:cubicBezTo>
                    <a:cubicBezTo>
                      <a:pt x="1969" y="2790"/>
                      <a:pt x="1943" y="2774"/>
                      <a:pt x="1917" y="2749"/>
                    </a:cubicBezTo>
                    <a:lnTo>
                      <a:pt x="1731" y="2572"/>
                    </a:lnTo>
                    <a:lnTo>
                      <a:pt x="1857" y="2444"/>
                    </a:lnTo>
                    <a:lnTo>
                      <a:pt x="1976" y="2557"/>
                    </a:lnTo>
                    <a:cubicBezTo>
                      <a:pt x="1996" y="2576"/>
                      <a:pt x="2013" y="2591"/>
                      <a:pt x="2028" y="2602"/>
                    </a:cubicBezTo>
                    <a:cubicBezTo>
                      <a:pt x="2044" y="2613"/>
                      <a:pt x="2060" y="2619"/>
                      <a:pt x="2078" y="2622"/>
                    </a:cubicBezTo>
                    <a:cubicBezTo>
                      <a:pt x="2095" y="2624"/>
                      <a:pt x="2113" y="2621"/>
                      <a:pt x="2131" y="2613"/>
                    </a:cubicBezTo>
                    <a:cubicBezTo>
                      <a:pt x="2149" y="2604"/>
                      <a:pt x="2170" y="2588"/>
                      <a:pt x="2194" y="2563"/>
                    </a:cubicBezTo>
                    <a:cubicBezTo>
                      <a:pt x="2203" y="2554"/>
                      <a:pt x="2214" y="2542"/>
                      <a:pt x="2226" y="2527"/>
                    </a:cubicBezTo>
                    <a:cubicBezTo>
                      <a:pt x="2239" y="2512"/>
                      <a:pt x="2249" y="2499"/>
                      <a:pt x="2256" y="2489"/>
                    </a:cubicBezTo>
                    <a:lnTo>
                      <a:pt x="2027" y="2270"/>
                    </a:lnTo>
                    <a:lnTo>
                      <a:pt x="2152" y="2142"/>
                    </a:lnTo>
                    <a:lnTo>
                      <a:pt x="2655" y="2621"/>
                    </a:lnTo>
                    <a:close/>
                    <a:moveTo>
                      <a:pt x="2808" y="1579"/>
                    </a:moveTo>
                    <a:lnTo>
                      <a:pt x="2973" y="2163"/>
                    </a:lnTo>
                    <a:cubicBezTo>
                      <a:pt x="2982" y="2197"/>
                      <a:pt x="2986" y="2227"/>
                      <a:pt x="2984" y="2254"/>
                    </a:cubicBezTo>
                    <a:cubicBezTo>
                      <a:pt x="2982" y="2281"/>
                      <a:pt x="2976" y="2305"/>
                      <a:pt x="2967" y="2325"/>
                    </a:cubicBezTo>
                    <a:cubicBezTo>
                      <a:pt x="2957" y="2345"/>
                      <a:pt x="2946" y="2362"/>
                      <a:pt x="2932" y="2377"/>
                    </a:cubicBezTo>
                    <a:cubicBezTo>
                      <a:pt x="2919" y="2392"/>
                      <a:pt x="2905" y="2405"/>
                      <a:pt x="2890" y="2418"/>
                    </a:cubicBezTo>
                    <a:cubicBezTo>
                      <a:pt x="2873" y="2432"/>
                      <a:pt x="2853" y="2448"/>
                      <a:pt x="2829" y="2466"/>
                    </a:cubicBezTo>
                    <a:cubicBezTo>
                      <a:pt x="2805" y="2484"/>
                      <a:pt x="2789" y="2496"/>
                      <a:pt x="2781" y="2502"/>
                    </a:cubicBezTo>
                    <a:lnTo>
                      <a:pt x="2683" y="2386"/>
                    </a:lnTo>
                    <a:lnTo>
                      <a:pt x="2691" y="2379"/>
                    </a:lnTo>
                    <a:cubicBezTo>
                      <a:pt x="2698" y="2377"/>
                      <a:pt x="2708" y="2371"/>
                      <a:pt x="2722" y="2362"/>
                    </a:cubicBezTo>
                    <a:cubicBezTo>
                      <a:pt x="2736" y="2353"/>
                      <a:pt x="2749" y="2343"/>
                      <a:pt x="2761" y="2333"/>
                    </a:cubicBezTo>
                    <a:cubicBezTo>
                      <a:pt x="2785" y="2313"/>
                      <a:pt x="2802" y="2295"/>
                      <a:pt x="2814" y="2278"/>
                    </a:cubicBezTo>
                    <a:cubicBezTo>
                      <a:pt x="2824" y="2262"/>
                      <a:pt x="2828" y="2248"/>
                      <a:pt x="2826" y="2238"/>
                    </a:cubicBezTo>
                    <a:lnTo>
                      <a:pt x="2272" y="2023"/>
                    </a:lnTo>
                    <a:lnTo>
                      <a:pt x="2422" y="1899"/>
                    </a:lnTo>
                    <a:lnTo>
                      <a:pt x="2768" y="2039"/>
                    </a:lnTo>
                    <a:lnTo>
                      <a:pt x="2665" y="1697"/>
                    </a:lnTo>
                    <a:lnTo>
                      <a:pt x="2808" y="1579"/>
                    </a:lnTo>
                    <a:close/>
                    <a:moveTo>
                      <a:pt x="3564" y="1340"/>
                    </a:moveTo>
                    <a:cubicBezTo>
                      <a:pt x="3581" y="1367"/>
                      <a:pt x="3593" y="1395"/>
                      <a:pt x="3599" y="1426"/>
                    </a:cubicBezTo>
                    <a:cubicBezTo>
                      <a:pt x="3606" y="1457"/>
                      <a:pt x="3606" y="1486"/>
                      <a:pt x="3599" y="1513"/>
                    </a:cubicBezTo>
                    <a:cubicBezTo>
                      <a:pt x="3590" y="1551"/>
                      <a:pt x="3575" y="1585"/>
                      <a:pt x="3553" y="1614"/>
                    </a:cubicBezTo>
                    <a:cubicBezTo>
                      <a:pt x="3532" y="1644"/>
                      <a:pt x="3499" y="1672"/>
                      <a:pt x="3456" y="1699"/>
                    </a:cubicBezTo>
                    <a:lnTo>
                      <a:pt x="3361" y="1758"/>
                    </a:lnTo>
                    <a:lnTo>
                      <a:pt x="3481" y="1948"/>
                    </a:lnTo>
                    <a:lnTo>
                      <a:pt x="3329" y="2043"/>
                    </a:lnTo>
                    <a:lnTo>
                      <a:pt x="2958" y="1457"/>
                    </a:lnTo>
                    <a:lnTo>
                      <a:pt x="3210" y="1302"/>
                    </a:lnTo>
                    <a:cubicBezTo>
                      <a:pt x="3248" y="1279"/>
                      <a:pt x="3281" y="1263"/>
                      <a:pt x="3311" y="1253"/>
                    </a:cubicBezTo>
                    <a:cubicBezTo>
                      <a:pt x="3341" y="1243"/>
                      <a:pt x="3370" y="1239"/>
                      <a:pt x="3398" y="1240"/>
                    </a:cubicBezTo>
                    <a:cubicBezTo>
                      <a:pt x="3432" y="1240"/>
                      <a:pt x="3463" y="1249"/>
                      <a:pt x="3490" y="1265"/>
                    </a:cubicBezTo>
                    <a:cubicBezTo>
                      <a:pt x="3518" y="1281"/>
                      <a:pt x="3543" y="1307"/>
                      <a:pt x="3564" y="1340"/>
                    </a:cubicBezTo>
                    <a:close/>
                    <a:moveTo>
                      <a:pt x="3409" y="1441"/>
                    </a:moveTo>
                    <a:cubicBezTo>
                      <a:pt x="3398" y="1425"/>
                      <a:pt x="3385" y="1413"/>
                      <a:pt x="3368" y="1407"/>
                    </a:cubicBezTo>
                    <a:cubicBezTo>
                      <a:pt x="3351" y="1401"/>
                      <a:pt x="3336" y="1399"/>
                      <a:pt x="3321" y="1402"/>
                    </a:cubicBezTo>
                    <a:cubicBezTo>
                      <a:pt x="3301" y="1405"/>
                      <a:pt x="3283" y="1411"/>
                      <a:pt x="3267" y="1420"/>
                    </a:cubicBezTo>
                    <a:cubicBezTo>
                      <a:pt x="3252" y="1429"/>
                      <a:pt x="3232" y="1441"/>
                      <a:pt x="3206" y="1456"/>
                    </a:cubicBezTo>
                    <a:lnTo>
                      <a:pt x="3180" y="1472"/>
                    </a:lnTo>
                    <a:lnTo>
                      <a:pt x="3291" y="1648"/>
                    </a:lnTo>
                    <a:lnTo>
                      <a:pt x="3335" y="1621"/>
                    </a:lnTo>
                    <a:cubicBezTo>
                      <a:pt x="3361" y="1605"/>
                      <a:pt x="3381" y="1590"/>
                      <a:pt x="3396" y="1576"/>
                    </a:cubicBezTo>
                    <a:cubicBezTo>
                      <a:pt x="3411" y="1563"/>
                      <a:pt x="3421" y="1548"/>
                      <a:pt x="3427" y="1531"/>
                    </a:cubicBezTo>
                    <a:cubicBezTo>
                      <a:pt x="3431" y="1517"/>
                      <a:pt x="3432" y="1502"/>
                      <a:pt x="3429" y="1488"/>
                    </a:cubicBezTo>
                    <a:cubicBezTo>
                      <a:pt x="3426" y="1474"/>
                      <a:pt x="3419" y="1458"/>
                      <a:pt x="3409" y="1441"/>
                    </a:cubicBezTo>
                    <a:close/>
                    <a:moveTo>
                      <a:pt x="4480" y="1389"/>
                    </a:moveTo>
                    <a:lnTo>
                      <a:pt x="4319" y="1470"/>
                    </a:lnTo>
                    <a:lnTo>
                      <a:pt x="4180" y="1199"/>
                    </a:lnTo>
                    <a:lnTo>
                      <a:pt x="3942" y="1318"/>
                    </a:lnTo>
                    <a:lnTo>
                      <a:pt x="4082" y="1589"/>
                    </a:lnTo>
                    <a:lnTo>
                      <a:pt x="3922" y="1670"/>
                    </a:lnTo>
                    <a:lnTo>
                      <a:pt x="3604" y="1055"/>
                    </a:lnTo>
                    <a:lnTo>
                      <a:pt x="3765" y="974"/>
                    </a:lnTo>
                    <a:lnTo>
                      <a:pt x="3881" y="1199"/>
                    </a:lnTo>
                    <a:lnTo>
                      <a:pt x="4118" y="1080"/>
                    </a:lnTo>
                    <a:lnTo>
                      <a:pt x="4002" y="855"/>
                    </a:lnTo>
                    <a:lnTo>
                      <a:pt x="4163" y="774"/>
                    </a:lnTo>
                    <a:lnTo>
                      <a:pt x="4480" y="1389"/>
                    </a:lnTo>
                    <a:close/>
                    <a:moveTo>
                      <a:pt x="4968" y="981"/>
                    </a:moveTo>
                    <a:cubicBezTo>
                      <a:pt x="4964" y="971"/>
                      <a:pt x="4959" y="961"/>
                      <a:pt x="4954" y="952"/>
                    </a:cubicBezTo>
                    <a:cubicBezTo>
                      <a:pt x="4948" y="943"/>
                      <a:pt x="4940" y="936"/>
                      <a:pt x="4929" y="930"/>
                    </a:cubicBezTo>
                    <a:cubicBezTo>
                      <a:pt x="4919" y="924"/>
                      <a:pt x="4906" y="922"/>
                      <a:pt x="4890" y="922"/>
                    </a:cubicBezTo>
                    <a:cubicBezTo>
                      <a:pt x="4875" y="921"/>
                      <a:pt x="4854" y="925"/>
                      <a:pt x="4830" y="933"/>
                    </a:cubicBezTo>
                    <a:lnTo>
                      <a:pt x="4722" y="968"/>
                    </a:lnTo>
                    <a:lnTo>
                      <a:pt x="4777" y="1135"/>
                    </a:lnTo>
                    <a:lnTo>
                      <a:pt x="4885" y="1100"/>
                    </a:lnTo>
                    <a:cubicBezTo>
                      <a:pt x="4904" y="1094"/>
                      <a:pt x="4920" y="1086"/>
                      <a:pt x="4933" y="1077"/>
                    </a:cubicBezTo>
                    <a:cubicBezTo>
                      <a:pt x="4947" y="1067"/>
                      <a:pt x="4956" y="1058"/>
                      <a:pt x="4962" y="1048"/>
                    </a:cubicBezTo>
                    <a:cubicBezTo>
                      <a:pt x="4967" y="1038"/>
                      <a:pt x="4971" y="1028"/>
                      <a:pt x="4972" y="1016"/>
                    </a:cubicBezTo>
                    <a:cubicBezTo>
                      <a:pt x="4973" y="1005"/>
                      <a:pt x="4971" y="993"/>
                      <a:pt x="4968" y="981"/>
                    </a:cubicBezTo>
                    <a:close/>
                    <a:moveTo>
                      <a:pt x="5143" y="920"/>
                    </a:moveTo>
                    <a:cubicBezTo>
                      <a:pt x="5154" y="952"/>
                      <a:pt x="5157" y="983"/>
                      <a:pt x="5154" y="1014"/>
                    </a:cubicBezTo>
                    <a:cubicBezTo>
                      <a:pt x="5150" y="1045"/>
                      <a:pt x="5141" y="1072"/>
                      <a:pt x="5125" y="1096"/>
                    </a:cubicBezTo>
                    <a:cubicBezTo>
                      <a:pt x="5105" y="1126"/>
                      <a:pt x="5081" y="1150"/>
                      <a:pt x="5055" y="1168"/>
                    </a:cubicBezTo>
                    <a:cubicBezTo>
                      <a:pt x="5028" y="1185"/>
                      <a:pt x="4994" y="1201"/>
                      <a:pt x="4952" y="1214"/>
                    </a:cubicBezTo>
                    <a:lnTo>
                      <a:pt x="4646" y="1312"/>
                    </a:lnTo>
                    <a:lnTo>
                      <a:pt x="4430" y="656"/>
                    </a:lnTo>
                    <a:lnTo>
                      <a:pt x="4601" y="601"/>
                    </a:lnTo>
                    <a:lnTo>
                      <a:pt x="4682" y="846"/>
                    </a:lnTo>
                    <a:lnTo>
                      <a:pt x="4819" y="801"/>
                    </a:lnTo>
                    <a:cubicBezTo>
                      <a:pt x="4866" y="787"/>
                      <a:pt x="4905" y="778"/>
                      <a:pt x="4936" y="775"/>
                    </a:cubicBezTo>
                    <a:cubicBezTo>
                      <a:pt x="4968" y="772"/>
                      <a:pt x="4998" y="776"/>
                      <a:pt x="5027" y="786"/>
                    </a:cubicBezTo>
                    <a:cubicBezTo>
                      <a:pt x="5055" y="796"/>
                      <a:pt x="5079" y="813"/>
                      <a:pt x="5099" y="837"/>
                    </a:cubicBezTo>
                    <a:cubicBezTo>
                      <a:pt x="5118" y="860"/>
                      <a:pt x="5133" y="888"/>
                      <a:pt x="5143" y="920"/>
                    </a:cubicBezTo>
                    <a:close/>
                    <a:moveTo>
                      <a:pt x="5447" y="1055"/>
                    </a:moveTo>
                    <a:lnTo>
                      <a:pt x="5276" y="1110"/>
                    </a:lnTo>
                    <a:lnTo>
                      <a:pt x="5060" y="454"/>
                    </a:lnTo>
                    <a:lnTo>
                      <a:pt x="5231" y="399"/>
                    </a:lnTo>
                    <a:lnTo>
                      <a:pt x="5447" y="1055"/>
                    </a:lnTo>
                    <a:close/>
                    <a:moveTo>
                      <a:pt x="6240" y="892"/>
                    </a:moveTo>
                    <a:lnTo>
                      <a:pt x="6067" y="922"/>
                    </a:lnTo>
                    <a:lnTo>
                      <a:pt x="5987" y="470"/>
                    </a:lnTo>
                    <a:lnTo>
                      <a:pt x="5782" y="972"/>
                    </a:lnTo>
                    <a:lnTo>
                      <a:pt x="5612" y="1001"/>
                    </a:lnTo>
                    <a:lnTo>
                      <a:pt x="5491" y="322"/>
                    </a:lnTo>
                    <a:lnTo>
                      <a:pt x="5664" y="292"/>
                    </a:lnTo>
                    <a:lnTo>
                      <a:pt x="5737" y="701"/>
                    </a:lnTo>
                    <a:lnTo>
                      <a:pt x="5930" y="246"/>
                    </a:lnTo>
                    <a:lnTo>
                      <a:pt x="6119" y="213"/>
                    </a:lnTo>
                    <a:lnTo>
                      <a:pt x="6240" y="892"/>
                    </a:lnTo>
                    <a:close/>
                    <a:moveTo>
                      <a:pt x="6014" y="0"/>
                    </a:moveTo>
                    <a:cubicBezTo>
                      <a:pt x="6023" y="56"/>
                      <a:pt x="6010" y="105"/>
                      <a:pt x="5972" y="145"/>
                    </a:cubicBezTo>
                    <a:cubicBezTo>
                      <a:pt x="5935" y="184"/>
                      <a:pt x="5877" y="211"/>
                      <a:pt x="5798" y="225"/>
                    </a:cubicBezTo>
                    <a:cubicBezTo>
                      <a:pt x="5720" y="238"/>
                      <a:pt x="5656" y="233"/>
                      <a:pt x="5607" y="208"/>
                    </a:cubicBezTo>
                    <a:cubicBezTo>
                      <a:pt x="5558" y="183"/>
                      <a:pt x="5528" y="143"/>
                      <a:pt x="5518" y="86"/>
                    </a:cubicBezTo>
                    <a:lnTo>
                      <a:pt x="5673" y="59"/>
                    </a:lnTo>
                    <a:cubicBezTo>
                      <a:pt x="5680" y="92"/>
                      <a:pt x="5691" y="115"/>
                      <a:pt x="5708" y="127"/>
                    </a:cubicBezTo>
                    <a:cubicBezTo>
                      <a:pt x="5724" y="140"/>
                      <a:pt x="5749" y="143"/>
                      <a:pt x="5783" y="137"/>
                    </a:cubicBezTo>
                    <a:cubicBezTo>
                      <a:pt x="5817" y="131"/>
                      <a:pt x="5839" y="120"/>
                      <a:pt x="5850" y="102"/>
                    </a:cubicBezTo>
                    <a:cubicBezTo>
                      <a:pt x="5861" y="85"/>
                      <a:pt x="5864" y="60"/>
                      <a:pt x="5858" y="27"/>
                    </a:cubicBezTo>
                    <a:lnTo>
                      <a:pt x="6014" y="0"/>
                    </a:lnTo>
                    <a:close/>
                    <a:moveTo>
                      <a:pt x="7808" y="323"/>
                    </a:moveTo>
                    <a:cubicBezTo>
                      <a:pt x="7834" y="348"/>
                      <a:pt x="7853" y="377"/>
                      <a:pt x="7866" y="412"/>
                    </a:cubicBezTo>
                    <a:cubicBezTo>
                      <a:pt x="7878" y="446"/>
                      <a:pt x="7883" y="485"/>
                      <a:pt x="7880" y="528"/>
                    </a:cubicBezTo>
                    <a:cubicBezTo>
                      <a:pt x="7877" y="571"/>
                      <a:pt x="7867" y="608"/>
                      <a:pt x="7849" y="641"/>
                    </a:cubicBezTo>
                    <a:cubicBezTo>
                      <a:pt x="7831" y="673"/>
                      <a:pt x="7807" y="700"/>
                      <a:pt x="7777" y="722"/>
                    </a:cubicBezTo>
                    <a:cubicBezTo>
                      <a:pt x="7746" y="744"/>
                      <a:pt x="7711" y="760"/>
                      <a:pt x="7671" y="771"/>
                    </a:cubicBezTo>
                    <a:cubicBezTo>
                      <a:pt x="7632" y="781"/>
                      <a:pt x="7587" y="786"/>
                      <a:pt x="7536" y="786"/>
                    </a:cubicBezTo>
                    <a:lnTo>
                      <a:pt x="7531" y="862"/>
                    </a:lnTo>
                    <a:lnTo>
                      <a:pt x="7352" y="849"/>
                    </a:lnTo>
                    <a:lnTo>
                      <a:pt x="7357" y="774"/>
                    </a:lnTo>
                    <a:cubicBezTo>
                      <a:pt x="7309" y="767"/>
                      <a:pt x="7265" y="756"/>
                      <a:pt x="7226" y="740"/>
                    </a:cubicBezTo>
                    <a:cubicBezTo>
                      <a:pt x="7188" y="723"/>
                      <a:pt x="7155" y="702"/>
                      <a:pt x="7128" y="677"/>
                    </a:cubicBezTo>
                    <a:cubicBezTo>
                      <a:pt x="7101" y="651"/>
                      <a:pt x="7082" y="621"/>
                      <a:pt x="7069" y="587"/>
                    </a:cubicBezTo>
                    <a:cubicBezTo>
                      <a:pt x="7056" y="552"/>
                      <a:pt x="7051" y="514"/>
                      <a:pt x="7054" y="471"/>
                    </a:cubicBezTo>
                    <a:cubicBezTo>
                      <a:pt x="7057" y="428"/>
                      <a:pt x="7067" y="391"/>
                      <a:pt x="7084" y="359"/>
                    </a:cubicBezTo>
                    <a:cubicBezTo>
                      <a:pt x="7101" y="328"/>
                      <a:pt x="7124" y="302"/>
                      <a:pt x="7153" y="280"/>
                    </a:cubicBezTo>
                    <a:cubicBezTo>
                      <a:pt x="7182" y="259"/>
                      <a:pt x="7217" y="244"/>
                      <a:pt x="7259" y="233"/>
                    </a:cubicBezTo>
                    <a:cubicBezTo>
                      <a:pt x="7301" y="223"/>
                      <a:pt x="7347" y="217"/>
                      <a:pt x="7397" y="217"/>
                    </a:cubicBezTo>
                    <a:lnTo>
                      <a:pt x="7402" y="147"/>
                    </a:lnTo>
                    <a:lnTo>
                      <a:pt x="7581" y="159"/>
                    </a:lnTo>
                    <a:lnTo>
                      <a:pt x="7576" y="229"/>
                    </a:lnTo>
                    <a:cubicBezTo>
                      <a:pt x="7627" y="236"/>
                      <a:pt x="7672" y="246"/>
                      <a:pt x="7711" y="262"/>
                    </a:cubicBezTo>
                    <a:cubicBezTo>
                      <a:pt x="7749" y="277"/>
                      <a:pt x="7782" y="298"/>
                      <a:pt x="7808" y="323"/>
                    </a:cubicBezTo>
                    <a:close/>
                    <a:moveTo>
                      <a:pt x="7694" y="512"/>
                    </a:moveTo>
                    <a:cubicBezTo>
                      <a:pt x="7697" y="468"/>
                      <a:pt x="7688" y="431"/>
                      <a:pt x="7666" y="402"/>
                    </a:cubicBezTo>
                    <a:cubicBezTo>
                      <a:pt x="7644" y="372"/>
                      <a:pt x="7612" y="353"/>
                      <a:pt x="7568" y="344"/>
                    </a:cubicBezTo>
                    <a:lnTo>
                      <a:pt x="7544" y="672"/>
                    </a:lnTo>
                    <a:cubicBezTo>
                      <a:pt x="7597" y="666"/>
                      <a:pt x="7634" y="651"/>
                      <a:pt x="7656" y="625"/>
                    </a:cubicBezTo>
                    <a:cubicBezTo>
                      <a:pt x="7678" y="599"/>
                      <a:pt x="7691" y="561"/>
                      <a:pt x="7694" y="512"/>
                    </a:cubicBezTo>
                    <a:close/>
                    <a:moveTo>
                      <a:pt x="7366" y="659"/>
                    </a:moveTo>
                    <a:lnTo>
                      <a:pt x="7389" y="332"/>
                    </a:lnTo>
                    <a:cubicBezTo>
                      <a:pt x="7343" y="336"/>
                      <a:pt x="7307" y="350"/>
                      <a:pt x="7282" y="375"/>
                    </a:cubicBezTo>
                    <a:cubicBezTo>
                      <a:pt x="7257" y="399"/>
                      <a:pt x="7243" y="435"/>
                      <a:pt x="7240" y="481"/>
                    </a:cubicBezTo>
                    <a:cubicBezTo>
                      <a:pt x="7236" y="529"/>
                      <a:pt x="7244" y="568"/>
                      <a:pt x="7263" y="597"/>
                    </a:cubicBezTo>
                    <a:cubicBezTo>
                      <a:pt x="7282" y="626"/>
                      <a:pt x="7316" y="647"/>
                      <a:pt x="7366" y="659"/>
                    </a:cubicBezTo>
                    <a:close/>
                    <a:moveTo>
                      <a:pt x="8719" y="676"/>
                    </a:moveTo>
                    <a:cubicBezTo>
                      <a:pt x="8700" y="785"/>
                      <a:pt x="8653" y="865"/>
                      <a:pt x="8578" y="918"/>
                    </a:cubicBezTo>
                    <a:cubicBezTo>
                      <a:pt x="8504" y="971"/>
                      <a:pt x="8412" y="987"/>
                      <a:pt x="8301" y="968"/>
                    </a:cubicBezTo>
                    <a:cubicBezTo>
                      <a:pt x="8190" y="949"/>
                      <a:pt x="8109" y="902"/>
                      <a:pt x="8057" y="827"/>
                    </a:cubicBezTo>
                    <a:cubicBezTo>
                      <a:pt x="8006" y="752"/>
                      <a:pt x="7990" y="661"/>
                      <a:pt x="8009" y="553"/>
                    </a:cubicBezTo>
                    <a:cubicBezTo>
                      <a:pt x="8029" y="443"/>
                      <a:pt x="8076" y="363"/>
                      <a:pt x="8150" y="310"/>
                    </a:cubicBezTo>
                    <a:cubicBezTo>
                      <a:pt x="8224" y="258"/>
                      <a:pt x="8316" y="241"/>
                      <a:pt x="8427" y="260"/>
                    </a:cubicBezTo>
                    <a:cubicBezTo>
                      <a:pt x="8537" y="279"/>
                      <a:pt x="8619" y="326"/>
                      <a:pt x="8670" y="401"/>
                    </a:cubicBezTo>
                    <a:cubicBezTo>
                      <a:pt x="8722" y="475"/>
                      <a:pt x="8738" y="567"/>
                      <a:pt x="8719" y="676"/>
                    </a:cubicBezTo>
                    <a:close/>
                    <a:moveTo>
                      <a:pt x="8453" y="807"/>
                    </a:moveTo>
                    <a:cubicBezTo>
                      <a:pt x="8474" y="790"/>
                      <a:pt x="8491" y="767"/>
                      <a:pt x="8504" y="741"/>
                    </a:cubicBezTo>
                    <a:cubicBezTo>
                      <a:pt x="8518" y="714"/>
                      <a:pt x="8528" y="682"/>
                      <a:pt x="8535" y="644"/>
                    </a:cubicBezTo>
                    <a:cubicBezTo>
                      <a:pt x="8542" y="603"/>
                      <a:pt x="8543" y="567"/>
                      <a:pt x="8539" y="537"/>
                    </a:cubicBezTo>
                    <a:cubicBezTo>
                      <a:pt x="8534" y="507"/>
                      <a:pt x="8526" y="481"/>
                      <a:pt x="8514" y="461"/>
                    </a:cubicBezTo>
                    <a:cubicBezTo>
                      <a:pt x="8501" y="440"/>
                      <a:pt x="8485" y="424"/>
                      <a:pt x="8467" y="412"/>
                    </a:cubicBezTo>
                    <a:cubicBezTo>
                      <a:pt x="8447" y="400"/>
                      <a:pt x="8427" y="392"/>
                      <a:pt x="8405" y="389"/>
                    </a:cubicBezTo>
                    <a:cubicBezTo>
                      <a:pt x="8382" y="385"/>
                      <a:pt x="8360" y="385"/>
                      <a:pt x="8339" y="389"/>
                    </a:cubicBezTo>
                    <a:cubicBezTo>
                      <a:pt x="8318" y="394"/>
                      <a:pt x="8297" y="404"/>
                      <a:pt x="8277" y="419"/>
                    </a:cubicBezTo>
                    <a:cubicBezTo>
                      <a:pt x="8259" y="433"/>
                      <a:pt x="8242" y="455"/>
                      <a:pt x="8227" y="483"/>
                    </a:cubicBezTo>
                    <a:cubicBezTo>
                      <a:pt x="8212" y="511"/>
                      <a:pt x="8201" y="545"/>
                      <a:pt x="8194" y="585"/>
                    </a:cubicBezTo>
                    <a:cubicBezTo>
                      <a:pt x="8186" y="625"/>
                      <a:pt x="8185" y="660"/>
                      <a:pt x="8189" y="691"/>
                    </a:cubicBezTo>
                    <a:cubicBezTo>
                      <a:pt x="8194" y="721"/>
                      <a:pt x="8202" y="746"/>
                      <a:pt x="8214" y="767"/>
                    </a:cubicBezTo>
                    <a:cubicBezTo>
                      <a:pt x="8226" y="787"/>
                      <a:pt x="8242" y="804"/>
                      <a:pt x="8261" y="816"/>
                    </a:cubicBezTo>
                    <a:cubicBezTo>
                      <a:pt x="8280" y="828"/>
                      <a:pt x="8301" y="836"/>
                      <a:pt x="8324" y="840"/>
                    </a:cubicBezTo>
                    <a:cubicBezTo>
                      <a:pt x="8347" y="844"/>
                      <a:pt x="8369" y="843"/>
                      <a:pt x="8392" y="838"/>
                    </a:cubicBezTo>
                    <a:cubicBezTo>
                      <a:pt x="8414" y="833"/>
                      <a:pt x="8434" y="823"/>
                      <a:pt x="8453" y="807"/>
                    </a:cubicBezTo>
                    <a:close/>
                    <a:moveTo>
                      <a:pt x="9390" y="1245"/>
                    </a:moveTo>
                    <a:lnTo>
                      <a:pt x="9218" y="1190"/>
                    </a:lnTo>
                    <a:lnTo>
                      <a:pt x="9313" y="901"/>
                    </a:lnTo>
                    <a:lnTo>
                      <a:pt x="9060" y="819"/>
                    </a:lnTo>
                    <a:lnTo>
                      <a:pt x="8965" y="1109"/>
                    </a:lnTo>
                    <a:lnTo>
                      <a:pt x="8794" y="1054"/>
                    </a:lnTo>
                    <a:lnTo>
                      <a:pt x="9010" y="397"/>
                    </a:lnTo>
                    <a:lnTo>
                      <a:pt x="9181" y="452"/>
                    </a:lnTo>
                    <a:lnTo>
                      <a:pt x="9102" y="692"/>
                    </a:lnTo>
                    <a:lnTo>
                      <a:pt x="9355" y="774"/>
                    </a:lnTo>
                    <a:lnTo>
                      <a:pt x="9434" y="533"/>
                    </a:lnTo>
                    <a:lnTo>
                      <a:pt x="9606" y="588"/>
                    </a:lnTo>
                    <a:lnTo>
                      <a:pt x="9390" y="1245"/>
                    </a:lnTo>
                    <a:close/>
                    <a:moveTo>
                      <a:pt x="10109" y="1739"/>
                    </a:moveTo>
                    <a:lnTo>
                      <a:pt x="9958" y="1672"/>
                    </a:lnTo>
                    <a:lnTo>
                      <a:pt x="10024" y="1525"/>
                    </a:lnTo>
                    <a:lnTo>
                      <a:pt x="9636" y="1355"/>
                    </a:lnTo>
                    <a:lnTo>
                      <a:pt x="9570" y="1502"/>
                    </a:lnTo>
                    <a:lnTo>
                      <a:pt x="9418" y="1435"/>
                    </a:lnTo>
                    <a:lnTo>
                      <a:pt x="9539" y="1168"/>
                    </a:lnTo>
                    <a:lnTo>
                      <a:pt x="9587" y="1189"/>
                    </a:lnTo>
                    <a:cubicBezTo>
                      <a:pt x="9652" y="1135"/>
                      <a:pt x="9712" y="1069"/>
                      <a:pt x="9768" y="991"/>
                    </a:cubicBezTo>
                    <a:cubicBezTo>
                      <a:pt x="9825" y="912"/>
                      <a:pt x="9875" y="824"/>
                      <a:pt x="9919" y="726"/>
                    </a:cubicBezTo>
                    <a:lnTo>
                      <a:pt x="10395" y="936"/>
                    </a:lnTo>
                    <a:lnTo>
                      <a:pt x="10166" y="1444"/>
                    </a:lnTo>
                    <a:lnTo>
                      <a:pt x="10229" y="1472"/>
                    </a:lnTo>
                    <a:lnTo>
                      <a:pt x="10109" y="1739"/>
                    </a:lnTo>
                    <a:close/>
                    <a:moveTo>
                      <a:pt x="10002" y="1371"/>
                    </a:moveTo>
                    <a:lnTo>
                      <a:pt x="10176" y="985"/>
                    </a:lnTo>
                    <a:lnTo>
                      <a:pt x="10016" y="915"/>
                    </a:lnTo>
                    <a:cubicBezTo>
                      <a:pt x="9976" y="990"/>
                      <a:pt x="9933" y="1056"/>
                      <a:pt x="9886" y="1113"/>
                    </a:cubicBezTo>
                    <a:cubicBezTo>
                      <a:pt x="9840" y="1170"/>
                      <a:pt x="9793" y="1219"/>
                      <a:pt x="9745" y="1259"/>
                    </a:cubicBezTo>
                    <a:lnTo>
                      <a:pt x="10002" y="1371"/>
                    </a:lnTo>
                    <a:close/>
                    <a:moveTo>
                      <a:pt x="11578" y="1999"/>
                    </a:moveTo>
                    <a:cubicBezTo>
                      <a:pt x="11559" y="2023"/>
                      <a:pt x="11536" y="2043"/>
                      <a:pt x="11509" y="2060"/>
                    </a:cubicBezTo>
                    <a:cubicBezTo>
                      <a:pt x="11482" y="2077"/>
                      <a:pt x="11454" y="2087"/>
                      <a:pt x="11426" y="2090"/>
                    </a:cubicBezTo>
                    <a:cubicBezTo>
                      <a:pt x="11387" y="2095"/>
                      <a:pt x="11349" y="2092"/>
                      <a:pt x="11314" y="2082"/>
                    </a:cubicBezTo>
                    <a:cubicBezTo>
                      <a:pt x="11278" y="2072"/>
                      <a:pt x="11240" y="2052"/>
                      <a:pt x="11200" y="2021"/>
                    </a:cubicBezTo>
                    <a:lnTo>
                      <a:pt x="11112" y="1953"/>
                    </a:lnTo>
                    <a:lnTo>
                      <a:pt x="10971" y="2130"/>
                    </a:lnTo>
                    <a:lnTo>
                      <a:pt x="10829" y="2020"/>
                    </a:lnTo>
                    <a:lnTo>
                      <a:pt x="11260" y="1476"/>
                    </a:lnTo>
                    <a:lnTo>
                      <a:pt x="11493" y="1657"/>
                    </a:lnTo>
                    <a:cubicBezTo>
                      <a:pt x="11528" y="1684"/>
                      <a:pt x="11556" y="1709"/>
                      <a:pt x="11575" y="1734"/>
                    </a:cubicBezTo>
                    <a:cubicBezTo>
                      <a:pt x="11594" y="1758"/>
                      <a:pt x="11608" y="1784"/>
                      <a:pt x="11617" y="1810"/>
                    </a:cubicBezTo>
                    <a:cubicBezTo>
                      <a:pt x="11628" y="1841"/>
                      <a:pt x="11631" y="1873"/>
                      <a:pt x="11625" y="1904"/>
                    </a:cubicBezTo>
                    <a:cubicBezTo>
                      <a:pt x="11619" y="1936"/>
                      <a:pt x="11603" y="1967"/>
                      <a:pt x="11578" y="1999"/>
                    </a:cubicBezTo>
                    <a:close/>
                    <a:moveTo>
                      <a:pt x="11429" y="1889"/>
                    </a:moveTo>
                    <a:cubicBezTo>
                      <a:pt x="11441" y="1873"/>
                      <a:pt x="11447" y="1857"/>
                      <a:pt x="11448" y="1839"/>
                    </a:cubicBezTo>
                    <a:cubicBezTo>
                      <a:pt x="11448" y="1822"/>
                      <a:pt x="11445" y="1807"/>
                      <a:pt x="11437" y="1794"/>
                    </a:cubicBezTo>
                    <a:cubicBezTo>
                      <a:pt x="11427" y="1776"/>
                      <a:pt x="11415" y="1762"/>
                      <a:pt x="11401" y="1750"/>
                    </a:cubicBezTo>
                    <a:cubicBezTo>
                      <a:pt x="11388" y="1739"/>
                      <a:pt x="11369" y="1724"/>
                      <a:pt x="11346" y="1706"/>
                    </a:cubicBezTo>
                    <a:lnTo>
                      <a:pt x="11321" y="1687"/>
                    </a:lnTo>
                    <a:lnTo>
                      <a:pt x="11192" y="1850"/>
                    </a:lnTo>
                    <a:lnTo>
                      <a:pt x="11233" y="1882"/>
                    </a:lnTo>
                    <a:cubicBezTo>
                      <a:pt x="11257" y="1900"/>
                      <a:pt x="11278" y="1914"/>
                      <a:pt x="11296" y="1923"/>
                    </a:cubicBezTo>
                    <a:cubicBezTo>
                      <a:pt x="11314" y="1933"/>
                      <a:pt x="11332" y="1937"/>
                      <a:pt x="11350" y="1936"/>
                    </a:cubicBezTo>
                    <a:cubicBezTo>
                      <a:pt x="11365" y="1935"/>
                      <a:pt x="11379" y="1931"/>
                      <a:pt x="11392" y="1924"/>
                    </a:cubicBezTo>
                    <a:cubicBezTo>
                      <a:pt x="11404" y="1916"/>
                      <a:pt x="11417" y="1904"/>
                      <a:pt x="11429" y="1889"/>
                    </a:cubicBezTo>
                    <a:close/>
                    <a:moveTo>
                      <a:pt x="11745" y="2803"/>
                    </a:moveTo>
                    <a:lnTo>
                      <a:pt x="11375" y="2463"/>
                    </a:lnTo>
                    <a:lnTo>
                      <a:pt x="11852" y="1958"/>
                    </a:lnTo>
                    <a:lnTo>
                      <a:pt x="12221" y="2298"/>
                    </a:lnTo>
                    <a:lnTo>
                      <a:pt x="12129" y="2396"/>
                    </a:lnTo>
                    <a:lnTo>
                      <a:pt x="11891" y="2176"/>
                    </a:lnTo>
                    <a:lnTo>
                      <a:pt x="11808" y="2263"/>
                    </a:lnTo>
                    <a:lnTo>
                      <a:pt x="12030" y="2467"/>
                    </a:lnTo>
                    <a:lnTo>
                      <a:pt x="11938" y="2565"/>
                    </a:lnTo>
                    <a:lnTo>
                      <a:pt x="11716" y="2361"/>
                    </a:lnTo>
                    <a:lnTo>
                      <a:pt x="11598" y="2486"/>
                    </a:lnTo>
                    <a:lnTo>
                      <a:pt x="11837" y="2705"/>
                    </a:lnTo>
                    <a:lnTo>
                      <a:pt x="11745" y="2803"/>
                    </a:lnTo>
                    <a:close/>
                    <a:moveTo>
                      <a:pt x="12039" y="3159"/>
                    </a:moveTo>
                    <a:cubicBezTo>
                      <a:pt x="12005" y="3121"/>
                      <a:pt x="11980" y="3080"/>
                      <a:pt x="11962" y="3037"/>
                    </a:cubicBezTo>
                    <a:cubicBezTo>
                      <a:pt x="11945" y="2994"/>
                      <a:pt x="11938" y="2951"/>
                      <a:pt x="11940" y="2908"/>
                    </a:cubicBezTo>
                    <a:cubicBezTo>
                      <a:pt x="11942" y="2865"/>
                      <a:pt x="11954" y="2822"/>
                      <a:pt x="11977" y="2780"/>
                    </a:cubicBezTo>
                    <a:cubicBezTo>
                      <a:pt x="12000" y="2738"/>
                      <a:pt x="12034" y="2697"/>
                      <a:pt x="12079" y="2659"/>
                    </a:cubicBezTo>
                    <a:cubicBezTo>
                      <a:pt x="12121" y="2623"/>
                      <a:pt x="12164" y="2597"/>
                      <a:pt x="12209" y="2580"/>
                    </a:cubicBezTo>
                    <a:cubicBezTo>
                      <a:pt x="12254" y="2563"/>
                      <a:pt x="12299" y="2556"/>
                      <a:pt x="12344" y="2558"/>
                    </a:cubicBezTo>
                    <a:cubicBezTo>
                      <a:pt x="12387" y="2561"/>
                      <a:pt x="12430" y="2574"/>
                      <a:pt x="12472" y="2596"/>
                    </a:cubicBezTo>
                    <a:cubicBezTo>
                      <a:pt x="12514" y="2618"/>
                      <a:pt x="12553" y="2650"/>
                      <a:pt x="12588" y="2689"/>
                    </a:cubicBezTo>
                    <a:cubicBezTo>
                      <a:pt x="12607" y="2711"/>
                      <a:pt x="12623" y="2732"/>
                      <a:pt x="12636" y="2752"/>
                    </a:cubicBezTo>
                    <a:cubicBezTo>
                      <a:pt x="12649" y="2771"/>
                      <a:pt x="12660" y="2791"/>
                      <a:pt x="12670" y="2809"/>
                    </a:cubicBezTo>
                    <a:cubicBezTo>
                      <a:pt x="12679" y="2828"/>
                      <a:pt x="12686" y="2847"/>
                      <a:pt x="12692" y="2864"/>
                    </a:cubicBezTo>
                    <a:cubicBezTo>
                      <a:pt x="12698" y="2882"/>
                      <a:pt x="12702" y="2897"/>
                      <a:pt x="12706" y="2911"/>
                    </a:cubicBezTo>
                    <a:lnTo>
                      <a:pt x="12578" y="3021"/>
                    </a:lnTo>
                    <a:lnTo>
                      <a:pt x="12564" y="3005"/>
                    </a:lnTo>
                    <a:cubicBezTo>
                      <a:pt x="12564" y="2994"/>
                      <a:pt x="12564" y="2980"/>
                      <a:pt x="12563" y="2963"/>
                    </a:cubicBezTo>
                    <a:cubicBezTo>
                      <a:pt x="12562" y="2947"/>
                      <a:pt x="12560" y="2929"/>
                      <a:pt x="12556" y="2910"/>
                    </a:cubicBezTo>
                    <a:cubicBezTo>
                      <a:pt x="12553" y="2891"/>
                      <a:pt x="12547" y="2871"/>
                      <a:pt x="12539" y="2852"/>
                    </a:cubicBezTo>
                    <a:cubicBezTo>
                      <a:pt x="12531" y="2832"/>
                      <a:pt x="12519" y="2814"/>
                      <a:pt x="12504" y="2797"/>
                    </a:cubicBezTo>
                    <a:cubicBezTo>
                      <a:pt x="12488" y="2778"/>
                      <a:pt x="12469" y="2763"/>
                      <a:pt x="12448" y="2751"/>
                    </a:cubicBezTo>
                    <a:cubicBezTo>
                      <a:pt x="12427" y="2739"/>
                      <a:pt x="12403" y="2732"/>
                      <a:pt x="12376" y="2729"/>
                    </a:cubicBezTo>
                    <a:cubicBezTo>
                      <a:pt x="12351" y="2727"/>
                      <a:pt x="12323" y="2732"/>
                      <a:pt x="12293" y="2742"/>
                    </a:cubicBezTo>
                    <a:cubicBezTo>
                      <a:pt x="12264" y="2753"/>
                      <a:pt x="12233" y="2771"/>
                      <a:pt x="12201" y="2799"/>
                    </a:cubicBezTo>
                    <a:cubicBezTo>
                      <a:pt x="12168" y="2827"/>
                      <a:pt x="12145" y="2855"/>
                      <a:pt x="12131" y="2884"/>
                    </a:cubicBezTo>
                    <a:cubicBezTo>
                      <a:pt x="12117" y="2912"/>
                      <a:pt x="12109" y="2938"/>
                      <a:pt x="12109" y="2963"/>
                    </a:cubicBezTo>
                    <a:cubicBezTo>
                      <a:pt x="12108" y="2989"/>
                      <a:pt x="12113" y="3012"/>
                      <a:pt x="12123" y="3035"/>
                    </a:cubicBezTo>
                    <a:cubicBezTo>
                      <a:pt x="12133" y="3057"/>
                      <a:pt x="12145" y="3077"/>
                      <a:pt x="12160" y="3094"/>
                    </a:cubicBezTo>
                    <a:cubicBezTo>
                      <a:pt x="12175" y="3110"/>
                      <a:pt x="12191" y="3124"/>
                      <a:pt x="12210" y="3136"/>
                    </a:cubicBezTo>
                    <a:cubicBezTo>
                      <a:pt x="12229" y="3148"/>
                      <a:pt x="12249" y="3156"/>
                      <a:pt x="12269" y="3163"/>
                    </a:cubicBezTo>
                    <a:cubicBezTo>
                      <a:pt x="12286" y="3168"/>
                      <a:pt x="12303" y="3172"/>
                      <a:pt x="12319" y="3176"/>
                    </a:cubicBezTo>
                    <a:cubicBezTo>
                      <a:pt x="12336" y="3179"/>
                      <a:pt x="12350" y="3181"/>
                      <a:pt x="12361" y="3182"/>
                    </a:cubicBezTo>
                    <a:lnTo>
                      <a:pt x="12373" y="3196"/>
                    </a:lnTo>
                    <a:lnTo>
                      <a:pt x="12247" y="3305"/>
                    </a:lnTo>
                    <a:cubicBezTo>
                      <a:pt x="12230" y="3297"/>
                      <a:pt x="12213" y="3289"/>
                      <a:pt x="12197" y="3282"/>
                    </a:cubicBezTo>
                    <a:cubicBezTo>
                      <a:pt x="12182" y="3274"/>
                      <a:pt x="12166" y="3266"/>
                      <a:pt x="12151" y="3256"/>
                    </a:cubicBezTo>
                    <a:cubicBezTo>
                      <a:pt x="12131" y="3243"/>
                      <a:pt x="12113" y="3230"/>
                      <a:pt x="12097" y="3217"/>
                    </a:cubicBezTo>
                    <a:cubicBezTo>
                      <a:pt x="12082" y="3205"/>
                      <a:pt x="12062" y="3185"/>
                      <a:pt x="12039" y="3159"/>
                    </a:cubicBezTo>
                    <a:close/>
                    <a:moveTo>
                      <a:pt x="12629" y="3963"/>
                    </a:moveTo>
                    <a:lnTo>
                      <a:pt x="12531" y="3814"/>
                    </a:lnTo>
                    <a:lnTo>
                      <a:pt x="13004" y="3511"/>
                    </a:lnTo>
                    <a:lnTo>
                      <a:pt x="12859" y="3291"/>
                    </a:lnTo>
                    <a:lnTo>
                      <a:pt x="12386" y="3594"/>
                    </a:lnTo>
                    <a:lnTo>
                      <a:pt x="12288" y="3444"/>
                    </a:lnTo>
                    <a:lnTo>
                      <a:pt x="12874" y="3069"/>
                    </a:lnTo>
                    <a:lnTo>
                      <a:pt x="13215" y="3588"/>
                    </a:lnTo>
                    <a:lnTo>
                      <a:pt x="12629" y="3963"/>
                    </a:lnTo>
                    <a:close/>
                    <a:moveTo>
                      <a:pt x="13617" y="4335"/>
                    </a:moveTo>
                    <a:lnTo>
                      <a:pt x="13004" y="4372"/>
                    </a:lnTo>
                    <a:cubicBezTo>
                      <a:pt x="12969" y="4374"/>
                      <a:pt x="12938" y="4371"/>
                      <a:pt x="12912" y="4364"/>
                    </a:cubicBezTo>
                    <a:cubicBezTo>
                      <a:pt x="12885" y="4356"/>
                      <a:pt x="12863" y="4346"/>
                      <a:pt x="12845" y="4333"/>
                    </a:cubicBezTo>
                    <a:cubicBezTo>
                      <a:pt x="12827" y="4319"/>
                      <a:pt x="12812" y="4305"/>
                      <a:pt x="12800" y="4289"/>
                    </a:cubicBezTo>
                    <a:cubicBezTo>
                      <a:pt x="12789" y="4273"/>
                      <a:pt x="12778" y="4256"/>
                      <a:pt x="12769" y="4239"/>
                    </a:cubicBezTo>
                    <a:cubicBezTo>
                      <a:pt x="12759" y="4220"/>
                      <a:pt x="12747" y="4197"/>
                      <a:pt x="12734" y="4170"/>
                    </a:cubicBezTo>
                    <a:cubicBezTo>
                      <a:pt x="12721" y="4144"/>
                      <a:pt x="12712" y="4126"/>
                      <a:pt x="12708" y="4117"/>
                    </a:cubicBezTo>
                    <a:lnTo>
                      <a:pt x="12843" y="4046"/>
                    </a:lnTo>
                    <a:lnTo>
                      <a:pt x="12848" y="4056"/>
                    </a:lnTo>
                    <a:cubicBezTo>
                      <a:pt x="12850" y="4062"/>
                      <a:pt x="12853" y="4073"/>
                      <a:pt x="12859" y="4089"/>
                    </a:cubicBezTo>
                    <a:cubicBezTo>
                      <a:pt x="12865" y="4104"/>
                      <a:pt x="12872" y="4119"/>
                      <a:pt x="12880" y="4133"/>
                    </a:cubicBezTo>
                    <a:cubicBezTo>
                      <a:pt x="12894" y="4160"/>
                      <a:pt x="12909" y="4180"/>
                      <a:pt x="12923" y="4195"/>
                    </a:cubicBezTo>
                    <a:cubicBezTo>
                      <a:pt x="12937" y="4209"/>
                      <a:pt x="12950" y="4215"/>
                      <a:pt x="12960" y="4215"/>
                    </a:cubicBezTo>
                    <a:lnTo>
                      <a:pt x="13289" y="3725"/>
                    </a:lnTo>
                    <a:lnTo>
                      <a:pt x="13381" y="3895"/>
                    </a:lnTo>
                    <a:lnTo>
                      <a:pt x="13170" y="4200"/>
                    </a:lnTo>
                    <a:lnTo>
                      <a:pt x="13529" y="4172"/>
                    </a:lnTo>
                    <a:lnTo>
                      <a:pt x="13617" y="4335"/>
                    </a:lnTo>
                    <a:close/>
                    <a:moveTo>
                      <a:pt x="13429" y="5229"/>
                    </a:moveTo>
                    <a:cubicBezTo>
                      <a:pt x="13396" y="5240"/>
                      <a:pt x="13365" y="5244"/>
                      <a:pt x="13333" y="5241"/>
                    </a:cubicBezTo>
                    <a:cubicBezTo>
                      <a:pt x="13302" y="5238"/>
                      <a:pt x="13274" y="5229"/>
                      <a:pt x="13250" y="5214"/>
                    </a:cubicBezTo>
                    <a:cubicBezTo>
                      <a:pt x="13219" y="5195"/>
                      <a:pt x="13194" y="5172"/>
                      <a:pt x="13176" y="5146"/>
                    </a:cubicBezTo>
                    <a:cubicBezTo>
                      <a:pt x="13158" y="5120"/>
                      <a:pt x="13142" y="5087"/>
                      <a:pt x="13127" y="5046"/>
                    </a:cubicBezTo>
                    <a:lnTo>
                      <a:pt x="13022" y="4745"/>
                    </a:lnTo>
                    <a:lnTo>
                      <a:pt x="13683" y="4520"/>
                    </a:lnTo>
                    <a:lnTo>
                      <a:pt x="13860" y="5027"/>
                    </a:lnTo>
                    <a:lnTo>
                      <a:pt x="13732" y="5070"/>
                    </a:lnTo>
                    <a:lnTo>
                      <a:pt x="13614" y="4731"/>
                    </a:lnTo>
                    <a:lnTo>
                      <a:pt x="13495" y="4771"/>
                    </a:lnTo>
                    <a:lnTo>
                      <a:pt x="13543" y="4907"/>
                    </a:lnTo>
                    <a:cubicBezTo>
                      <a:pt x="13559" y="4953"/>
                      <a:pt x="13568" y="4991"/>
                      <a:pt x="13572" y="5023"/>
                    </a:cubicBezTo>
                    <a:cubicBezTo>
                      <a:pt x="13575" y="5054"/>
                      <a:pt x="13572" y="5083"/>
                      <a:pt x="13562" y="5112"/>
                    </a:cubicBezTo>
                    <a:cubicBezTo>
                      <a:pt x="13552" y="5140"/>
                      <a:pt x="13535" y="5164"/>
                      <a:pt x="13512" y="5184"/>
                    </a:cubicBezTo>
                    <a:cubicBezTo>
                      <a:pt x="13488" y="5203"/>
                      <a:pt x="13461" y="5218"/>
                      <a:pt x="13429" y="5229"/>
                    </a:cubicBezTo>
                    <a:close/>
                    <a:moveTo>
                      <a:pt x="13363" y="5057"/>
                    </a:moveTo>
                    <a:cubicBezTo>
                      <a:pt x="13374" y="5053"/>
                      <a:pt x="13384" y="5048"/>
                      <a:pt x="13393" y="5043"/>
                    </a:cubicBezTo>
                    <a:cubicBezTo>
                      <a:pt x="13402" y="5037"/>
                      <a:pt x="13409" y="5029"/>
                      <a:pt x="13415" y="5018"/>
                    </a:cubicBezTo>
                    <a:cubicBezTo>
                      <a:pt x="13420" y="5008"/>
                      <a:pt x="13422" y="4994"/>
                      <a:pt x="13422" y="4979"/>
                    </a:cubicBezTo>
                    <a:cubicBezTo>
                      <a:pt x="13422" y="4964"/>
                      <a:pt x="13418" y="4944"/>
                      <a:pt x="13410" y="4920"/>
                    </a:cubicBezTo>
                    <a:lnTo>
                      <a:pt x="13372" y="4813"/>
                    </a:lnTo>
                    <a:lnTo>
                      <a:pt x="13204" y="4870"/>
                    </a:lnTo>
                    <a:lnTo>
                      <a:pt x="13241" y="4977"/>
                    </a:lnTo>
                    <a:cubicBezTo>
                      <a:pt x="13248" y="4995"/>
                      <a:pt x="13256" y="5011"/>
                      <a:pt x="13266" y="5024"/>
                    </a:cubicBezTo>
                    <a:cubicBezTo>
                      <a:pt x="13276" y="5037"/>
                      <a:pt x="13286" y="5047"/>
                      <a:pt x="13296" y="5052"/>
                    </a:cubicBezTo>
                    <a:cubicBezTo>
                      <a:pt x="13306" y="5058"/>
                      <a:pt x="13316" y="5061"/>
                      <a:pt x="13328" y="5062"/>
                    </a:cubicBezTo>
                    <a:cubicBezTo>
                      <a:pt x="13339" y="5062"/>
                      <a:pt x="13351" y="5061"/>
                      <a:pt x="13363" y="5057"/>
                    </a:cubicBezTo>
                    <a:close/>
                    <a:moveTo>
                      <a:pt x="13407" y="6038"/>
                    </a:moveTo>
                    <a:lnTo>
                      <a:pt x="13363" y="5865"/>
                    </a:lnTo>
                    <a:lnTo>
                      <a:pt x="13910" y="5730"/>
                    </a:lnTo>
                    <a:lnTo>
                      <a:pt x="13862" y="5539"/>
                    </a:lnTo>
                    <a:cubicBezTo>
                      <a:pt x="13832" y="5545"/>
                      <a:pt x="13808" y="5549"/>
                      <a:pt x="13791" y="5552"/>
                    </a:cubicBezTo>
                    <a:cubicBezTo>
                      <a:pt x="13773" y="5556"/>
                      <a:pt x="13751" y="5560"/>
                      <a:pt x="13722" y="5565"/>
                    </a:cubicBezTo>
                    <a:cubicBezTo>
                      <a:pt x="13660" y="5576"/>
                      <a:pt x="13607" y="5583"/>
                      <a:pt x="13563" y="5585"/>
                    </a:cubicBezTo>
                    <a:cubicBezTo>
                      <a:pt x="13519" y="5588"/>
                      <a:pt x="13483" y="5587"/>
                      <a:pt x="13453" y="5584"/>
                    </a:cubicBezTo>
                    <a:cubicBezTo>
                      <a:pt x="13423" y="5580"/>
                      <a:pt x="13398" y="5575"/>
                      <a:pt x="13378" y="5568"/>
                    </a:cubicBezTo>
                    <a:cubicBezTo>
                      <a:pt x="13358" y="5561"/>
                      <a:pt x="13341" y="5553"/>
                      <a:pt x="13327" y="5544"/>
                    </a:cubicBezTo>
                    <a:cubicBezTo>
                      <a:pt x="13309" y="5533"/>
                      <a:pt x="13293" y="5518"/>
                      <a:pt x="13279" y="5498"/>
                    </a:cubicBezTo>
                    <a:cubicBezTo>
                      <a:pt x="13265" y="5478"/>
                      <a:pt x="13255" y="5456"/>
                      <a:pt x="13249" y="5431"/>
                    </a:cubicBezTo>
                    <a:cubicBezTo>
                      <a:pt x="13245" y="5416"/>
                      <a:pt x="13242" y="5401"/>
                      <a:pt x="13239" y="5384"/>
                    </a:cubicBezTo>
                    <a:cubicBezTo>
                      <a:pt x="13236" y="5368"/>
                      <a:pt x="13234" y="5357"/>
                      <a:pt x="13234" y="5353"/>
                    </a:cubicBezTo>
                    <a:lnTo>
                      <a:pt x="13385" y="5316"/>
                    </a:lnTo>
                    <a:lnTo>
                      <a:pt x="13387" y="5322"/>
                    </a:lnTo>
                    <a:cubicBezTo>
                      <a:pt x="13387" y="5325"/>
                      <a:pt x="13388" y="5328"/>
                      <a:pt x="13388" y="5331"/>
                    </a:cubicBezTo>
                    <a:cubicBezTo>
                      <a:pt x="13389" y="5335"/>
                      <a:pt x="13390" y="5339"/>
                      <a:pt x="13391" y="5343"/>
                    </a:cubicBezTo>
                    <a:cubicBezTo>
                      <a:pt x="13395" y="5360"/>
                      <a:pt x="13399" y="5372"/>
                      <a:pt x="13403" y="5380"/>
                    </a:cubicBezTo>
                    <a:cubicBezTo>
                      <a:pt x="13408" y="5387"/>
                      <a:pt x="13413" y="5394"/>
                      <a:pt x="13420" y="5399"/>
                    </a:cubicBezTo>
                    <a:cubicBezTo>
                      <a:pt x="13446" y="5416"/>
                      <a:pt x="13483" y="5424"/>
                      <a:pt x="13529" y="5422"/>
                    </a:cubicBezTo>
                    <a:cubicBezTo>
                      <a:pt x="13575" y="5419"/>
                      <a:pt x="13639" y="5411"/>
                      <a:pt x="13719" y="5395"/>
                    </a:cubicBezTo>
                    <a:cubicBezTo>
                      <a:pt x="13751" y="5389"/>
                      <a:pt x="13786" y="5382"/>
                      <a:pt x="13824" y="5374"/>
                    </a:cubicBezTo>
                    <a:cubicBezTo>
                      <a:pt x="13861" y="5366"/>
                      <a:pt x="13904" y="5356"/>
                      <a:pt x="13952" y="5346"/>
                    </a:cubicBezTo>
                    <a:lnTo>
                      <a:pt x="14085" y="5871"/>
                    </a:lnTo>
                    <a:lnTo>
                      <a:pt x="13407" y="6038"/>
                    </a:lnTo>
                    <a:close/>
                    <a:moveTo>
                      <a:pt x="13492" y="6838"/>
                    </a:moveTo>
                    <a:lnTo>
                      <a:pt x="13477" y="6665"/>
                    </a:lnTo>
                    <a:lnTo>
                      <a:pt x="13940" y="6625"/>
                    </a:lnTo>
                    <a:lnTo>
                      <a:pt x="13452" y="6380"/>
                    </a:lnTo>
                    <a:lnTo>
                      <a:pt x="13437" y="6211"/>
                    </a:lnTo>
                    <a:lnTo>
                      <a:pt x="14133" y="6151"/>
                    </a:lnTo>
                    <a:lnTo>
                      <a:pt x="14148" y="6323"/>
                    </a:lnTo>
                    <a:lnTo>
                      <a:pt x="13729" y="6359"/>
                    </a:lnTo>
                    <a:lnTo>
                      <a:pt x="14172" y="6589"/>
                    </a:lnTo>
                    <a:lnTo>
                      <a:pt x="14189" y="6778"/>
                    </a:lnTo>
                    <a:lnTo>
                      <a:pt x="13492" y="6838"/>
                    </a:lnTo>
                    <a:close/>
                    <a:moveTo>
                      <a:pt x="13489" y="7652"/>
                    </a:moveTo>
                    <a:lnTo>
                      <a:pt x="13492" y="7434"/>
                    </a:lnTo>
                    <a:lnTo>
                      <a:pt x="13778" y="7235"/>
                    </a:lnTo>
                    <a:lnTo>
                      <a:pt x="13779" y="7191"/>
                    </a:lnTo>
                    <a:lnTo>
                      <a:pt x="13497" y="7186"/>
                    </a:lnTo>
                    <a:lnTo>
                      <a:pt x="13500" y="7008"/>
                    </a:lnTo>
                    <a:lnTo>
                      <a:pt x="14199" y="7020"/>
                    </a:lnTo>
                    <a:lnTo>
                      <a:pt x="14196" y="7198"/>
                    </a:lnTo>
                    <a:lnTo>
                      <a:pt x="13911" y="7193"/>
                    </a:lnTo>
                    <a:cubicBezTo>
                      <a:pt x="13911" y="7208"/>
                      <a:pt x="13913" y="7220"/>
                      <a:pt x="13915" y="7230"/>
                    </a:cubicBezTo>
                    <a:cubicBezTo>
                      <a:pt x="13917" y="7239"/>
                      <a:pt x="13921" y="7248"/>
                      <a:pt x="13927" y="7256"/>
                    </a:cubicBezTo>
                    <a:cubicBezTo>
                      <a:pt x="13933" y="7265"/>
                      <a:pt x="13942" y="7274"/>
                      <a:pt x="13954" y="7284"/>
                    </a:cubicBezTo>
                    <a:cubicBezTo>
                      <a:pt x="13966" y="7293"/>
                      <a:pt x="13981" y="7304"/>
                      <a:pt x="13999" y="7315"/>
                    </a:cubicBezTo>
                    <a:cubicBezTo>
                      <a:pt x="14011" y="7321"/>
                      <a:pt x="14024" y="7329"/>
                      <a:pt x="14039" y="7337"/>
                    </a:cubicBezTo>
                    <a:cubicBezTo>
                      <a:pt x="14055" y="7346"/>
                      <a:pt x="14067" y="7353"/>
                      <a:pt x="14077" y="7358"/>
                    </a:cubicBezTo>
                    <a:cubicBezTo>
                      <a:pt x="14119" y="7383"/>
                      <a:pt x="14148" y="7409"/>
                      <a:pt x="14166" y="7435"/>
                    </a:cubicBezTo>
                    <a:cubicBezTo>
                      <a:pt x="14184" y="7462"/>
                      <a:pt x="14192" y="7502"/>
                      <a:pt x="14191" y="7555"/>
                    </a:cubicBezTo>
                    <a:cubicBezTo>
                      <a:pt x="14191" y="7570"/>
                      <a:pt x="14190" y="7584"/>
                      <a:pt x="14190" y="7597"/>
                    </a:cubicBezTo>
                    <a:cubicBezTo>
                      <a:pt x="14189" y="7609"/>
                      <a:pt x="14188" y="7618"/>
                      <a:pt x="14188" y="7624"/>
                    </a:cubicBezTo>
                    <a:lnTo>
                      <a:pt x="14037" y="7621"/>
                    </a:lnTo>
                    <a:lnTo>
                      <a:pt x="14038" y="7570"/>
                    </a:lnTo>
                    <a:cubicBezTo>
                      <a:pt x="14038" y="7545"/>
                      <a:pt x="14032" y="7525"/>
                      <a:pt x="14019" y="7511"/>
                    </a:cubicBezTo>
                    <a:cubicBezTo>
                      <a:pt x="14006" y="7496"/>
                      <a:pt x="13983" y="7480"/>
                      <a:pt x="13950" y="7463"/>
                    </a:cubicBezTo>
                    <a:cubicBezTo>
                      <a:pt x="13918" y="7445"/>
                      <a:pt x="13895" y="7431"/>
                      <a:pt x="13882" y="7420"/>
                    </a:cubicBezTo>
                    <a:cubicBezTo>
                      <a:pt x="13869" y="7409"/>
                      <a:pt x="13859" y="7398"/>
                      <a:pt x="13854" y="7388"/>
                    </a:cubicBezTo>
                    <a:lnTo>
                      <a:pt x="13489" y="7652"/>
                    </a:lnTo>
                    <a:close/>
                    <a:moveTo>
                      <a:pt x="13395" y="8363"/>
                    </a:moveTo>
                    <a:lnTo>
                      <a:pt x="13416" y="8191"/>
                    </a:lnTo>
                    <a:lnTo>
                      <a:pt x="13878" y="8247"/>
                    </a:lnTo>
                    <a:lnTo>
                      <a:pt x="13451" y="7907"/>
                    </a:lnTo>
                    <a:lnTo>
                      <a:pt x="13472" y="7739"/>
                    </a:lnTo>
                    <a:lnTo>
                      <a:pt x="14166" y="7823"/>
                    </a:lnTo>
                    <a:lnTo>
                      <a:pt x="14145" y="7995"/>
                    </a:lnTo>
                    <a:lnTo>
                      <a:pt x="13727" y="7944"/>
                    </a:lnTo>
                    <a:lnTo>
                      <a:pt x="14112" y="8259"/>
                    </a:lnTo>
                    <a:lnTo>
                      <a:pt x="14089" y="8447"/>
                    </a:lnTo>
                    <a:lnTo>
                      <a:pt x="13395" y="8363"/>
                    </a:lnTo>
                    <a:close/>
                    <a:moveTo>
                      <a:pt x="13502" y="9861"/>
                    </a:moveTo>
                    <a:lnTo>
                      <a:pt x="13581" y="9659"/>
                    </a:lnTo>
                    <a:lnTo>
                      <a:pt x="13054" y="9460"/>
                    </a:lnTo>
                    <a:lnTo>
                      <a:pt x="13119" y="9294"/>
                    </a:lnTo>
                    <a:lnTo>
                      <a:pt x="13645" y="9493"/>
                    </a:lnTo>
                    <a:lnTo>
                      <a:pt x="13723" y="9292"/>
                    </a:lnTo>
                    <a:lnTo>
                      <a:pt x="13850" y="9340"/>
                    </a:lnTo>
                    <a:lnTo>
                      <a:pt x="13628" y="9908"/>
                    </a:lnTo>
                    <a:lnTo>
                      <a:pt x="13502" y="9861"/>
                    </a:lnTo>
                    <a:close/>
                    <a:moveTo>
                      <a:pt x="12641" y="10329"/>
                    </a:moveTo>
                    <a:lnTo>
                      <a:pt x="12726" y="10165"/>
                    </a:lnTo>
                    <a:lnTo>
                      <a:pt x="12873" y="10186"/>
                    </a:lnTo>
                    <a:lnTo>
                      <a:pt x="12991" y="9958"/>
                    </a:lnTo>
                    <a:lnTo>
                      <a:pt x="12887" y="9852"/>
                    </a:lnTo>
                    <a:lnTo>
                      <a:pt x="12970" y="9692"/>
                    </a:lnTo>
                    <a:lnTo>
                      <a:pt x="13475" y="10232"/>
                    </a:lnTo>
                    <a:lnTo>
                      <a:pt x="13381" y="10415"/>
                    </a:lnTo>
                    <a:lnTo>
                      <a:pt x="12641" y="10329"/>
                    </a:lnTo>
                    <a:close/>
                    <a:moveTo>
                      <a:pt x="13007" y="10205"/>
                    </a:moveTo>
                    <a:lnTo>
                      <a:pt x="13270" y="10241"/>
                    </a:lnTo>
                    <a:lnTo>
                      <a:pt x="13085" y="10054"/>
                    </a:lnTo>
                    <a:lnTo>
                      <a:pt x="13007" y="10205"/>
                    </a:lnTo>
                    <a:close/>
                    <a:moveTo>
                      <a:pt x="12766" y="11165"/>
                    </a:moveTo>
                    <a:lnTo>
                      <a:pt x="12882" y="10982"/>
                    </a:lnTo>
                    <a:lnTo>
                      <a:pt x="12404" y="10687"/>
                    </a:lnTo>
                    <a:lnTo>
                      <a:pt x="12499" y="10536"/>
                    </a:lnTo>
                    <a:lnTo>
                      <a:pt x="12977" y="10831"/>
                    </a:lnTo>
                    <a:lnTo>
                      <a:pt x="13093" y="10648"/>
                    </a:lnTo>
                    <a:lnTo>
                      <a:pt x="13208" y="10719"/>
                    </a:lnTo>
                    <a:lnTo>
                      <a:pt x="12881" y="11235"/>
                    </a:lnTo>
                    <a:lnTo>
                      <a:pt x="12766" y="11165"/>
                    </a:lnTo>
                    <a:close/>
                    <a:moveTo>
                      <a:pt x="11798" y="11443"/>
                    </a:moveTo>
                    <a:lnTo>
                      <a:pt x="11918" y="11303"/>
                    </a:lnTo>
                    <a:lnTo>
                      <a:pt x="12057" y="11356"/>
                    </a:lnTo>
                    <a:lnTo>
                      <a:pt x="12224" y="11160"/>
                    </a:lnTo>
                    <a:lnTo>
                      <a:pt x="12147" y="11033"/>
                    </a:lnTo>
                    <a:lnTo>
                      <a:pt x="12264" y="10896"/>
                    </a:lnTo>
                    <a:lnTo>
                      <a:pt x="12633" y="11535"/>
                    </a:lnTo>
                    <a:lnTo>
                      <a:pt x="12500" y="11692"/>
                    </a:lnTo>
                    <a:lnTo>
                      <a:pt x="11798" y="11443"/>
                    </a:lnTo>
                    <a:close/>
                    <a:moveTo>
                      <a:pt x="12184" y="11404"/>
                    </a:moveTo>
                    <a:lnTo>
                      <a:pt x="12431" y="11498"/>
                    </a:lnTo>
                    <a:lnTo>
                      <a:pt x="12294" y="11274"/>
                    </a:lnTo>
                    <a:lnTo>
                      <a:pt x="12184" y="11404"/>
                    </a:lnTo>
                    <a:close/>
                    <a:moveTo>
                      <a:pt x="11649" y="12244"/>
                    </a:moveTo>
                    <a:cubicBezTo>
                      <a:pt x="11628" y="12222"/>
                      <a:pt x="11610" y="12196"/>
                      <a:pt x="11597" y="12168"/>
                    </a:cubicBezTo>
                    <a:cubicBezTo>
                      <a:pt x="11585" y="12139"/>
                      <a:pt x="11578" y="12110"/>
                      <a:pt x="11579" y="12082"/>
                    </a:cubicBezTo>
                    <a:cubicBezTo>
                      <a:pt x="11580" y="12043"/>
                      <a:pt x="11588" y="12007"/>
                      <a:pt x="11603" y="11974"/>
                    </a:cubicBezTo>
                    <a:cubicBezTo>
                      <a:pt x="11617" y="11940"/>
                      <a:pt x="11643" y="11906"/>
                      <a:pt x="11680" y="11871"/>
                    </a:cubicBezTo>
                    <a:lnTo>
                      <a:pt x="11761" y="11794"/>
                    </a:lnTo>
                    <a:lnTo>
                      <a:pt x="11602" y="11632"/>
                    </a:lnTo>
                    <a:lnTo>
                      <a:pt x="11732" y="11509"/>
                    </a:lnTo>
                    <a:lnTo>
                      <a:pt x="12218" y="12005"/>
                    </a:lnTo>
                    <a:lnTo>
                      <a:pt x="12004" y="12208"/>
                    </a:lnTo>
                    <a:cubicBezTo>
                      <a:pt x="11972" y="12239"/>
                      <a:pt x="11943" y="12262"/>
                      <a:pt x="11915" y="12278"/>
                    </a:cubicBezTo>
                    <a:cubicBezTo>
                      <a:pt x="11888" y="12293"/>
                      <a:pt x="11861" y="12303"/>
                      <a:pt x="11833" y="12308"/>
                    </a:cubicBezTo>
                    <a:cubicBezTo>
                      <a:pt x="11800" y="12315"/>
                      <a:pt x="11768" y="12313"/>
                      <a:pt x="11737" y="12302"/>
                    </a:cubicBezTo>
                    <a:cubicBezTo>
                      <a:pt x="11707" y="12292"/>
                      <a:pt x="11677" y="12273"/>
                      <a:pt x="11649" y="12244"/>
                    </a:cubicBezTo>
                    <a:close/>
                    <a:moveTo>
                      <a:pt x="11780" y="12113"/>
                    </a:moveTo>
                    <a:cubicBezTo>
                      <a:pt x="11794" y="12127"/>
                      <a:pt x="11810" y="12136"/>
                      <a:pt x="11827" y="12139"/>
                    </a:cubicBezTo>
                    <a:cubicBezTo>
                      <a:pt x="11845" y="12141"/>
                      <a:pt x="11861" y="12140"/>
                      <a:pt x="11875" y="12134"/>
                    </a:cubicBezTo>
                    <a:cubicBezTo>
                      <a:pt x="11893" y="12127"/>
                      <a:pt x="11910" y="12117"/>
                      <a:pt x="11923" y="12105"/>
                    </a:cubicBezTo>
                    <a:cubicBezTo>
                      <a:pt x="11936" y="12094"/>
                      <a:pt x="11954" y="12078"/>
                      <a:pt x="11975" y="12057"/>
                    </a:cubicBezTo>
                    <a:lnTo>
                      <a:pt x="11997" y="12036"/>
                    </a:lnTo>
                    <a:lnTo>
                      <a:pt x="11852" y="11887"/>
                    </a:lnTo>
                    <a:lnTo>
                      <a:pt x="11815" y="11923"/>
                    </a:lnTo>
                    <a:cubicBezTo>
                      <a:pt x="11793" y="11944"/>
                      <a:pt x="11776" y="11962"/>
                      <a:pt x="11764" y="11979"/>
                    </a:cubicBezTo>
                    <a:cubicBezTo>
                      <a:pt x="11752" y="11995"/>
                      <a:pt x="11746" y="12012"/>
                      <a:pt x="11744" y="12029"/>
                    </a:cubicBezTo>
                    <a:cubicBezTo>
                      <a:pt x="11742" y="12044"/>
                      <a:pt x="11745" y="12058"/>
                      <a:pt x="11751" y="12072"/>
                    </a:cubicBezTo>
                    <a:cubicBezTo>
                      <a:pt x="11757" y="12085"/>
                      <a:pt x="11767" y="12099"/>
                      <a:pt x="11780" y="12113"/>
                    </a:cubicBezTo>
                    <a:close/>
                    <a:moveTo>
                      <a:pt x="10956" y="12173"/>
                    </a:moveTo>
                    <a:cubicBezTo>
                      <a:pt x="10997" y="12141"/>
                      <a:pt x="11039" y="12117"/>
                      <a:pt x="11083" y="12101"/>
                    </a:cubicBezTo>
                    <a:cubicBezTo>
                      <a:pt x="11126" y="12085"/>
                      <a:pt x="11170" y="12080"/>
                      <a:pt x="11214" y="12083"/>
                    </a:cubicBezTo>
                    <a:cubicBezTo>
                      <a:pt x="11258" y="12087"/>
                      <a:pt x="11300" y="12101"/>
                      <a:pt x="11342" y="12125"/>
                    </a:cubicBezTo>
                    <a:cubicBezTo>
                      <a:pt x="11385" y="12149"/>
                      <a:pt x="11424" y="12184"/>
                      <a:pt x="11462" y="12229"/>
                    </a:cubicBezTo>
                    <a:cubicBezTo>
                      <a:pt x="11496" y="12272"/>
                      <a:pt x="11522" y="12315"/>
                      <a:pt x="11537" y="12360"/>
                    </a:cubicBezTo>
                    <a:cubicBezTo>
                      <a:pt x="11553" y="12405"/>
                      <a:pt x="11558" y="12450"/>
                      <a:pt x="11554" y="12494"/>
                    </a:cubicBezTo>
                    <a:cubicBezTo>
                      <a:pt x="11550" y="12537"/>
                      <a:pt x="11536" y="12579"/>
                      <a:pt x="11511" y="12619"/>
                    </a:cubicBezTo>
                    <a:cubicBezTo>
                      <a:pt x="11487" y="12660"/>
                      <a:pt x="11454" y="12697"/>
                      <a:pt x="11413" y="12730"/>
                    </a:cubicBezTo>
                    <a:cubicBezTo>
                      <a:pt x="11390" y="12749"/>
                      <a:pt x="11369" y="12764"/>
                      <a:pt x="11348" y="12776"/>
                    </a:cubicBezTo>
                    <a:cubicBezTo>
                      <a:pt x="11328" y="12788"/>
                      <a:pt x="11308" y="12798"/>
                      <a:pt x="11289" y="12807"/>
                    </a:cubicBezTo>
                    <a:cubicBezTo>
                      <a:pt x="11269" y="12815"/>
                      <a:pt x="11250" y="12822"/>
                      <a:pt x="11232" y="12827"/>
                    </a:cubicBezTo>
                    <a:cubicBezTo>
                      <a:pt x="11214" y="12832"/>
                      <a:pt x="11198" y="12836"/>
                      <a:pt x="11184" y="12839"/>
                    </a:cubicBezTo>
                    <a:lnTo>
                      <a:pt x="11078" y="12709"/>
                    </a:lnTo>
                    <a:lnTo>
                      <a:pt x="11094" y="12696"/>
                    </a:lnTo>
                    <a:cubicBezTo>
                      <a:pt x="11105" y="12696"/>
                      <a:pt x="11120" y="12696"/>
                      <a:pt x="11136" y="12696"/>
                    </a:cubicBezTo>
                    <a:cubicBezTo>
                      <a:pt x="11153" y="12696"/>
                      <a:pt x="11171" y="12694"/>
                      <a:pt x="11191" y="12691"/>
                    </a:cubicBezTo>
                    <a:cubicBezTo>
                      <a:pt x="11210" y="12688"/>
                      <a:pt x="11230" y="12683"/>
                      <a:pt x="11250" y="12676"/>
                    </a:cubicBezTo>
                    <a:cubicBezTo>
                      <a:pt x="11270" y="12669"/>
                      <a:pt x="11289" y="12658"/>
                      <a:pt x="11307" y="12644"/>
                    </a:cubicBezTo>
                    <a:cubicBezTo>
                      <a:pt x="11326" y="12628"/>
                      <a:pt x="11343" y="12610"/>
                      <a:pt x="11355" y="12590"/>
                    </a:cubicBezTo>
                    <a:cubicBezTo>
                      <a:pt x="11368" y="12570"/>
                      <a:pt x="11376" y="12546"/>
                      <a:pt x="11380" y="12520"/>
                    </a:cubicBezTo>
                    <a:cubicBezTo>
                      <a:pt x="11383" y="12495"/>
                      <a:pt x="11379" y="12468"/>
                      <a:pt x="11370" y="12438"/>
                    </a:cubicBezTo>
                    <a:cubicBezTo>
                      <a:pt x="11360" y="12408"/>
                      <a:pt x="11342" y="12377"/>
                      <a:pt x="11316" y="12345"/>
                    </a:cubicBezTo>
                    <a:cubicBezTo>
                      <a:pt x="11288" y="12312"/>
                      <a:pt x="11260" y="12287"/>
                      <a:pt x="11232" y="12272"/>
                    </a:cubicBezTo>
                    <a:cubicBezTo>
                      <a:pt x="11204" y="12258"/>
                      <a:pt x="11177" y="12249"/>
                      <a:pt x="11152" y="12248"/>
                    </a:cubicBezTo>
                    <a:cubicBezTo>
                      <a:pt x="11127" y="12247"/>
                      <a:pt x="11102" y="12251"/>
                      <a:pt x="11080" y="12260"/>
                    </a:cubicBezTo>
                    <a:cubicBezTo>
                      <a:pt x="11057" y="12269"/>
                      <a:pt x="11036" y="12280"/>
                      <a:pt x="11018" y="12294"/>
                    </a:cubicBezTo>
                    <a:cubicBezTo>
                      <a:pt x="11001" y="12308"/>
                      <a:pt x="10987" y="12324"/>
                      <a:pt x="10974" y="12342"/>
                    </a:cubicBezTo>
                    <a:cubicBezTo>
                      <a:pt x="10962" y="12361"/>
                      <a:pt x="10952" y="12380"/>
                      <a:pt x="10945" y="12400"/>
                    </a:cubicBezTo>
                    <a:cubicBezTo>
                      <a:pt x="10939" y="12416"/>
                      <a:pt x="10934" y="12432"/>
                      <a:pt x="10930" y="12448"/>
                    </a:cubicBezTo>
                    <a:cubicBezTo>
                      <a:pt x="10926" y="12465"/>
                      <a:pt x="10924" y="12478"/>
                      <a:pt x="10922" y="12489"/>
                    </a:cubicBezTo>
                    <a:lnTo>
                      <a:pt x="10907" y="12501"/>
                    </a:lnTo>
                    <a:lnTo>
                      <a:pt x="10802" y="12373"/>
                    </a:lnTo>
                    <a:cubicBezTo>
                      <a:pt x="10811" y="12356"/>
                      <a:pt x="10819" y="12340"/>
                      <a:pt x="10827" y="12324"/>
                    </a:cubicBezTo>
                    <a:cubicBezTo>
                      <a:pt x="10835" y="12309"/>
                      <a:pt x="10844" y="12294"/>
                      <a:pt x="10855" y="12280"/>
                    </a:cubicBezTo>
                    <a:cubicBezTo>
                      <a:pt x="10868" y="12260"/>
                      <a:pt x="10882" y="12243"/>
                      <a:pt x="10895" y="12228"/>
                    </a:cubicBezTo>
                    <a:cubicBezTo>
                      <a:pt x="10909" y="12213"/>
                      <a:pt x="10929" y="12195"/>
                      <a:pt x="10956" y="12173"/>
                    </a:cubicBezTo>
                    <a:close/>
                    <a:moveTo>
                      <a:pt x="10509" y="13158"/>
                    </a:moveTo>
                    <a:lnTo>
                      <a:pt x="10692" y="13041"/>
                    </a:lnTo>
                    <a:lnTo>
                      <a:pt x="10385" y="12574"/>
                    </a:lnTo>
                    <a:lnTo>
                      <a:pt x="10536" y="12477"/>
                    </a:lnTo>
                    <a:lnTo>
                      <a:pt x="10843" y="12944"/>
                    </a:lnTo>
                    <a:lnTo>
                      <a:pt x="11026" y="12826"/>
                    </a:lnTo>
                    <a:lnTo>
                      <a:pt x="11100" y="12938"/>
                    </a:lnTo>
                    <a:lnTo>
                      <a:pt x="10582" y="13270"/>
                    </a:lnTo>
                    <a:lnTo>
                      <a:pt x="10509" y="13158"/>
                    </a:lnTo>
                    <a:close/>
                    <a:moveTo>
                      <a:pt x="9513" y="13007"/>
                    </a:moveTo>
                    <a:lnTo>
                      <a:pt x="9682" y="12929"/>
                    </a:lnTo>
                    <a:lnTo>
                      <a:pt x="9785" y="13036"/>
                    </a:lnTo>
                    <a:lnTo>
                      <a:pt x="10020" y="12927"/>
                    </a:lnTo>
                    <a:lnTo>
                      <a:pt x="10004" y="12781"/>
                    </a:lnTo>
                    <a:lnTo>
                      <a:pt x="10169" y="12705"/>
                    </a:lnTo>
                    <a:lnTo>
                      <a:pt x="10230" y="13438"/>
                    </a:lnTo>
                    <a:lnTo>
                      <a:pt x="10042" y="13525"/>
                    </a:lnTo>
                    <a:lnTo>
                      <a:pt x="9513" y="13007"/>
                    </a:lnTo>
                    <a:close/>
                    <a:moveTo>
                      <a:pt x="9879" y="13132"/>
                    </a:moveTo>
                    <a:lnTo>
                      <a:pt x="10063" y="13320"/>
                    </a:lnTo>
                    <a:lnTo>
                      <a:pt x="10035" y="13060"/>
                    </a:lnTo>
                    <a:lnTo>
                      <a:pt x="9879" y="13132"/>
                    </a:lnTo>
                    <a:close/>
                    <a:moveTo>
                      <a:pt x="8826" y="13244"/>
                    </a:moveTo>
                    <a:lnTo>
                      <a:pt x="8996" y="13186"/>
                    </a:lnTo>
                    <a:lnTo>
                      <a:pt x="9096" y="13473"/>
                    </a:lnTo>
                    <a:lnTo>
                      <a:pt x="9348" y="13388"/>
                    </a:lnTo>
                    <a:lnTo>
                      <a:pt x="9248" y="13100"/>
                    </a:lnTo>
                    <a:lnTo>
                      <a:pt x="9418" y="13042"/>
                    </a:lnTo>
                    <a:lnTo>
                      <a:pt x="9646" y="13695"/>
                    </a:lnTo>
                    <a:lnTo>
                      <a:pt x="9475" y="13753"/>
                    </a:lnTo>
                    <a:lnTo>
                      <a:pt x="9392" y="13514"/>
                    </a:lnTo>
                    <a:lnTo>
                      <a:pt x="9140" y="13599"/>
                    </a:lnTo>
                    <a:lnTo>
                      <a:pt x="9224" y="13838"/>
                    </a:lnTo>
                    <a:lnTo>
                      <a:pt x="9053" y="13896"/>
                    </a:lnTo>
                    <a:lnTo>
                      <a:pt x="8826" y="13244"/>
                    </a:lnTo>
                    <a:close/>
                  </a:path>
                </a:pathLst>
              </a:custGeom>
              <a:solidFill>
                <a:srgbClr val="364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88" name="Oval 9"/>
              <p:cNvSpPr>
                <a:spLocks noChangeArrowheads="1"/>
              </p:cNvSpPr>
              <p:nvPr/>
            </p:nvSpPr>
            <p:spPr bwMode="auto">
              <a:xfrm>
                <a:off x="1980" y="872"/>
                <a:ext cx="849" cy="845"/>
              </a:xfrm>
              <a:prstGeom prst="ellipse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89" name="Freeform 10"/>
              <p:cNvSpPr>
                <a:spLocks/>
              </p:cNvSpPr>
              <p:nvPr/>
            </p:nvSpPr>
            <p:spPr bwMode="auto">
              <a:xfrm>
                <a:off x="2386" y="1814"/>
                <a:ext cx="57" cy="2"/>
              </a:xfrm>
              <a:custGeom>
                <a:avLst/>
                <a:gdLst>
                  <a:gd name="T0" fmla="*/ 782 w 782"/>
                  <a:gd name="T1" fmla="*/ 11 h 29"/>
                  <a:gd name="T2" fmla="*/ 0 w 782"/>
                  <a:gd name="T3" fmla="*/ 29 h 29"/>
                  <a:gd name="T4" fmla="*/ 0 w 782"/>
                  <a:gd name="T5" fmla="*/ 18 h 29"/>
                  <a:gd name="T6" fmla="*/ 782 w 782"/>
                  <a:gd name="T7" fmla="*/ 0 h 29"/>
                  <a:gd name="T8" fmla="*/ 782 w 782"/>
                  <a:gd name="T9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9">
                    <a:moveTo>
                      <a:pt x="782" y="11"/>
                    </a:moveTo>
                    <a:lnTo>
                      <a:pt x="0" y="29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1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90" name="Freeform 11"/>
              <p:cNvSpPr>
                <a:spLocks/>
              </p:cNvSpPr>
              <p:nvPr/>
            </p:nvSpPr>
            <p:spPr bwMode="auto">
              <a:xfrm>
                <a:off x="2386" y="1813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8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91" name="Freeform 12"/>
              <p:cNvSpPr>
                <a:spLocks/>
              </p:cNvSpPr>
              <p:nvPr/>
            </p:nvSpPr>
            <p:spPr bwMode="auto">
              <a:xfrm>
                <a:off x="2386" y="181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92" name="Freeform 13"/>
              <p:cNvSpPr>
                <a:spLocks/>
              </p:cNvSpPr>
              <p:nvPr/>
            </p:nvSpPr>
            <p:spPr bwMode="auto">
              <a:xfrm>
                <a:off x="2386" y="181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93" name="Freeform 14"/>
              <p:cNvSpPr>
                <a:spLocks/>
              </p:cNvSpPr>
              <p:nvPr/>
            </p:nvSpPr>
            <p:spPr bwMode="auto">
              <a:xfrm>
                <a:off x="2386" y="1813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94" name="Freeform 15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95" name="Freeform 16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96" name="Freeform 17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97" name="Freeform 18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98" name="Freeform 19"/>
              <p:cNvSpPr>
                <a:spLocks/>
              </p:cNvSpPr>
              <p:nvPr/>
            </p:nvSpPr>
            <p:spPr bwMode="auto">
              <a:xfrm>
                <a:off x="2386" y="1812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99" name="Freeform 20"/>
              <p:cNvSpPr>
                <a:spLocks/>
              </p:cNvSpPr>
              <p:nvPr/>
            </p:nvSpPr>
            <p:spPr bwMode="auto">
              <a:xfrm>
                <a:off x="2386" y="181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00" name="Freeform 21"/>
              <p:cNvSpPr>
                <a:spLocks/>
              </p:cNvSpPr>
              <p:nvPr/>
            </p:nvSpPr>
            <p:spPr bwMode="auto">
              <a:xfrm>
                <a:off x="2386" y="181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01" name="Freeform 22"/>
              <p:cNvSpPr>
                <a:spLocks/>
              </p:cNvSpPr>
              <p:nvPr/>
            </p:nvSpPr>
            <p:spPr bwMode="auto">
              <a:xfrm>
                <a:off x="2386" y="181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02" name="Freeform 23"/>
              <p:cNvSpPr>
                <a:spLocks/>
              </p:cNvSpPr>
              <p:nvPr/>
            </p:nvSpPr>
            <p:spPr bwMode="auto">
              <a:xfrm>
                <a:off x="2386" y="1811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03" name="Freeform 24"/>
              <p:cNvSpPr>
                <a:spLocks/>
              </p:cNvSpPr>
              <p:nvPr/>
            </p:nvSpPr>
            <p:spPr bwMode="auto">
              <a:xfrm>
                <a:off x="2386" y="1811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04" name="Freeform 25"/>
              <p:cNvSpPr>
                <a:spLocks/>
              </p:cNvSpPr>
              <p:nvPr/>
            </p:nvSpPr>
            <p:spPr bwMode="auto">
              <a:xfrm>
                <a:off x="2386" y="181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05" name="Freeform 26"/>
              <p:cNvSpPr>
                <a:spLocks/>
              </p:cNvSpPr>
              <p:nvPr/>
            </p:nvSpPr>
            <p:spPr bwMode="auto">
              <a:xfrm>
                <a:off x="2386" y="181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06" name="Freeform 27"/>
              <p:cNvSpPr>
                <a:spLocks/>
              </p:cNvSpPr>
              <p:nvPr/>
            </p:nvSpPr>
            <p:spPr bwMode="auto">
              <a:xfrm>
                <a:off x="2386" y="181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07" name="Freeform 28"/>
              <p:cNvSpPr>
                <a:spLocks/>
              </p:cNvSpPr>
              <p:nvPr/>
            </p:nvSpPr>
            <p:spPr bwMode="auto">
              <a:xfrm>
                <a:off x="2386" y="1810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08" name="Freeform 29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09" name="Freeform 30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10" name="Freeform 31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11" name="Freeform 32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12" name="Freeform 33"/>
              <p:cNvSpPr>
                <a:spLocks/>
              </p:cNvSpPr>
              <p:nvPr/>
            </p:nvSpPr>
            <p:spPr bwMode="auto">
              <a:xfrm>
                <a:off x="2386" y="1809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13" name="Freeform 34"/>
              <p:cNvSpPr>
                <a:spLocks/>
              </p:cNvSpPr>
              <p:nvPr/>
            </p:nvSpPr>
            <p:spPr bwMode="auto">
              <a:xfrm>
                <a:off x="2386" y="180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14" name="Freeform 35"/>
              <p:cNvSpPr>
                <a:spLocks/>
              </p:cNvSpPr>
              <p:nvPr/>
            </p:nvSpPr>
            <p:spPr bwMode="auto">
              <a:xfrm>
                <a:off x="2386" y="180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15" name="Freeform 36"/>
              <p:cNvSpPr>
                <a:spLocks/>
              </p:cNvSpPr>
              <p:nvPr/>
            </p:nvSpPr>
            <p:spPr bwMode="auto">
              <a:xfrm>
                <a:off x="2386" y="180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16" name="Freeform 37"/>
              <p:cNvSpPr>
                <a:spLocks/>
              </p:cNvSpPr>
              <p:nvPr/>
            </p:nvSpPr>
            <p:spPr bwMode="auto">
              <a:xfrm>
                <a:off x="2386" y="1808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17" name="Freeform 38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18" name="Freeform 39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19" name="Freeform 40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20" name="Freeform 41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21" name="Freeform 42"/>
              <p:cNvSpPr>
                <a:spLocks/>
              </p:cNvSpPr>
              <p:nvPr/>
            </p:nvSpPr>
            <p:spPr bwMode="auto">
              <a:xfrm>
                <a:off x="2386" y="1807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22" name="Freeform 43"/>
              <p:cNvSpPr>
                <a:spLocks/>
              </p:cNvSpPr>
              <p:nvPr/>
            </p:nvSpPr>
            <p:spPr bwMode="auto">
              <a:xfrm>
                <a:off x="2386" y="1806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23" name="Freeform 44"/>
              <p:cNvSpPr>
                <a:spLocks/>
              </p:cNvSpPr>
              <p:nvPr/>
            </p:nvSpPr>
            <p:spPr bwMode="auto">
              <a:xfrm>
                <a:off x="2386" y="1806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24" name="Freeform 45"/>
              <p:cNvSpPr>
                <a:spLocks/>
              </p:cNvSpPr>
              <p:nvPr/>
            </p:nvSpPr>
            <p:spPr bwMode="auto">
              <a:xfrm>
                <a:off x="2386" y="1806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25" name="Freeform 46"/>
              <p:cNvSpPr>
                <a:spLocks/>
              </p:cNvSpPr>
              <p:nvPr/>
            </p:nvSpPr>
            <p:spPr bwMode="auto">
              <a:xfrm>
                <a:off x="2386" y="1806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26" name="Freeform 47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27" name="Freeform 48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28" name="Freeform 49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29" name="Freeform 50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30" name="Freeform 51"/>
              <p:cNvSpPr>
                <a:spLocks/>
              </p:cNvSpPr>
              <p:nvPr/>
            </p:nvSpPr>
            <p:spPr bwMode="auto">
              <a:xfrm>
                <a:off x="2386" y="1805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31" name="Freeform 52"/>
              <p:cNvSpPr>
                <a:spLocks/>
              </p:cNvSpPr>
              <p:nvPr/>
            </p:nvSpPr>
            <p:spPr bwMode="auto">
              <a:xfrm>
                <a:off x="2386" y="180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32" name="Freeform 53"/>
              <p:cNvSpPr>
                <a:spLocks/>
              </p:cNvSpPr>
              <p:nvPr/>
            </p:nvSpPr>
            <p:spPr bwMode="auto">
              <a:xfrm>
                <a:off x="2386" y="180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33" name="Freeform 54"/>
              <p:cNvSpPr>
                <a:spLocks/>
              </p:cNvSpPr>
              <p:nvPr/>
            </p:nvSpPr>
            <p:spPr bwMode="auto">
              <a:xfrm>
                <a:off x="2386" y="180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34" name="Freeform 55"/>
              <p:cNvSpPr>
                <a:spLocks/>
              </p:cNvSpPr>
              <p:nvPr/>
            </p:nvSpPr>
            <p:spPr bwMode="auto">
              <a:xfrm>
                <a:off x="2386" y="1804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35" name="Freeform 56"/>
              <p:cNvSpPr>
                <a:spLocks/>
              </p:cNvSpPr>
              <p:nvPr/>
            </p:nvSpPr>
            <p:spPr bwMode="auto">
              <a:xfrm>
                <a:off x="2386" y="1804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36" name="Freeform 57"/>
              <p:cNvSpPr>
                <a:spLocks/>
              </p:cNvSpPr>
              <p:nvPr/>
            </p:nvSpPr>
            <p:spPr bwMode="auto">
              <a:xfrm>
                <a:off x="2386" y="180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37" name="Freeform 58"/>
              <p:cNvSpPr>
                <a:spLocks/>
              </p:cNvSpPr>
              <p:nvPr/>
            </p:nvSpPr>
            <p:spPr bwMode="auto">
              <a:xfrm>
                <a:off x="2386" y="1803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38" name="Freeform 59"/>
              <p:cNvSpPr>
                <a:spLocks/>
              </p:cNvSpPr>
              <p:nvPr/>
            </p:nvSpPr>
            <p:spPr bwMode="auto">
              <a:xfrm>
                <a:off x="2386" y="1803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39" name="Freeform 60"/>
              <p:cNvSpPr>
                <a:spLocks/>
              </p:cNvSpPr>
              <p:nvPr/>
            </p:nvSpPr>
            <p:spPr bwMode="auto">
              <a:xfrm>
                <a:off x="2386" y="1803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0" name="Freeform 61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1" name="Freeform 62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2" name="Freeform 63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3" name="Freeform 64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4" name="Freeform 65"/>
              <p:cNvSpPr>
                <a:spLocks/>
              </p:cNvSpPr>
              <p:nvPr/>
            </p:nvSpPr>
            <p:spPr bwMode="auto">
              <a:xfrm>
                <a:off x="2386" y="1802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5" name="Freeform 66"/>
              <p:cNvSpPr>
                <a:spLocks/>
              </p:cNvSpPr>
              <p:nvPr/>
            </p:nvSpPr>
            <p:spPr bwMode="auto">
              <a:xfrm>
                <a:off x="2386" y="180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6" name="Freeform 67"/>
              <p:cNvSpPr>
                <a:spLocks/>
              </p:cNvSpPr>
              <p:nvPr/>
            </p:nvSpPr>
            <p:spPr bwMode="auto">
              <a:xfrm>
                <a:off x="2386" y="180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7" name="Freeform 68"/>
              <p:cNvSpPr>
                <a:spLocks/>
              </p:cNvSpPr>
              <p:nvPr/>
            </p:nvSpPr>
            <p:spPr bwMode="auto">
              <a:xfrm>
                <a:off x="2386" y="180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8" name="Freeform 69"/>
              <p:cNvSpPr>
                <a:spLocks/>
              </p:cNvSpPr>
              <p:nvPr/>
            </p:nvSpPr>
            <p:spPr bwMode="auto">
              <a:xfrm>
                <a:off x="2386" y="1801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9" name="Freeform 70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0" name="Freeform 71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1" name="Freeform 72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2" name="Freeform 73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3" name="Freeform 74"/>
              <p:cNvSpPr>
                <a:spLocks/>
              </p:cNvSpPr>
              <p:nvPr/>
            </p:nvSpPr>
            <p:spPr bwMode="auto">
              <a:xfrm>
                <a:off x="2386" y="1800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4" name="Freeform 75"/>
              <p:cNvSpPr>
                <a:spLocks/>
              </p:cNvSpPr>
              <p:nvPr/>
            </p:nvSpPr>
            <p:spPr bwMode="auto">
              <a:xfrm>
                <a:off x="2386" y="179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5" name="Freeform 76"/>
              <p:cNvSpPr>
                <a:spLocks/>
              </p:cNvSpPr>
              <p:nvPr/>
            </p:nvSpPr>
            <p:spPr bwMode="auto">
              <a:xfrm>
                <a:off x="2386" y="179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6" name="Freeform 77"/>
              <p:cNvSpPr>
                <a:spLocks/>
              </p:cNvSpPr>
              <p:nvPr/>
            </p:nvSpPr>
            <p:spPr bwMode="auto">
              <a:xfrm>
                <a:off x="2386" y="1799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7" name="Freeform 78"/>
              <p:cNvSpPr>
                <a:spLocks/>
              </p:cNvSpPr>
              <p:nvPr/>
            </p:nvSpPr>
            <p:spPr bwMode="auto">
              <a:xfrm>
                <a:off x="2386" y="1799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8" name="Freeform 79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9" name="Freeform 80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0" name="Freeform 81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1" name="Freeform 82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2" name="Freeform 83"/>
              <p:cNvSpPr>
                <a:spLocks/>
              </p:cNvSpPr>
              <p:nvPr/>
            </p:nvSpPr>
            <p:spPr bwMode="auto">
              <a:xfrm>
                <a:off x="2386" y="1798"/>
                <a:ext cx="57" cy="1"/>
              </a:xfrm>
              <a:custGeom>
                <a:avLst/>
                <a:gdLst>
                  <a:gd name="T0" fmla="*/ 782 w 782"/>
                  <a:gd name="T1" fmla="*/ 7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3" name="Freeform 84"/>
              <p:cNvSpPr>
                <a:spLocks/>
              </p:cNvSpPr>
              <p:nvPr/>
            </p:nvSpPr>
            <p:spPr bwMode="auto">
              <a:xfrm>
                <a:off x="2386" y="1797"/>
                <a:ext cx="57" cy="2"/>
              </a:xfrm>
              <a:custGeom>
                <a:avLst/>
                <a:gdLst>
                  <a:gd name="T0" fmla="*/ 782 w 782"/>
                  <a:gd name="T1" fmla="*/ 7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4" name="Freeform 85"/>
              <p:cNvSpPr>
                <a:spLocks/>
              </p:cNvSpPr>
              <p:nvPr/>
            </p:nvSpPr>
            <p:spPr bwMode="auto">
              <a:xfrm>
                <a:off x="2386" y="1797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5" name="Freeform 86"/>
              <p:cNvSpPr>
                <a:spLocks/>
              </p:cNvSpPr>
              <p:nvPr/>
            </p:nvSpPr>
            <p:spPr bwMode="auto">
              <a:xfrm>
                <a:off x="2386" y="1797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6" name="Freeform 87"/>
              <p:cNvSpPr>
                <a:spLocks/>
              </p:cNvSpPr>
              <p:nvPr/>
            </p:nvSpPr>
            <p:spPr bwMode="auto">
              <a:xfrm>
                <a:off x="2386" y="1797"/>
                <a:ext cx="57" cy="1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7" name="Freeform 88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8" name="Freeform 89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9" name="Freeform 90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0" name="Freeform 91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1" name="Freeform 92"/>
              <p:cNvSpPr>
                <a:spLocks/>
              </p:cNvSpPr>
              <p:nvPr/>
            </p:nvSpPr>
            <p:spPr bwMode="auto">
              <a:xfrm>
                <a:off x="2386" y="1796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2" name="Freeform 93"/>
              <p:cNvSpPr>
                <a:spLocks/>
              </p:cNvSpPr>
              <p:nvPr/>
            </p:nvSpPr>
            <p:spPr bwMode="auto">
              <a:xfrm>
                <a:off x="2386" y="1795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3" name="Freeform 94"/>
              <p:cNvSpPr>
                <a:spLocks/>
              </p:cNvSpPr>
              <p:nvPr/>
            </p:nvSpPr>
            <p:spPr bwMode="auto">
              <a:xfrm>
                <a:off x="2386" y="1795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4" name="Freeform 95"/>
              <p:cNvSpPr>
                <a:spLocks/>
              </p:cNvSpPr>
              <p:nvPr/>
            </p:nvSpPr>
            <p:spPr bwMode="auto">
              <a:xfrm>
                <a:off x="2386" y="1795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5" name="Freeform 96"/>
              <p:cNvSpPr>
                <a:spLocks/>
              </p:cNvSpPr>
              <p:nvPr/>
            </p:nvSpPr>
            <p:spPr bwMode="auto">
              <a:xfrm>
                <a:off x="2386" y="1795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6" name="Freeform 97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7" name="Freeform 98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8" name="Freeform 99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9" name="Freeform 100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0" name="Freeform 101"/>
              <p:cNvSpPr>
                <a:spLocks/>
              </p:cNvSpPr>
              <p:nvPr/>
            </p:nvSpPr>
            <p:spPr bwMode="auto">
              <a:xfrm>
                <a:off x="2386" y="1794"/>
                <a:ext cx="57" cy="1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1" name="Freeform 102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2" name="Freeform 103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3" name="Freeform 104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4" name="Freeform 105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5" name="Freeform 106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6" name="Freeform 107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7" name="Freeform 108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8" name="Freeform 109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9" name="Freeform 110"/>
              <p:cNvSpPr>
                <a:spLocks/>
              </p:cNvSpPr>
              <p:nvPr/>
            </p:nvSpPr>
            <p:spPr bwMode="auto">
              <a:xfrm>
                <a:off x="2386" y="1792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0" name="Freeform 111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1" name="Freeform 112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2" name="Freeform 113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3" name="Freeform 114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4" name="Freeform 115"/>
              <p:cNvSpPr>
                <a:spLocks/>
              </p:cNvSpPr>
              <p:nvPr/>
            </p:nvSpPr>
            <p:spPr bwMode="auto">
              <a:xfrm>
                <a:off x="2386" y="1791"/>
                <a:ext cx="57" cy="1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5" name="Freeform 116"/>
              <p:cNvSpPr>
                <a:spLocks/>
              </p:cNvSpPr>
              <p:nvPr/>
            </p:nvSpPr>
            <p:spPr bwMode="auto">
              <a:xfrm>
                <a:off x="2386" y="1790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6" name="Freeform 117"/>
              <p:cNvSpPr>
                <a:spLocks/>
              </p:cNvSpPr>
              <p:nvPr/>
            </p:nvSpPr>
            <p:spPr bwMode="auto">
              <a:xfrm>
                <a:off x="2386" y="1790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7" name="Freeform 118"/>
              <p:cNvSpPr>
                <a:spLocks/>
              </p:cNvSpPr>
              <p:nvPr/>
            </p:nvSpPr>
            <p:spPr bwMode="auto">
              <a:xfrm>
                <a:off x="2386" y="1790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8" name="Freeform 119"/>
              <p:cNvSpPr>
                <a:spLocks/>
              </p:cNvSpPr>
              <p:nvPr/>
            </p:nvSpPr>
            <p:spPr bwMode="auto">
              <a:xfrm>
                <a:off x="2386" y="1790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9" name="Freeform 120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0" name="Freeform 121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1" name="Freeform 122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2" name="Freeform 123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3" name="Freeform 124"/>
              <p:cNvSpPr>
                <a:spLocks/>
              </p:cNvSpPr>
              <p:nvPr/>
            </p:nvSpPr>
            <p:spPr bwMode="auto">
              <a:xfrm>
                <a:off x="2386" y="1789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4" name="Freeform 125"/>
              <p:cNvSpPr>
                <a:spLocks/>
              </p:cNvSpPr>
              <p:nvPr/>
            </p:nvSpPr>
            <p:spPr bwMode="auto">
              <a:xfrm>
                <a:off x="2386" y="1788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5" name="Freeform 126"/>
              <p:cNvSpPr>
                <a:spLocks/>
              </p:cNvSpPr>
              <p:nvPr/>
            </p:nvSpPr>
            <p:spPr bwMode="auto">
              <a:xfrm>
                <a:off x="2386" y="1788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6" name="Freeform 127"/>
              <p:cNvSpPr>
                <a:spLocks/>
              </p:cNvSpPr>
              <p:nvPr/>
            </p:nvSpPr>
            <p:spPr bwMode="auto">
              <a:xfrm>
                <a:off x="2386" y="1788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7" name="Freeform 128"/>
              <p:cNvSpPr>
                <a:spLocks/>
              </p:cNvSpPr>
              <p:nvPr/>
            </p:nvSpPr>
            <p:spPr bwMode="auto">
              <a:xfrm>
                <a:off x="2386" y="1788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8" name="Freeform 129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8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9" name="Freeform 130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8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0" name="Freeform 131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1" name="Freeform 132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2" name="Freeform 133"/>
              <p:cNvSpPr>
                <a:spLocks/>
              </p:cNvSpPr>
              <p:nvPr/>
            </p:nvSpPr>
            <p:spPr bwMode="auto">
              <a:xfrm>
                <a:off x="2385" y="1787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3" name="Freeform 134"/>
              <p:cNvSpPr>
                <a:spLocks/>
              </p:cNvSpPr>
              <p:nvPr/>
            </p:nvSpPr>
            <p:spPr bwMode="auto">
              <a:xfrm>
                <a:off x="2385" y="178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4" name="Freeform 135"/>
              <p:cNvSpPr>
                <a:spLocks/>
              </p:cNvSpPr>
              <p:nvPr/>
            </p:nvSpPr>
            <p:spPr bwMode="auto">
              <a:xfrm>
                <a:off x="2385" y="178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5" name="Freeform 136"/>
              <p:cNvSpPr>
                <a:spLocks/>
              </p:cNvSpPr>
              <p:nvPr/>
            </p:nvSpPr>
            <p:spPr bwMode="auto">
              <a:xfrm>
                <a:off x="2385" y="178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6" name="Freeform 137"/>
              <p:cNvSpPr>
                <a:spLocks/>
              </p:cNvSpPr>
              <p:nvPr/>
            </p:nvSpPr>
            <p:spPr bwMode="auto">
              <a:xfrm>
                <a:off x="2385" y="1786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7" name="Freeform 138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8" name="Freeform 139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9" name="Freeform 140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0" name="Freeform 141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1" name="Freeform 142"/>
              <p:cNvSpPr>
                <a:spLocks/>
              </p:cNvSpPr>
              <p:nvPr/>
            </p:nvSpPr>
            <p:spPr bwMode="auto">
              <a:xfrm>
                <a:off x="2385" y="1785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2" name="Freeform 143"/>
              <p:cNvSpPr>
                <a:spLocks/>
              </p:cNvSpPr>
              <p:nvPr/>
            </p:nvSpPr>
            <p:spPr bwMode="auto">
              <a:xfrm>
                <a:off x="2385" y="178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3" name="Freeform 144"/>
              <p:cNvSpPr>
                <a:spLocks/>
              </p:cNvSpPr>
              <p:nvPr/>
            </p:nvSpPr>
            <p:spPr bwMode="auto">
              <a:xfrm>
                <a:off x="2385" y="178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4" name="Freeform 145"/>
              <p:cNvSpPr>
                <a:spLocks/>
              </p:cNvSpPr>
              <p:nvPr/>
            </p:nvSpPr>
            <p:spPr bwMode="auto">
              <a:xfrm>
                <a:off x="2385" y="178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5" name="Freeform 146"/>
              <p:cNvSpPr>
                <a:spLocks/>
              </p:cNvSpPr>
              <p:nvPr/>
            </p:nvSpPr>
            <p:spPr bwMode="auto">
              <a:xfrm>
                <a:off x="2385" y="1784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6" name="Freeform 147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7" name="Freeform 148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8" name="Freeform 149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9" name="Freeform 150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0" name="Freeform 151"/>
              <p:cNvSpPr>
                <a:spLocks/>
              </p:cNvSpPr>
              <p:nvPr/>
            </p:nvSpPr>
            <p:spPr bwMode="auto">
              <a:xfrm>
                <a:off x="2385" y="1783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1" name="Freeform 152"/>
              <p:cNvSpPr>
                <a:spLocks/>
              </p:cNvSpPr>
              <p:nvPr/>
            </p:nvSpPr>
            <p:spPr bwMode="auto">
              <a:xfrm>
                <a:off x="2385" y="1782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2" name="Freeform 153"/>
              <p:cNvSpPr>
                <a:spLocks/>
              </p:cNvSpPr>
              <p:nvPr/>
            </p:nvSpPr>
            <p:spPr bwMode="auto">
              <a:xfrm>
                <a:off x="2385" y="1782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3" name="Freeform 154"/>
              <p:cNvSpPr>
                <a:spLocks/>
              </p:cNvSpPr>
              <p:nvPr/>
            </p:nvSpPr>
            <p:spPr bwMode="auto">
              <a:xfrm>
                <a:off x="2385" y="1782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4" name="Freeform 155"/>
              <p:cNvSpPr>
                <a:spLocks/>
              </p:cNvSpPr>
              <p:nvPr/>
            </p:nvSpPr>
            <p:spPr bwMode="auto">
              <a:xfrm>
                <a:off x="2385" y="1782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5" name="Freeform 156"/>
              <p:cNvSpPr>
                <a:spLocks/>
              </p:cNvSpPr>
              <p:nvPr/>
            </p:nvSpPr>
            <p:spPr bwMode="auto">
              <a:xfrm>
                <a:off x="2385" y="1782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6" name="Freeform 157"/>
              <p:cNvSpPr>
                <a:spLocks/>
              </p:cNvSpPr>
              <p:nvPr/>
            </p:nvSpPr>
            <p:spPr bwMode="auto">
              <a:xfrm>
                <a:off x="2385" y="1781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7" name="Freeform 158"/>
              <p:cNvSpPr>
                <a:spLocks/>
              </p:cNvSpPr>
              <p:nvPr/>
            </p:nvSpPr>
            <p:spPr bwMode="auto">
              <a:xfrm>
                <a:off x="2385" y="1781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8" name="Freeform 159"/>
              <p:cNvSpPr>
                <a:spLocks/>
              </p:cNvSpPr>
              <p:nvPr/>
            </p:nvSpPr>
            <p:spPr bwMode="auto">
              <a:xfrm>
                <a:off x="2385" y="1781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9" name="Freeform 160"/>
              <p:cNvSpPr>
                <a:spLocks/>
              </p:cNvSpPr>
              <p:nvPr/>
            </p:nvSpPr>
            <p:spPr bwMode="auto">
              <a:xfrm>
                <a:off x="2385" y="1781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0" name="Freeform 161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1" name="Freeform 162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2" name="Freeform 163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3" name="Freeform 164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4" name="Freeform 165"/>
              <p:cNvSpPr>
                <a:spLocks/>
              </p:cNvSpPr>
              <p:nvPr/>
            </p:nvSpPr>
            <p:spPr bwMode="auto">
              <a:xfrm>
                <a:off x="2385" y="1780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5" name="Freeform 166"/>
              <p:cNvSpPr>
                <a:spLocks/>
              </p:cNvSpPr>
              <p:nvPr/>
            </p:nvSpPr>
            <p:spPr bwMode="auto">
              <a:xfrm>
                <a:off x="2385" y="1779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6" name="Freeform 167"/>
              <p:cNvSpPr>
                <a:spLocks/>
              </p:cNvSpPr>
              <p:nvPr/>
            </p:nvSpPr>
            <p:spPr bwMode="auto">
              <a:xfrm>
                <a:off x="2385" y="1779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7" name="Freeform 168"/>
              <p:cNvSpPr>
                <a:spLocks/>
              </p:cNvSpPr>
              <p:nvPr/>
            </p:nvSpPr>
            <p:spPr bwMode="auto">
              <a:xfrm>
                <a:off x="2385" y="1779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8" name="Freeform 169"/>
              <p:cNvSpPr>
                <a:spLocks/>
              </p:cNvSpPr>
              <p:nvPr/>
            </p:nvSpPr>
            <p:spPr bwMode="auto">
              <a:xfrm>
                <a:off x="2385" y="1779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9" name="Freeform 170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0" name="Freeform 171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1" name="Freeform 172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2" name="Freeform 173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3" name="Freeform 174"/>
              <p:cNvSpPr>
                <a:spLocks/>
              </p:cNvSpPr>
              <p:nvPr/>
            </p:nvSpPr>
            <p:spPr bwMode="auto">
              <a:xfrm>
                <a:off x="2385" y="1778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4" name="Freeform 175"/>
              <p:cNvSpPr>
                <a:spLocks/>
              </p:cNvSpPr>
              <p:nvPr/>
            </p:nvSpPr>
            <p:spPr bwMode="auto">
              <a:xfrm>
                <a:off x="2385" y="1777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5" name="Freeform 176"/>
              <p:cNvSpPr>
                <a:spLocks/>
              </p:cNvSpPr>
              <p:nvPr/>
            </p:nvSpPr>
            <p:spPr bwMode="auto">
              <a:xfrm>
                <a:off x="2385" y="1777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6" name="Freeform 177"/>
              <p:cNvSpPr>
                <a:spLocks/>
              </p:cNvSpPr>
              <p:nvPr/>
            </p:nvSpPr>
            <p:spPr bwMode="auto">
              <a:xfrm>
                <a:off x="2385" y="1777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7" name="Freeform 178"/>
              <p:cNvSpPr>
                <a:spLocks/>
              </p:cNvSpPr>
              <p:nvPr/>
            </p:nvSpPr>
            <p:spPr bwMode="auto">
              <a:xfrm>
                <a:off x="2385" y="1777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8" name="Freeform 179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9" name="Freeform 180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0" name="Freeform 181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1" name="Freeform 182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2" name="Freeform 183"/>
              <p:cNvSpPr>
                <a:spLocks/>
              </p:cNvSpPr>
              <p:nvPr/>
            </p:nvSpPr>
            <p:spPr bwMode="auto">
              <a:xfrm>
                <a:off x="2385" y="1776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3" name="Freeform 184"/>
              <p:cNvSpPr>
                <a:spLocks/>
              </p:cNvSpPr>
              <p:nvPr/>
            </p:nvSpPr>
            <p:spPr bwMode="auto">
              <a:xfrm>
                <a:off x="2385" y="177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4" name="Freeform 185"/>
              <p:cNvSpPr>
                <a:spLocks/>
              </p:cNvSpPr>
              <p:nvPr/>
            </p:nvSpPr>
            <p:spPr bwMode="auto">
              <a:xfrm>
                <a:off x="2385" y="1775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5" name="Freeform 186"/>
              <p:cNvSpPr>
                <a:spLocks/>
              </p:cNvSpPr>
              <p:nvPr/>
            </p:nvSpPr>
            <p:spPr bwMode="auto">
              <a:xfrm>
                <a:off x="2385" y="1775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6" name="Freeform 187"/>
              <p:cNvSpPr>
                <a:spLocks/>
              </p:cNvSpPr>
              <p:nvPr/>
            </p:nvSpPr>
            <p:spPr bwMode="auto">
              <a:xfrm>
                <a:off x="2385" y="1775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7" name="Freeform 188"/>
              <p:cNvSpPr>
                <a:spLocks/>
              </p:cNvSpPr>
              <p:nvPr/>
            </p:nvSpPr>
            <p:spPr bwMode="auto">
              <a:xfrm>
                <a:off x="2385" y="1775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8" name="Freeform 189"/>
              <p:cNvSpPr>
                <a:spLocks/>
              </p:cNvSpPr>
              <p:nvPr/>
            </p:nvSpPr>
            <p:spPr bwMode="auto">
              <a:xfrm>
                <a:off x="2385" y="177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9" name="Freeform 190"/>
              <p:cNvSpPr>
                <a:spLocks/>
              </p:cNvSpPr>
              <p:nvPr/>
            </p:nvSpPr>
            <p:spPr bwMode="auto">
              <a:xfrm>
                <a:off x="2385" y="177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0" name="Freeform 191"/>
              <p:cNvSpPr>
                <a:spLocks/>
              </p:cNvSpPr>
              <p:nvPr/>
            </p:nvSpPr>
            <p:spPr bwMode="auto">
              <a:xfrm>
                <a:off x="2385" y="177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1" name="Freeform 192"/>
              <p:cNvSpPr>
                <a:spLocks/>
              </p:cNvSpPr>
              <p:nvPr/>
            </p:nvSpPr>
            <p:spPr bwMode="auto">
              <a:xfrm>
                <a:off x="2385" y="1774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2" name="Freeform 193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3" name="Freeform 194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4" name="Freeform 195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5" name="Freeform 196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6" name="Freeform 197"/>
              <p:cNvSpPr>
                <a:spLocks/>
              </p:cNvSpPr>
              <p:nvPr/>
            </p:nvSpPr>
            <p:spPr bwMode="auto">
              <a:xfrm>
                <a:off x="2385" y="1773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7" name="Freeform 198"/>
              <p:cNvSpPr>
                <a:spLocks/>
              </p:cNvSpPr>
              <p:nvPr/>
            </p:nvSpPr>
            <p:spPr bwMode="auto">
              <a:xfrm>
                <a:off x="2385" y="177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8" name="Freeform 199"/>
              <p:cNvSpPr>
                <a:spLocks/>
              </p:cNvSpPr>
              <p:nvPr/>
            </p:nvSpPr>
            <p:spPr bwMode="auto">
              <a:xfrm>
                <a:off x="2385" y="177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9" name="Freeform 200"/>
              <p:cNvSpPr>
                <a:spLocks/>
              </p:cNvSpPr>
              <p:nvPr/>
            </p:nvSpPr>
            <p:spPr bwMode="auto">
              <a:xfrm>
                <a:off x="2385" y="177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80" name="Freeform 201"/>
              <p:cNvSpPr>
                <a:spLocks/>
              </p:cNvSpPr>
              <p:nvPr/>
            </p:nvSpPr>
            <p:spPr bwMode="auto">
              <a:xfrm>
                <a:off x="2385" y="1772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81" name="Freeform 202"/>
              <p:cNvSpPr>
                <a:spLocks/>
              </p:cNvSpPr>
              <p:nvPr/>
            </p:nvSpPr>
            <p:spPr bwMode="auto">
              <a:xfrm>
                <a:off x="2385" y="1771"/>
                <a:ext cx="57" cy="2"/>
              </a:xfrm>
              <a:custGeom>
                <a:avLst/>
                <a:gdLst>
                  <a:gd name="T0" fmla="*/ 783 w 783"/>
                  <a:gd name="T1" fmla="*/ 7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82" name="Freeform 203"/>
              <p:cNvSpPr>
                <a:spLocks/>
              </p:cNvSpPr>
              <p:nvPr/>
            </p:nvSpPr>
            <p:spPr bwMode="auto">
              <a:xfrm>
                <a:off x="2385" y="1771"/>
                <a:ext cx="57" cy="2"/>
              </a:xfrm>
              <a:custGeom>
                <a:avLst/>
                <a:gdLst>
                  <a:gd name="T0" fmla="*/ 783 w 783"/>
                  <a:gd name="T1" fmla="*/ 7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83" name="Freeform 204"/>
              <p:cNvSpPr>
                <a:spLocks/>
              </p:cNvSpPr>
              <p:nvPr/>
            </p:nvSpPr>
            <p:spPr bwMode="auto">
              <a:xfrm>
                <a:off x="2385" y="177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</p:grpSp>
        <p:sp>
          <p:nvSpPr>
            <p:cNvPr id="18" name="Freeform 206"/>
            <p:cNvSpPr>
              <a:spLocks/>
            </p:cNvSpPr>
            <p:nvPr/>
          </p:nvSpPr>
          <p:spPr bwMode="auto">
            <a:xfrm>
              <a:off x="2385" y="1771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9" name="Freeform 207"/>
            <p:cNvSpPr>
              <a:spLocks/>
            </p:cNvSpPr>
            <p:nvPr/>
          </p:nvSpPr>
          <p:spPr bwMode="auto">
            <a:xfrm>
              <a:off x="2385" y="1771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20" name="Freeform 208"/>
            <p:cNvSpPr>
              <a:spLocks/>
            </p:cNvSpPr>
            <p:nvPr/>
          </p:nvSpPr>
          <p:spPr bwMode="auto">
            <a:xfrm>
              <a:off x="2385" y="1770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21" name="Freeform 209"/>
            <p:cNvSpPr>
              <a:spLocks/>
            </p:cNvSpPr>
            <p:nvPr/>
          </p:nvSpPr>
          <p:spPr bwMode="auto">
            <a:xfrm>
              <a:off x="2385" y="1770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22" name="Freeform 210"/>
            <p:cNvSpPr>
              <a:spLocks/>
            </p:cNvSpPr>
            <p:nvPr/>
          </p:nvSpPr>
          <p:spPr bwMode="auto">
            <a:xfrm>
              <a:off x="2385" y="1770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23" name="Freeform 211"/>
            <p:cNvSpPr>
              <a:spLocks/>
            </p:cNvSpPr>
            <p:nvPr/>
          </p:nvSpPr>
          <p:spPr bwMode="auto">
            <a:xfrm>
              <a:off x="2385" y="1770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24" name="Freeform 212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25" name="Freeform 213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26" name="Freeform 214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27" name="Freeform 215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28" name="Freeform 216"/>
            <p:cNvSpPr>
              <a:spLocks/>
            </p:cNvSpPr>
            <p:nvPr/>
          </p:nvSpPr>
          <p:spPr bwMode="auto">
            <a:xfrm>
              <a:off x="2385" y="1769"/>
              <a:ext cx="57" cy="1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29" name="Freeform 217"/>
            <p:cNvSpPr>
              <a:spLocks/>
            </p:cNvSpPr>
            <p:nvPr/>
          </p:nvSpPr>
          <p:spPr bwMode="auto">
            <a:xfrm>
              <a:off x="2385" y="1768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0" name="Freeform 218"/>
            <p:cNvSpPr>
              <a:spLocks/>
            </p:cNvSpPr>
            <p:nvPr/>
          </p:nvSpPr>
          <p:spPr bwMode="auto">
            <a:xfrm>
              <a:off x="2385" y="1768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1" name="Freeform 219"/>
            <p:cNvSpPr>
              <a:spLocks/>
            </p:cNvSpPr>
            <p:nvPr/>
          </p:nvSpPr>
          <p:spPr bwMode="auto">
            <a:xfrm>
              <a:off x="2385" y="1768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" name="Freeform 220"/>
            <p:cNvSpPr>
              <a:spLocks/>
            </p:cNvSpPr>
            <p:nvPr/>
          </p:nvSpPr>
          <p:spPr bwMode="auto">
            <a:xfrm>
              <a:off x="2385" y="1768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" name="Freeform 221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" name="Freeform 222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" name="Freeform 223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" name="Freeform 224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" name="Freeform 225"/>
            <p:cNvSpPr>
              <a:spLocks/>
            </p:cNvSpPr>
            <p:nvPr/>
          </p:nvSpPr>
          <p:spPr bwMode="auto">
            <a:xfrm>
              <a:off x="2385" y="1767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8" name="Freeform 226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9" name="Freeform 227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40" name="Freeform 228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41" name="Freeform 229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42" name="Freeform 230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43" name="Freeform 231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44" name="Freeform 232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45" name="Freeform 233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46" name="Freeform 234"/>
            <p:cNvSpPr>
              <a:spLocks/>
            </p:cNvSpPr>
            <p:nvPr/>
          </p:nvSpPr>
          <p:spPr bwMode="auto">
            <a:xfrm>
              <a:off x="2385" y="1765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54" name="Freeform 242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2385" y="1763"/>
              <a:ext cx="57" cy="1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58" name="Freeform 246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59" name="Freeform 247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60" name="Freeform 248"/>
            <p:cNvSpPr>
              <a:spLocks/>
            </p:cNvSpPr>
            <p:nvPr/>
          </p:nvSpPr>
          <p:spPr bwMode="auto">
            <a:xfrm>
              <a:off x="2385" y="1762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61" name="Freeform 249"/>
            <p:cNvSpPr>
              <a:spLocks/>
            </p:cNvSpPr>
            <p:nvPr/>
          </p:nvSpPr>
          <p:spPr bwMode="auto">
            <a:xfrm>
              <a:off x="2385" y="1761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8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62" name="Freeform 250"/>
            <p:cNvSpPr>
              <a:spLocks/>
            </p:cNvSpPr>
            <p:nvPr/>
          </p:nvSpPr>
          <p:spPr bwMode="auto">
            <a:xfrm>
              <a:off x="2385" y="1761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8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63" name="Freeform 251"/>
            <p:cNvSpPr>
              <a:spLocks/>
            </p:cNvSpPr>
            <p:nvPr/>
          </p:nvSpPr>
          <p:spPr bwMode="auto">
            <a:xfrm>
              <a:off x="2385" y="1761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64" name="Freeform 252"/>
            <p:cNvSpPr>
              <a:spLocks/>
            </p:cNvSpPr>
            <p:nvPr/>
          </p:nvSpPr>
          <p:spPr bwMode="auto">
            <a:xfrm>
              <a:off x="2385" y="1761"/>
              <a:ext cx="57" cy="1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65" name="Freeform 253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66" name="Freeform 254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67" name="Freeform 255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68" name="Freeform 256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69" name="Freeform 257"/>
            <p:cNvSpPr>
              <a:spLocks/>
            </p:cNvSpPr>
            <p:nvPr/>
          </p:nvSpPr>
          <p:spPr bwMode="auto">
            <a:xfrm>
              <a:off x="2385" y="1760"/>
              <a:ext cx="57" cy="1"/>
            </a:xfrm>
            <a:custGeom>
              <a:avLst/>
              <a:gdLst>
                <a:gd name="T0" fmla="*/ 783 w 783"/>
                <a:gd name="T1" fmla="*/ 6 h 24"/>
                <a:gd name="T2" fmla="*/ 1 w 783"/>
                <a:gd name="T3" fmla="*/ 24 h 24"/>
                <a:gd name="T4" fmla="*/ 0 w 783"/>
                <a:gd name="T5" fmla="*/ 18 h 24"/>
                <a:gd name="T6" fmla="*/ 783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1" y="24"/>
                  </a:lnTo>
                  <a:lnTo>
                    <a:pt x="0" y="18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0" name="Freeform 258"/>
            <p:cNvSpPr>
              <a:spLocks/>
            </p:cNvSpPr>
            <p:nvPr/>
          </p:nvSpPr>
          <p:spPr bwMode="auto">
            <a:xfrm>
              <a:off x="2385" y="1759"/>
              <a:ext cx="57" cy="2"/>
            </a:xfrm>
            <a:custGeom>
              <a:avLst/>
              <a:gdLst>
                <a:gd name="T0" fmla="*/ 783 w 783"/>
                <a:gd name="T1" fmla="*/ 6 h 24"/>
                <a:gd name="T2" fmla="*/ 1 w 783"/>
                <a:gd name="T3" fmla="*/ 24 h 24"/>
                <a:gd name="T4" fmla="*/ 0 w 783"/>
                <a:gd name="T5" fmla="*/ 18 h 24"/>
                <a:gd name="T6" fmla="*/ 783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1" y="24"/>
                  </a:lnTo>
                  <a:lnTo>
                    <a:pt x="0" y="18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1" name="Freeform 259"/>
            <p:cNvSpPr>
              <a:spLocks/>
            </p:cNvSpPr>
            <p:nvPr/>
          </p:nvSpPr>
          <p:spPr bwMode="auto">
            <a:xfrm>
              <a:off x="2385" y="1759"/>
              <a:ext cx="57" cy="2"/>
            </a:xfrm>
            <a:custGeom>
              <a:avLst/>
              <a:gdLst>
                <a:gd name="T0" fmla="*/ 783 w 783"/>
                <a:gd name="T1" fmla="*/ 6 h 24"/>
                <a:gd name="T2" fmla="*/ 0 w 783"/>
                <a:gd name="T3" fmla="*/ 24 h 24"/>
                <a:gd name="T4" fmla="*/ 0 w 783"/>
                <a:gd name="T5" fmla="*/ 18 h 24"/>
                <a:gd name="T6" fmla="*/ 782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2" name="Freeform 260"/>
            <p:cNvSpPr>
              <a:spLocks/>
            </p:cNvSpPr>
            <p:nvPr/>
          </p:nvSpPr>
          <p:spPr bwMode="auto">
            <a:xfrm>
              <a:off x="2385" y="1759"/>
              <a:ext cx="57" cy="2"/>
            </a:xfrm>
            <a:custGeom>
              <a:avLst/>
              <a:gdLst>
                <a:gd name="T0" fmla="*/ 783 w 783"/>
                <a:gd name="T1" fmla="*/ 6 h 24"/>
                <a:gd name="T2" fmla="*/ 0 w 783"/>
                <a:gd name="T3" fmla="*/ 24 h 24"/>
                <a:gd name="T4" fmla="*/ 0 w 783"/>
                <a:gd name="T5" fmla="*/ 18 h 24"/>
                <a:gd name="T6" fmla="*/ 782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3" name="Freeform 261"/>
            <p:cNvSpPr>
              <a:spLocks/>
            </p:cNvSpPr>
            <p:nvPr/>
          </p:nvSpPr>
          <p:spPr bwMode="auto">
            <a:xfrm>
              <a:off x="2385" y="1759"/>
              <a:ext cx="57" cy="1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4" name="Freeform 262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5" name="Freeform 263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6" name="Freeform 264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7" name="Freeform 265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8" name="Freeform 266"/>
            <p:cNvSpPr>
              <a:spLocks/>
            </p:cNvSpPr>
            <p:nvPr/>
          </p:nvSpPr>
          <p:spPr bwMode="auto">
            <a:xfrm>
              <a:off x="2385" y="1758"/>
              <a:ext cx="57" cy="1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9" name="Freeform 267"/>
            <p:cNvSpPr>
              <a:spLocks/>
            </p:cNvSpPr>
            <p:nvPr/>
          </p:nvSpPr>
          <p:spPr bwMode="auto">
            <a:xfrm>
              <a:off x="2385" y="1757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80" name="Freeform 268"/>
            <p:cNvSpPr>
              <a:spLocks/>
            </p:cNvSpPr>
            <p:nvPr/>
          </p:nvSpPr>
          <p:spPr bwMode="auto">
            <a:xfrm>
              <a:off x="2385" y="1757"/>
              <a:ext cx="57" cy="2"/>
            </a:xfrm>
            <a:custGeom>
              <a:avLst/>
              <a:gdLst>
                <a:gd name="T0" fmla="*/ 782 w 782"/>
                <a:gd name="T1" fmla="*/ 8 h 26"/>
                <a:gd name="T2" fmla="*/ 0 w 782"/>
                <a:gd name="T3" fmla="*/ 26 h 26"/>
                <a:gd name="T4" fmla="*/ 0 w 782"/>
                <a:gd name="T5" fmla="*/ 19 h 26"/>
                <a:gd name="T6" fmla="*/ 782 w 782"/>
                <a:gd name="T7" fmla="*/ 0 h 26"/>
                <a:gd name="T8" fmla="*/ 782 w 782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6">
                  <a:moveTo>
                    <a:pt x="782" y="8"/>
                  </a:moveTo>
                  <a:lnTo>
                    <a:pt x="0" y="26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81" name="Freeform 269"/>
            <p:cNvSpPr>
              <a:spLocks noEditPoints="1"/>
            </p:cNvSpPr>
            <p:nvPr/>
          </p:nvSpPr>
          <p:spPr bwMode="auto">
            <a:xfrm>
              <a:off x="2188" y="1490"/>
              <a:ext cx="434" cy="77"/>
            </a:xfrm>
            <a:custGeom>
              <a:avLst/>
              <a:gdLst>
                <a:gd name="T0" fmla="*/ 5606 w 5930"/>
                <a:gd name="T1" fmla="*/ 212 h 1057"/>
                <a:gd name="T2" fmla="*/ 5339 w 5930"/>
                <a:gd name="T3" fmla="*/ 1047 h 1057"/>
                <a:gd name="T4" fmla="*/ 5015 w 5930"/>
                <a:gd name="T5" fmla="*/ 212 h 1057"/>
                <a:gd name="T6" fmla="*/ 5930 w 5930"/>
                <a:gd name="T7" fmla="*/ 12 h 1057"/>
                <a:gd name="T8" fmla="*/ 4654 w 5930"/>
                <a:gd name="T9" fmla="*/ 345 h 1057"/>
                <a:gd name="T10" fmla="*/ 4575 w 5930"/>
                <a:gd name="T11" fmla="*/ 225 h 1057"/>
                <a:gd name="T12" fmla="*/ 4388 w 5930"/>
                <a:gd name="T13" fmla="*/ 205 h 1057"/>
                <a:gd name="T14" fmla="*/ 4342 w 5930"/>
                <a:gd name="T15" fmla="*/ 515 h 1057"/>
                <a:gd name="T16" fmla="*/ 4531 w 5930"/>
                <a:gd name="T17" fmla="*/ 507 h 1057"/>
                <a:gd name="T18" fmla="*/ 4642 w 5930"/>
                <a:gd name="T19" fmla="*/ 420 h 1057"/>
                <a:gd name="T20" fmla="*/ 4930 w 5930"/>
                <a:gd name="T21" fmla="*/ 339 h 1057"/>
                <a:gd name="T22" fmla="*/ 4836 w 5930"/>
                <a:gd name="T23" fmla="*/ 586 h 1057"/>
                <a:gd name="T24" fmla="*/ 4509 w 5930"/>
                <a:gd name="T25" fmla="*/ 710 h 1057"/>
                <a:gd name="T26" fmla="*/ 4342 w 5930"/>
                <a:gd name="T27" fmla="*/ 1047 h 1057"/>
                <a:gd name="T28" fmla="*/ 4075 w 5930"/>
                <a:gd name="T29" fmla="*/ 12 h 1057"/>
                <a:gd name="T30" fmla="*/ 4681 w 5930"/>
                <a:gd name="T31" fmla="*/ 29 h 1057"/>
                <a:gd name="T32" fmla="*/ 4897 w 5930"/>
                <a:gd name="T33" fmla="*/ 185 h 1057"/>
                <a:gd name="T34" fmla="*/ 2703 w 5930"/>
                <a:gd name="T35" fmla="*/ 771 h 1057"/>
                <a:gd name="T36" fmla="*/ 2550 w 5930"/>
                <a:gd name="T37" fmla="*/ 354 h 1057"/>
                <a:gd name="T38" fmla="*/ 2544 w 5930"/>
                <a:gd name="T39" fmla="*/ 689 h 1057"/>
                <a:gd name="T40" fmla="*/ 3173 w 5930"/>
                <a:gd name="T41" fmla="*/ 517 h 1057"/>
                <a:gd name="T42" fmla="*/ 2968 w 5930"/>
                <a:gd name="T43" fmla="*/ 279 h 1057"/>
                <a:gd name="T44" fmla="*/ 3128 w 5930"/>
                <a:gd name="T45" fmla="*/ 690 h 1057"/>
                <a:gd name="T46" fmla="*/ 3322 w 5930"/>
                <a:gd name="T47" fmla="*/ 222 h 1057"/>
                <a:gd name="T48" fmla="*/ 3449 w 5930"/>
                <a:gd name="T49" fmla="*/ 521 h 1057"/>
                <a:gd name="T50" fmla="*/ 3317 w 5930"/>
                <a:gd name="T51" fmla="*/ 823 h 1057"/>
                <a:gd name="T52" fmla="*/ 2968 w 5930"/>
                <a:gd name="T53" fmla="*/ 944 h 1057"/>
                <a:gd name="T54" fmla="*/ 2703 w 5930"/>
                <a:gd name="T55" fmla="*/ 1057 h 1057"/>
                <a:gd name="T56" fmla="*/ 2505 w 5930"/>
                <a:gd name="T57" fmla="*/ 906 h 1057"/>
                <a:gd name="T58" fmla="*/ 2256 w 5930"/>
                <a:gd name="T59" fmla="*/ 693 h 1057"/>
                <a:gd name="T60" fmla="*/ 2255 w 5930"/>
                <a:gd name="T61" fmla="*/ 351 h 1057"/>
                <a:gd name="T62" fmla="*/ 2501 w 5930"/>
                <a:gd name="T63" fmla="*/ 144 h 1057"/>
                <a:gd name="T64" fmla="*/ 2703 w 5930"/>
                <a:gd name="T65" fmla="*/ 0 h 1057"/>
                <a:gd name="T66" fmla="*/ 2968 w 5930"/>
                <a:gd name="T67" fmla="*/ 105 h 1057"/>
                <a:gd name="T68" fmla="*/ 3322 w 5930"/>
                <a:gd name="T69" fmla="*/ 222 h 1057"/>
                <a:gd name="T70" fmla="*/ 1795 w 5930"/>
                <a:gd name="T71" fmla="*/ 650 h 1057"/>
                <a:gd name="T72" fmla="*/ 1643 w 5930"/>
                <a:gd name="T73" fmla="*/ 600 h 1057"/>
                <a:gd name="T74" fmla="*/ 1470 w 5930"/>
                <a:gd name="T75" fmla="*/ 599 h 1057"/>
                <a:gd name="T76" fmla="*/ 1490 w 5930"/>
                <a:gd name="T77" fmla="*/ 857 h 1057"/>
                <a:gd name="T78" fmla="*/ 1741 w 5930"/>
                <a:gd name="T79" fmla="*/ 839 h 1057"/>
                <a:gd name="T80" fmla="*/ 1814 w 5930"/>
                <a:gd name="T81" fmla="*/ 726 h 1057"/>
                <a:gd name="T82" fmla="*/ 1735 w 5930"/>
                <a:gd name="T83" fmla="*/ 253 h 1057"/>
                <a:gd name="T84" fmla="*/ 1617 w 5930"/>
                <a:gd name="T85" fmla="*/ 203 h 1057"/>
                <a:gd name="T86" fmla="*/ 1470 w 5930"/>
                <a:gd name="T87" fmla="*/ 201 h 1057"/>
                <a:gd name="T88" fmla="*/ 1512 w 5930"/>
                <a:gd name="T89" fmla="*/ 421 h 1057"/>
                <a:gd name="T90" fmla="*/ 1690 w 5930"/>
                <a:gd name="T91" fmla="*/ 405 h 1057"/>
                <a:gd name="T92" fmla="*/ 1749 w 5930"/>
                <a:gd name="T93" fmla="*/ 304 h 1057"/>
                <a:gd name="T94" fmla="*/ 2061 w 5930"/>
                <a:gd name="T95" fmla="*/ 864 h 1057"/>
                <a:gd name="T96" fmla="*/ 1843 w 5930"/>
                <a:gd name="T97" fmla="*/ 1028 h 1057"/>
                <a:gd name="T98" fmla="*/ 1205 w 5930"/>
                <a:gd name="T99" fmla="*/ 1047 h 1057"/>
                <a:gd name="T100" fmla="*/ 1607 w 5930"/>
                <a:gd name="T101" fmla="*/ 12 h 1057"/>
                <a:gd name="T102" fmla="*/ 1905 w 5930"/>
                <a:gd name="T103" fmla="*/ 57 h 1057"/>
                <a:gd name="T104" fmla="*/ 2022 w 5930"/>
                <a:gd name="T105" fmla="*/ 252 h 1057"/>
                <a:gd name="T106" fmla="*/ 1870 w 5930"/>
                <a:gd name="T107" fmla="*/ 474 h 1057"/>
                <a:gd name="T108" fmla="*/ 2031 w 5930"/>
                <a:gd name="T109" fmla="*/ 563 h 1057"/>
                <a:gd name="T110" fmla="*/ 944 w 5930"/>
                <a:gd name="T111" fmla="*/ 1047 h 1057"/>
                <a:gd name="T112" fmla="*/ 684 w 5930"/>
                <a:gd name="T113" fmla="*/ 358 h 1057"/>
                <a:gd name="T114" fmla="*/ 0 w 5930"/>
                <a:gd name="T115" fmla="*/ 1047 h 1057"/>
                <a:gd name="T116" fmla="*/ 260 w 5930"/>
                <a:gd name="T117" fmla="*/ 12 h 1057"/>
                <a:gd name="T118" fmla="*/ 660 w 5930"/>
                <a:gd name="T119" fmla="*/ 12 h 1057"/>
                <a:gd name="T120" fmla="*/ 944 w 5930"/>
                <a:gd name="T121" fmla="*/ 104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30" h="1057">
                  <a:moveTo>
                    <a:pt x="5930" y="212"/>
                  </a:moveTo>
                  <a:lnTo>
                    <a:pt x="5606" y="212"/>
                  </a:lnTo>
                  <a:lnTo>
                    <a:pt x="5606" y="1047"/>
                  </a:lnTo>
                  <a:lnTo>
                    <a:pt x="5339" y="1047"/>
                  </a:lnTo>
                  <a:lnTo>
                    <a:pt x="5339" y="212"/>
                  </a:lnTo>
                  <a:lnTo>
                    <a:pt x="5015" y="212"/>
                  </a:lnTo>
                  <a:lnTo>
                    <a:pt x="5015" y="12"/>
                  </a:lnTo>
                  <a:lnTo>
                    <a:pt x="5930" y="12"/>
                  </a:lnTo>
                  <a:lnTo>
                    <a:pt x="5930" y="212"/>
                  </a:lnTo>
                  <a:close/>
                  <a:moveTo>
                    <a:pt x="4654" y="345"/>
                  </a:moveTo>
                  <a:cubicBezTo>
                    <a:pt x="4654" y="316"/>
                    <a:pt x="4646" y="290"/>
                    <a:pt x="4630" y="269"/>
                  </a:cubicBezTo>
                  <a:cubicBezTo>
                    <a:pt x="4614" y="248"/>
                    <a:pt x="4596" y="233"/>
                    <a:pt x="4575" y="225"/>
                  </a:cubicBezTo>
                  <a:cubicBezTo>
                    <a:pt x="4547" y="214"/>
                    <a:pt x="4520" y="208"/>
                    <a:pt x="4494" y="207"/>
                  </a:cubicBezTo>
                  <a:cubicBezTo>
                    <a:pt x="4467" y="206"/>
                    <a:pt x="4432" y="205"/>
                    <a:pt x="4388" y="205"/>
                  </a:cubicBezTo>
                  <a:lnTo>
                    <a:pt x="4342" y="205"/>
                  </a:lnTo>
                  <a:lnTo>
                    <a:pt x="4342" y="515"/>
                  </a:lnTo>
                  <a:lnTo>
                    <a:pt x="4419" y="515"/>
                  </a:lnTo>
                  <a:cubicBezTo>
                    <a:pt x="4464" y="515"/>
                    <a:pt x="4502" y="512"/>
                    <a:pt x="4531" y="507"/>
                  </a:cubicBezTo>
                  <a:cubicBezTo>
                    <a:pt x="4561" y="501"/>
                    <a:pt x="4585" y="490"/>
                    <a:pt x="4605" y="473"/>
                  </a:cubicBezTo>
                  <a:cubicBezTo>
                    <a:pt x="4622" y="459"/>
                    <a:pt x="4635" y="441"/>
                    <a:pt x="4642" y="420"/>
                  </a:cubicBezTo>
                  <a:cubicBezTo>
                    <a:pt x="4650" y="400"/>
                    <a:pt x="4654" y="374"/>
                    <a:pt x="4654" y="345"/>
                  </a:cubicBezTo>
                  <a:close/>
                  <a:moveTo>
                    <a:pt x="4930" y="339"/>
                  </a:moveTo>
                  <a:cubicBezTo>
                    <a:pt x="4930" y="385"/>
                    <a:pt x="4922" y="430"/>
                    <a:pt x="4906" y="474"/>
                  </a:cubicBezTo>
                  <a:cubicBezTo>
                    <a:pt x="4889" y="519"/>
                    <a:pt x="4866" y="556"/>
                    <a:pt x="4836" y="586"/>
                  </a:cubicBezTo>
                  <a:cubicBezTo>
                    <a:pt x="4795" y="627"/>
                    <a:pt x="4749" y="658"/>
                    <a:pt x="4698" y="679"/>
                  </a:cubicBezTo>
                  <a:cubicBezTo>
                    <a:pt x="4647" y="700"/>
                    <a:pt x="4584" y="710"/>
                    <a:pt x="4509" y="710"/>
                  </a:cubicBezTo>
                  <a:lnTo>
                    <a:pt x="4342" y="710"/>
                  </a:lnTo>
                  <a:lnTo>
                    <a:pt x="4342" y="1047"/>
                  </a:lnTo>
                  <a:lnTo>
                    <a:pt x="4075" y="1047"/>
                  </a:lnTo>
                  <a:lnTo>
                    <a:pt x="4075" y="12"/>
                  </a:lnTo>
                  <a:lnTo>
                    <a:pt x="4515" y="12"/>
                  </a:lnTo>
                  <a:cubicBezTo>
                    <a:pt x="4581" y="12"/>
                    <a:pt x="4636" y="17"/>
                    <a:pt x="4681" y="29"/>
                  </a:cubicBezTo>
                  <a:cubicBezTo>
                    <a:pt x="4726" y="40"/>
                    <a:pt x="4767" y="57"/>
                    <a:pt x="4801" y="80"/>
                  </a:cubicBezTo>
                  <a:cubicBezTo>
                    <a:pt x="4843" y="107"/>
                    <a:pt x="4875" y="142"/>
                    <a:pt x="4897" y="185"/>
                  </a:cubicBezTo>
                  <a:cubicBezTo>
                    <a:pt x="4919" y="227"/>
                    <a:pt x="4930" y="279"/>
                    <a:pt x="4930" y="339"/>
                  </a:cubicBezTo>
                  <a:close/>
                  <a:moveTo>
                    <a:pt x="2703" y="771"/>
                  </a:moveTo>
                  <a:lnTo>
                    <a:pt x="2703" y="279"/>
                  </a:lnTo>
                  <a:cubicBezTo>
                    <a:pt x="2635" y="289"/>
                    <a:pt x="2584" y="314"/>
                    <a:pt x="2550" y="354"/>
                  </a:cubicBezTo>
                  <a:cubicBezTo>
                    <a:pt x="2515" y="393"/>
                    <a:pt x="2498" y="448"/>
                    <a:pt x="2498" y="517"/>
                  </a:cubicBezTo>
                  <a:cubicBezTo>
                    <a:pt x="2498" y="590"/>
                    <a:pt x="2514" y="647"/>
                    <a:pt x="2544" y="689"/>
                  </a:cubicBezTo>
                  <a:cubicBezTo>
                    <a:pt x="2575" y="730"/>
                    <a:pt x="2628" y="758"/>
                    <a:pt x="2703" y="771"/>
                  </a:cubicBezTo>
                  <a:close/>
                  <a:moveTo>
                    <a:pt x="3173" y="517"/>
                  </a:moveTo>
                  <a:cubicBezTo>
                    <a:pt x="3173" y="450"/>
                    <a:pt x="3155" y="396"/>
                    <a:pt x="3120" y="355"/>
                  </a:cubicBezTo>
                  <a:cubicBezTo>
                    <a:pt x="3085" y="313"/>
                    <a:pt x="3034" y="288"/>
                    <a:pt x="2968" y="279"/>
                  </a:cubicBezTo>
                  <a:lnTo>
                    <a:pt x="2968" y="771"/>
                  </a:lnTo>
                  <a:cubicBezTo>
                    <a:pt x="3045" y="758"/>
                    <a:pt x="3098" y="731"/>
                    <a:pt x="3128" y="690"/>
                  </a:cubicBezTo>
                  <a:cubicBezTo>
                    <a:pt x="3158" y="648"/>
                    <a:pt x="3173" y="591"/>
                    <a:pt x="3173" y="517"/>
                  </a:cubicBezTo>
                  <a:close/>
                  <a:moveTo>
                    <a:pt x="3322" y="222"/>
                  </a:moveTo>
                  <a:cubicBezTo>
                    <a:pt x="3363" y="256"/>
                    <a:pt x="3394" y="298"/>
                    <a:pt x="3416" y="349"/>
                  </a:cubicBezTo>
                  <a:cubicBezTo>
                    <a:pt x="3438" y="399"/>
                    <a:pt x="3449" y="457"/>
                    <a:pt x="3449" y="521"/>
                  </a:cubicBezTo>
                  <a:cubicBezTo>
                    <a:pt x="3449" y="586"/>
                    <a:pt x="3438" y="643"/>
                    <a:pt x="3415" y="693"/>
                  </a:cubicBezTo>
                  <a:cubicBezTo>
                    <a:pt x="3392" y="744"/>
                    <a:pt x="3360" y="787"/>
                    <a:pt x="3317" y="823"/>
                  </a:cubicBezTo>
                  <a:cubicBezTo>
                    <a:pt x="3273" y="858"/>
                    <a:pt x="3223" y="886"/>
                    <a:pt x="3166" y="906"/>
                  </a:cubicBezTo>
                  <a:cubicBezTo>
                    <a:pt x="3110" y="926"/>
                    <a:pt x="3044" y="939"/>
                    <a:pt x="2968" y="944"/>
                  </a:cubicBezTo>
                  <a:lnTo>
                    <a:pt x="2968" y="1057"/>
                  </a:lnTo>
                  <a:lnTo>
                    <a:pt x="2703" y="1057"/>
                  </a:lnTo>
                  <a:lnTo>
                    <a:pt x="2703" y="944"/>
                  </a:lnTo>
                  <a:cubicBezTo>
                    <a:pt x="2630" y="939"/>
                    <a:pt x="2564" y="926"/>
                    <a:pt x="2505" y="906"/>
                  </a:cubicBezTo>
                  <a:cubicBezTo>
                    <a:pt x="2446" y="886"/>
                    <a:pt x="2396" y="858"/>
                    <a:pt x="2353" y="822"/>
                  </a:cubicBezTo>
                  <a:cubicBezTo>
                    <a:pt x="2311" y="786"/>
                    <a:pt x="2279" y="743"/>
                    <a:pt x="2256" y="693"/>
                  </a:cubicBezTo>
                  <a:cubicBezTo>
                    <a:pt x="2233" y="643"/>
                    <a:pt x="2222" y="586"/>
                    <a:pt x="2222" y="521"/>
                  </a:cubicBezTo>
                  <a:cubicBezTo>
                    <a:pt x="2222" y="457"/>
                    <a:pt x="2233" y="400"/>
                    <a:pt x="2255" y="351"/>
                  </a:cubicBezTo>
                  <a:cubicBezTo>
                    <a:pt x="2277" y="302"/>
                    <a:pt x="2308" y="261"/>
                    <a:pt x="2349" y="225"/>
                  </a:cubicBezTo>
                  <a:cubicBezTo>
                    <a:pt x="2390" y="191"/>
                    <a:pt x="2440" y="164"/>
                    <a:pt x="2501" y="144"/>
                  </a:cubicBezTo>
                  <a:cubicBezTo>
                    <a:pt x="2562" y="124"/>
                    <a:pt x="2629" y="111"/>
                    <a:pt x="2703" y="105"/>
                  </a:cubicBezTo>
                  <a:lnTo>
                    <a:pt x="2703" y="0"/>
                  </a:lnTo>
                  <a:lnTo>
                    <a:pt x="2968" y="0"/>
                  </a:lnTo>
                  <a:lnTo>
                    <a:pt x="2968" y="105"/>
                  </a:lnTo>
                  <a:cubicBezTo>
                    <a:pt x="3045" y="110"/>
                    <a:pt x="3113" y="121"/>
                    <a:pt x="3171" y="141"/>
                  </a:cubicBezTo>
                  <a:cubicBezTo>
                    <a:pt x="3230" y="160"/>
                    <a:pt x="3280" y="187"/>
                    <a:pt x="3322" y="222"/>
                  </a:cubicBezTo>
                  <a:close/>
                  <a:moveTo>
                    <a:pt x="1814" y="726"/>
                  </a:moveTo>
                  <a:cubicBezTo>
                    <a:pt x="1814" y="693"/>
                    <a:pt x="1807" y="668"/>
                    <a:pt x="1795" y="650"/>
                  </a:cubicBezTo>
                  <a:cubicBezTo>
                    <a:pt x="1782" y="632"/>
                    <a:pt x="1760" y="619"/>
                    <a:pt x="1730" y="610"/>
                  </a:cubicBezTo>
                  <a:cubicBezTo>
                    <a:pt x="1709" y="604"/>
                    <a:pt x="1680" y="601"/>
                    <a:pt x="1643" y="600"/>
                  </a:cubicBezTo>
                  <a:cubicBezTo>
                    <a:pt x="1607" y="600"/>
                    <a:pt x="1569" y="599"/>
                    <a:pt x="1529" y="599"/>
                  </a:cubicBezTo>
                  <a:lnTo>
                    <a:pt x="1470" y="599"/>
                  </a:lnTo>
                  <a:lnTo>
                    <a:pt x="1470" y="857"/>
                  </a:lnTo>
                  <a:lnTo>
                    <a:pt x="1490" y="857"/>
                  </a:lnTo>
                  <a:cubicBezTo>
                    <a:pt x="1565" y="857"/>
                    <a:pt x="1619" y="857"/>
                    <a:pt x="1651" y="857"/>
                  </a:cubicBezTo>
                  <a:cubicBezTo>
                    <a:pt x="1683" y="856"/>
                    <a:pt x="1713" y="850"/>
                    <a:pt x="1741" y="839"/>
                  </a:cubicBezTo>
                  <a:cubicBezTo>
                    <a:pt x="1769" y="827"/>
                    <a:pt x="1788" y="812"/>
                    <a:pt x="1798" y="792"/>
                  </a:cubicBezTo>
                  <a:cubicBezTo>
                    <a:pt x="1809" y="773"/>
                    <a:pt x="1814" y="751"/>
                    <a:pt x="1814" y="726"/>
                  </a:cubicBezTo>
                  <a:close/>
                  <a:moveTo>
                    <a:pt x="1749" y="304"/>
                  </a:moveTo>
                  <a:cubicBezTo>
                    <a:pt x="1749" y="287"/>
                    <a:pt x="1744" y="270"/>
                    <a:pt x="1735" y="253"/>
                  </a:cubicBezTo>
                  <a:cubicBezTo>
                    <a:pt x="1727" y="236"/>
                    <a:pt x="1712" y="223"/>
                    <a:pt x="1690" y="215"/>
                  </a:cubicBezTo>
                  <a:cubicBezTo>
                    <a:pt x="1671" y="207"/>
                    <a:pt x="1646" y="203"/>
                    <a:pt x="1617" y="203"/>
                  </a:cubicBezTo>
                  <a:cubicBezTo>
                    <a:pt x="1588" y="202"/>
                    <a:pt x="1548" y="201"/>
                    <a:pt x="1495" y="201"/>
                  </a:cubicBezTo>
                  <a:lnTo>
                    <a:pt x="1470" y="201"/>
                  </a:lnTo>
                  <a:lnTo>
                    <a:pt x="1470" y="421"/>
                  </a:lnTo>
                  <a:lnTo>
                    <a:pt x="1512" y="421"/>
                  </a:lnTo>
                  <a:cubicBezTo>
                    <a:pt x="1554" y="421"/>
                    <a:pt x="1590" y="420"/>
                    <a:pt x="1620" y="419"/>
                  </a:cubicBezTo>
                  <a:cubicBezTo>
                    <a:pt x="1649" y="417"/>
                    <a:pt x="1673" y="412"/>
                    <a:pt x="1690" y="405"/>
                  </a:cubicBezTo>
                  <a:cubicBezTo>
                    <a:pt x="1714" y="394"/>
                    <a:pt x="1730" y="380"/>
                    <a:pt x="1737" y="363"/>
                  </a:cubicBezTo>
                  <a:cubicBezTo>
                    <a:pt x="1745" y="346"/>
                    <a:pt x="1749" y="327"/>
                    <a:pt x="1749" y="304"/>
                  </a:cubicBezTo>
                  <a:close/>
                  <a:moveTo>
                    <a:pt x="2091" y="730"/>
                  </a:moveTo>
                  <a:cubicBezTo>
                    <a:pt x="2091" y="780"/>
                    <a:pt x="2081" y="825"/>
                    <a:pt x="2061" y="864"/>
                  </a:cubicBezTo>
                  <a:cubicBezTo>
                    <a:pt x="2040" y="904"/>
                    <a:pt x="2013" y="937"/>
                    <a:pt x="1977" y="963"/>
                  </a:cubicBezTo>
                  <a:cubicBezTo>
                    <a:pt x="1937" y="993"/>
                    <a:pt x="1892" y="1015"/>
                    <a:pt x="1843" y="1028"/>
                  </a:cubicBezTo>
                  <a:cubicBezTo>
                    <a:pt x="1794" y="1041"/>
                    <a:pt x="1732" y="1047"/>
                    <a:pt x="1657" y="1047"/>
                  </a:cubicBezTo>
                  <a:lnTo>
                    <a:pt x="1205" y="1047"/>
                  </a:lnTo>
                  <a:lnTo>
                    <a:pt x="1205" y="12"/>
                  </a:lnTo>
                  <a:lnTo>
                    <a:pt x="1607" y="12"/>
                  </a:lnTo>
                  <a:cubicBezTo>
                    <a:pt x="1690" y="12"/>
                    <a:pt x="1751" y="14"/>
                    <a:pt x="1790" y="20"/>
                  </a:cubicBezTo>
                  <a:cubicBezTo>
                    <a:pt x="1829" y="25"/>
                    <a:pt x="1867" y="38"/>
                    <a:pt x="1905" y="57"/>
                  </a:cubicBezTo>
                  <a:cubicBezTo>
                    <a:pt x="1944" y="77"/>
                    <a:pt x="1974" y="104"/>
                    <a:pt x="1993" y="137"/>
                  </a:cubicBezTo>
                  <a:cubicBezTo>
                    <a:pt x="2012" y="171"/>
                    <a:pt x="2022" y="209"/>
                    <a:pt x="2022" y="252"/>
                  </a:cubicBezTo>
                  <a:cubicBezTo>
                    <a:pt x="2022" y="302"/>
                    <a:pt x="2009" y="346"/>
                    <a:pt x="1982" y="385"/>
                  </a:cubicBezTo>
                  <a:cubicBezTo>
                    <a:pt x="1956" y="423"/>
                    <a:pt x="1918" y="453"/>
                    <a:pt x="1870" y="474"/>
                  </a:cubicBezTo>
                  <a:lnTo>
                    <a:pt x="1870" y="480"/>
                  </a:lnTo>
                  <a:cubicBezTo>
                    <a:pt x="1938" y="493"/>
                    <a:pt x="1992" y="521"/>
                    <a:pt x="2031" y="563"/>
                  </a:cubicBezTo>
                  <a:cubicBezTo>
                    <a:pt x="2071" y="606"/>
                    <a:pt x="2091" y="661"/>
                    <a:pt x="2091" y="730"/>
                  </a:cubicBezTo>
                  <a:close/>
                  <a:moveTo>
                    <a:pt x="944" y="1047"/>
                  </a:moveTo>
                  <a:lnTo>
                    <a:pt x="684" y="1047"/>
                  </a:lnTo>
                  <a:lnTo>
                    <a:pt x="684" y="358"/>
                  </a:lnTo>
                  <a:lnTo>
                    <a:pt x="254" y="1047"/>
                  </a:lnTo>
                  <a:lnTo>
                    <a:pt x="0" y="1047"/>
                  </a:lnTo>
                  <a:lnTo>
                    <a:pt x="0" y="12"/>
                  </a:lnTo>
                  <a:lnTo>
                    <a:pt x="260" y="12"/>
                  </a:lnTo>
                  <a:lnTo>
                    <a:pt x="260" y="636"/>
                  </a:lnTo>
                  <a:lnTo>
                    <a:pt x="660" y="12"/>
                  </a:lnTo>
                  <a:lnTo>
                    <a:pt x="944" y="12"/>
                  </a:lnTo>
                  <a:lnTo>
                    <a:pt x="944" y="1047"/>
                  </a:lnTo>
                  <a:close/>
                </a:path>
              </a:pathLst>
            </a:custGeom>
            <a:solidFill>
              <a:srgbClr val="36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82" name="Freeform 270"/>
            <p:cNvSpPr>
              <a:spLocks/>
            </p:cNvSpPr>
            <p:nvPr/>
          </p:nvSpPr>
          <p:spPr bwMode="auto">
            <a:xfrm>
              <a:off x="2119" y="1018"/>
              <a:ext cx="333" cy="466"/>
            </a:xfrm>
            <a:custGeom>
              <a:avLst/>
              <a:gdLst>
                <a:gd name="T0" fmla="*/ 0 w 4543"/>
                <a:gd name="T1" fmla="*/ 11 h 6383"/>
                <a:gd name="T2" fmla="*/ 993 w 4543"/>
                <a:gd name="T3" fmla="*/ 6 h 6383"/>
                <a:gd name="T4" fmla="*/ 1988 w 4543"/>
                <a:gd name="T5" fmla="*/ 0 h 6383"/>
                <a:gd name="T6" fmla="*/ 3085 w 4543"/>
                <a:gd name="T7" fmla="*/ 3093 h 6383"/>
                <a:gd name="T8" fmla="*/ 4368 w 4543"/>
                <a:gd name="T9" fmla="*/ 6040 h 6383"/>
                <a:gd name="T10" fmla="*/ 4022 w 4543"/>
                <a:gd name="T11" fmla="*/ 6058 h 6383"/>
                <a:gd name="T12" fmla="*/ 3273 w 4543"/>
                <a:gd name="T13" fmla="*/ 4673 h 6383"/>
                <a:gd name="T14" fmla="*/ 3170 w 4543"/>
                <a:gd name="T15" fmla="*/ 4621 h 6383"/>
                <a:gd name="T16" fmla="*/ 3118 w 4543"/>
                <a:gd name="T17" fmla="*/ 4721 h 6383"/>
                <a:gd name="T18" fmla="*/ 3785 w 4543"/>
                <a:gd name="T19" fmla="*/ 6050 h 6383"/>
                <a:gd name="T20" fmla="*/ 3388 w 4543"/>
                <a:gd name="T21" fmla="*/ 6046 h 6383"/>
                <a:gd name="T22" fmla="*/ 2735 w 4543"/>
                <a:gd name="T23" fmla="*/ 4692 h 6383"/>
                <a:gd name="T24" fmla="*/ 2632 w 4543"/>
                <a:gd name="T25" fmla="*/ 4640 h 6383"/>
                <a:gd name="T26" fmla="*/ 2580 w 4543"/>
                <a:gd name="T27" fmla="*/ 4740 h 6383"/>
                <a:gd name="T28" fmla="*/ 3196 w 4543"/>
                <a:gd name="T29" fmla="*/ 6033 h 6383"/>
                <a:gd name="T30" fmla="*/ 2832 w 4543"/>
                <a:gd name="T31" fmla="*/ 5997 h 6383"/>
                <a:gd name="T32" fmla="*/ 2242 w 4543"/>
                <a:gd name="T33" fmla="*/ 4709 h 6383"/>
                <a:gd name="T34" fmla="*/ 2139 w 4543"/>
                <a:gd name="T35" fmla="*/ 4658 h 6383"/>
                <a:gd name="T36" fmla="*/ 2088 w 4543"/>
                <a:gd name="T37" fmla="*/ 4758 h 6383"/>
                <a:gd name="T38" fmla="*/ 2669 w 4543"/>
                <a:gd name="T39" fmla="*/ 6035 h 6383"/>
                <a:gd name="T40" fmla="*/ 2279 w 4543"/>
                <a:gd name="T41" fmla="*/ 6033 h 6383"/>
                <a:gd name="T42" fmla="*/ 1862 w 4543"/>
                <a:gd name="T43" fmla="*/ 5230 h 6383"/>
                <a:gd name="T44" fmla="*/ 1574 w 4543"/>
                <a:gd name="T45" fmla="*/ 4427 h 6383"/>
                <a:gd name="T46" fmla="*/ 1649 w 4543"/>
                <a:gd name="T47" fmla="*/ 4399 h 6383"/>
                <a:gd name="T48" fmla="*/ 1966 w 4543"/>
                <a:gd name="T49" fmla="*/ 3674 h 6383"/>
                <a:gd name="T50" fmla="*/ 1918 w 4543"/>
                <a:gd name="T51" fmla="*/ 3436 h 6383"/>
                <a:gd name="T52" fmla="*/ 1827 w 4543"/>
                <a:gd name="T53" fmla="*/ 3192 h 6383"/>
                <a:gd name="T54" fmla="*/ 1859 w 4543"/>
                <a:gd name="T55" fmla="*/ 2480 h 6383"/>
                <a:gd name="T56" fmla="*/ 1625 w 4543"/>
                <a:gd name="T57" fmla="*/ 1793 h 6383"/>
                <a:gd name="T58" fmla="*/ 1519 w 4543"/>
                <a:gd name="T59" fmla="*/ 1750 h 6383"/>
                <a:gd name="T60" fmla="*/ 1474 w 4543"/>
                <a:gd name="T61" fmla="*/ 1853 h 6383"/>
                <a:gd name="T62" fmla="*/ 1699 w 4543"/>
                <a:gd name="T63" fmla="*/ 2508 h 6383"/>
                <a:gd name="T64" fmla="*/ 1662 w 4543"/>
                <a:gd name="T65" fmla="*/ 3180 h 6383"/>
                <a:gd name="T66" fmla="*/ 1669 w 4543"/>
                <a:gd name="T67" fmla="*/ 3235 h 6383"/>
                <a:gd name="T68" fmla="*/ 1760 w 4543"/>
                <a:gd name="T69" fmla="*/ 3479 h 6383"/>
                <a:gd name="T70" fmla="*/ 1804 w 4543"/>
                <a:gd name="T71" fmla="*/ 3691 h 6383"/>
                <a:gd name="T72" fmla="*/ 1574 w 4543"/>
                <a:gd name="T73" fmla="*/ 4259 h 6383"/>
                <a:gd name="T74" fmla="*/ 1523 w 4543"/>
                <a:gd name="T75" fmla="*/ 4285 h 6383"/>
                <a:gd name="T76" fmla="*/ 788 w 4543"/>
                <a:gd name="T77" fmla="*/ 2229 h 6383"/>
                <a:gd name="T78" fmla="*/ 0 w 4543"/>
                <a:gd name="T79" fmla="*/ 11 h 6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3" h="6383">
                  <a:moveTo>
                    <a:pt x="0" y="11"/>
                  </a:moveTo>
                  <a:cubicBezTo>
                    <a:pt x="331" y="10"/>
                    <a:pt x="662" y="8"/>
                    <a:pt x="993" y="6"/>
                  </a:cubicBezTo>
                  <a:cubicBezTo>
                    <a:pt x="1324" y="4"/>
                    <a:pt x="1656" y="2"/>
                    <a:pt x="1988" y="0"/>
                  </a:cubicBezTo>
                  <a:cubicBezTo>
                    <a:pt x="2337" y="977"/>
                    <a:pt x="2739" y="2114"/>
                    <a:pt x="3085" y="3093"/>
                  </a:cubicBezTo>
                  <a:cubicBezTo>
                    <a:pt x="3432" y="4074"/>
                    <a:pt x="3777" y="5058"/>
                    <a:pt x="4368" y="6040"/>
                  </a:cubicBezTo>
                  <a:cubicBezTo>
                    <a:pt x="4543" y="6242"/>
                    <a:pt x="4262" y="6296"/>
                    <a:pt x="4022" y="6058"/>
                  </a:cubicBezTo>
                  <a:cubicBezTo>
                    <a:pt x="3661" y="5595"/>
                    <a:pt x="3431" y="5134"/>
                    <a:pt x="3273" y="4673"/>
                  </a:cubicBezTo>
                  <a:cubicBezTo>
                    <a:pt x="3259" y="4631"/>
                    <a:pt x="3212" y="4608"/>
                    <a:pt x="3170" y="4621"/>
                  </a:cubicBezTo>
                  <a:cubicBezTo>
                    <a:pt x="3127" y="4635"/>
                    <a:pt x="3104" y="4680"/>
                    <a:pt x="3118" y="4721"/>
                  </a:cubicBezTo>
                  <a:cubicBezTo>
                    <a:pt x="3270" y="5162"/>
                    <a:pt x="3446" y="5605"/>
                    <a:pt x="3785" y="6050"/>
                  </a:cubicBezTo>
                  <a:cubicBezTo>
                    <a:pt x="4055" y="6269"/>
                    <a:pt x="3677" y="6288"/>
                    <a:pt x="3388" y="6046"/>
                  </a:cubicBezTo>
                  <a:cubicBezTo>
                    <a:pt x="3064" y="5594"/>
                    <a:pt x="2890" y="5142"/>
                    <a:pt x="2735" y="4692"/>
                  </a:cubicBezTo>
                  <a:cubicBezTo>
                    <a:pt x="2721" y="4650"/>
                    <a:pt x="2675" y="4627"/>
                    <a:pt x="2632" y="4640"/>
                  </a:cubicBezTo>
                  <a:cubicBezTo>
                    <a:pt x="2589" y="4653"/>
                    <a:pt x="2566" y="4698"/>
                    <a:pt x="2580" y="4740"/>
                  </a:cubicBezTo>
                  <a:cubicBezTo>
                    <a:pt x="2728" y="5171"/>
                    <a:pt x="2896" y="5600"/>
                    <a:pt x="3196" y="6033"/>
                  </a:cubicBezTo>
                  <a:cubicBezTo>
                    <a:pt x="3503" y="6326"/>
                    <a:pt x="3001" y="6257"/>
                    <a:pt x="2832" y="5997"/>
                  </a:cubicBezTo>
                  <a:cubicBezTo>
                    <a:pt x="2540" y="5554"/>
                    <a:pt x="2393" y="5151"/>
                    <a:pt x="2242" y="4709"/>
                  </a:cubicBezTo>
                  <a:cubicBezTo>
                    <a:pt x="2228" y="4668"/>
                    <a:pt x="2182" y="4645"/>
                    <a:pt x="2139" y="4658"/>
                  </a:cubicBezTo>
                  <a:cubicBezTo>
                    <a:pt x="2097" y="4671"/>
                    <a:pt x="2074" y="4716"/>
                    <a:pt x="2088" y="4758"/>
                  </a:cubicBezTo>
                  <a:cubicBezTo>
                    <a:pt x="2234" y="5183"/>
                    <a:pt x="2392" y="5609"/>
                    <a:pt x="2669" y="6035"/>
                  </a:cubicBezTo>
                  <a:cubicBezTo>
                    <a:pt x="2983" y="6383"/>
                    <a:pt x="2422" y="6246"/>
                    <a:pt x="2279" y="6033"/>
                  </a:cubicBezTo>
                  <a:cubicBezTo>
                    <a:pt x="2096" y="5765"/>
                    <a:pt x="1962" y="5498"/>
                    <a:pt x="1862" y="5230"/>
                  </a:cubicBezTo>
                  <a:cubicBezTo>
                    <a:pt x="1763" y="4964"/>
                    <a:pt x="1669" y="4695"/>
                    <a:pt x="1574" y="4427"/>
                  </a:cubicBezTo>
                  <a:cubicBezTo>
                    <a:pt x="1602" y="4421"/>
                    <a:pt x="1619" y="4414"/>
                    <a:pt x="1649" y="4399"/>
                  </a:cubicBezTo>
                  <a:cubicBezTo>
                    <a:pt x="1831" y="4306"/>
                    <a:pt x="2008" y="4069"/>
                    <a:pt x="1966" y="3674"/>
                  </a:cubicBezTo>
                  <a:cubicBezTo>
                    <a:pt x="1958" y="3599"/>
                    <a:pt x="1942" y="3521"/>
                    <a:pt x="1918" y="3436"/>
                  </a:cubicBezTo>
                  <a:cubicBezTo>
                    <a:pt x="1896" y="3360"/>
                    <a:pt x="1866" y="3278"/>
                    <a:pt x="1827" y="3192"/>
                  </a:cubicBezTo>
                  <a:cubicBezTo>
                    <a:pt x="1895" y="2917"/>
                    <a:pt x="1899" y="2696"/>
                    <a:pt x="1859" y="2480"/>
                  </a:cubicBezTo>
                  <a:cubicBezTo>
                    <a:pt x="1818" y="2259"/>
                    <a:pt x="1733" y="2050"/>
                    <a:pt x="1625" y="1793"/>
                  </a:cubicBezTo>
                  <a:cubicBezTo>
                    <a:pt x="1609" y="1753"/>
                    <a:pt x="1561" y="1734"/>
                    <a:pt x="1519" y="1750"/>
                  </a:cubicBezTo>
                  <a:cubicBezTo>
                    <a:pt x="1478" y="1766"/>
                    <a:pt x="1457" y="1813"/>
                    <a:pt x="1474" y="1853"/>
                  </a:cubicBezTo>
                  <a:cubicBezTo>
                    <a:pt x="1579" y="2103"/>
                    <a:pt x="1661" y="2305"/>
                    <a:pt x="1699" y="2508"/>
                  </a:cubicBezTo>
                  <a:cubicBezTo>
                    <a:pt x="1736" y="2709"/>
                    <a:pt x="1731" y="2915"/>
                    <a:pt x="1662" y="3180"/>
                  </a:cubicBezTo>
                  <a:cubicBezTo>
                    <a:pt x="1658" y="3200"/>
                    <a:pt x="1661" y="3218"/>
                    <a:pt x="1669" y="3235"/>
                  </a:cubicBezTo>
                  <a:cubicBezTo>
                    <a:pt x="1709" y="3322"/>
                    <a:pt x="1739" y="3403"/>
                    <a:pt x="1760" y="3479"/>
                  </a:cubicBezTo>
                  <a:cubicBezTo>
                    <a:pt x="1783" y="3556"/>
                    <a:pt x="1797" y="3626"/>
                    <a:pt x="1804" y="3691"/>
                  </a:cubicBezTo>
                  <a:cubicBezTo>
                    <a:pt x="1837" y="4007"/>
                    <a:pt x="1709" y="4190"/>
                    <a:pt x="1574" y="4259"/>
                  </a:cubicBezTo>
                  <a:cubicBezTo>
                    <a:pt x="1552" y="4270"/>
                    <a:pt x="1541" y="4279"/>
                    <a:pt x="1523" y="4285"/>
                  </a:cubicBezTo>
                  <a:cubicBezTo>
                    <a:pt x="1280" y="3599"/>
                    <a:pt x="1034" y="2914"/>
                    <a:pt x="788" y="2229"/>
                  </a:cubicBezTo>
                  <a:cubicBezTo>
                    <a:pt x="542" y="1543"/>
                    <a:pt x="245" y="698"/>
                    <a:pt x="0" y="11"/>
                  </a:cubicBezTo>
                  <a:close/>
                </a:path>
              </a:pathLst>
            </a:custGeom>
            <a:solidFill>
              <a:srgbClr val="36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83" name="Freeform 271"/>
            <p:cNvSpPr>
              <a:spLocks/>
            </p:cNvSpPr>
            <p:nvPr/>
          </p:nvSpPr>
          <p:spPr bwMode="auto">
            <a:xfrm>
              <a:off x="2308" y="1015"/>
              <a:ext cx="388" cy="461"/>
            </a:xfrm>
            <a:custGeom>
              <a:avLst/>
              <a:gdLst>
                <a:gd name="T0" fmla="*/ 0 w 5290"/>
                <a:gd name="T1" fmla="*/ 6273 h 6313"/>
                <a:gd name="T2" fmla="*/ 1666 w 5290"/>
                <a:gd name="T3" fmla="*/ 3853 h 6313"/>
                <a:gd name="T4" fmla="*/ 3171 w 5290"/>
                <a:gd name="T5" fmla="*/ 353 h 6313"/>
                <a:gd name="T6" fmla="*/ 3582 w 5290"/>
                <a:gd name="T7" fmla="*/ 337 h 6313"/>
                <a:gd name="T8" fmla="*/ 2973 w 5290"/>
                <a:gd name="T9" fmla="*/ 1651 h 6313"/>
                <a:gd name="T10" fmla="*/ 3140 w 5290"/>
                <a:gd name="T11" fmla="*/ 1685 h 6313"/>
                <a:gd name="T12" fmla="*/ 3752 w 5290"/>
                <a:gd name="T13" fmla="*/ 343 h 6313"/>
                <a:gd name="T14" fmla="*/ 4133 w 5290"/>
                <a:gd name="T15" fmla="*/ 345 h 6313"/>
                <a:gd name="T16" fmla="*/ 3534 w 5290"/>
                <a:gd name="T17" fmla="*/ 1648 h 6313"/>
                <a:gd name="T18" fmla="*/ 3707 w 5290"/>
                <a:gd name="T19" fmla="*/ 1664 h 6313"/>
                <a:gd name="T20" fmla="*/ 4303 w 5290"/>
                <a:gd name="T21" fmla="*/ 357 h 6313"/>
                <a:gd name="T22" fmla="*/ 4641 w 5290"/>
                <a:gd name="T23" fmla="*/ 352 h 6313"/>
                <a:gd name="T24" fmla="*/ 4053 w 5290"/>
                <a:gd name="T25" fmla="*/ 1623 h 6313"/>
                <a:gd name="T26" fmla="*/ 4226 w 5290"/>
                <a:gd name="T27" fmla="*/ 1646 h 6313"/>
                <a:gd name="T28" fmla="*/ 4817 w 5290"/>
                <a:gd name="T29" fmla="*/ 351 h 6313"/>
                <a:gd name="T30" fmla="*/ 5197 w 5290"/>
                <a:gd name="T31" fmla="*/ 352 h 6313"/>
                <a:gd name="T32" fmla="*/ 4413 w 5290"/>
                <a:gd name="T33" fmla="*/ 2098 h 6313"/>
                <a:gd name="T34" fmla="*/ 3747 w 5290"/>
                <a:gd name="T35" fmla="*/ 2307 h 6313"/>
                <a:gd name="T36" fmla="*/ 3398 w 5290"/>
                <a:gd name="T37" fmla="*/ 2885 h 6313"/>
                <a:gd name="T38" fmla="*/ 2884 w 5290"/>
                <a:gd name="T39" fmla="*/ 3413 h 6313"/>
                <a:gd name="T40" fmla="*/ 2575 w 5290"/>
                <a:gd name="T41" fmla="*/ 4075 h 6313"/>
                <a:gd name="T42" fmla="*/ 2630 w 5290"/>
                <a:gd name="T43" fmla="*/ 4176 h 6313"/>
                <a:gd name="T44" fmla="*/ 2733 w 5290"/>
                <a:gd name="T45" fmla="*/ 4123 h 6313"/>
                <a:gd name="T46" fmla="*/ 3022 w 5290"/>
                <a:gd name="T47" fmla="*/ 3503 h 6313"/>
                <a:gd name="T48" fmla="*/ 3515 w 5290"/>
                <a:gd name="T49" fmla="*/ 3001 h 6313"/>
                <a:gd name="T50" fmla="*/ 3541 w 5290"/>
                <a:gd name="T51" fmla="*/ 2969 h 6313"/>
                <a:gd name="T52" fmla="*/ 3541 w 5290"/>
                <a:gd name="T53" fmla="*/ 2969 h 6313"/>
                <a:gd name="T54" fmla="*/ 3866 w 5290"/>
                <a:gd name="T55" fmla="*/ 2418 h 6313"/>
                <a:gd name="T56" fmla="*/ 4344 w 5290"/>
                <a:gd name="T57" fmla="*/ 2251 h 6313"/>
                <a:gd name="T58" fmla="*/ 3013 w 5290"/>
                <a:gd name="T59" fmla="*/ 5388 h 6313"/>
                <a:gd name="T60" fmla="*/ 2114 w 5290"/>
                <a:gd name="T61" fmla="*/ 6277 h 6313"/>
                <a:gd name="T62" fmla="*/ 0 w 5290"/>
                <a:gd name="T63" fmla="*/ 6273 h 6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90" h="6313">
                  <a:moveTo>
                    <a:pt x="0" y="6273"/>
                  </a:moveTo>
                  <a:cubicBezTo>
                    <a:pt x="795" y="6170"/>
                    <a:pt x="1316" y="4735"/>
                    <a:pt x="1666" y="3853"/>
                  </a:cubicBezTo>
                  <a:lnTo>
                    <a:pt x="3171" y="353"/>
                  </a:lnTo>
                  <a:cubicBezTo>
                    <a:pt x="3316" y="89"/>
                    <a:pt x="3682" y="111"/>
                    <a:pt x="3582" y="337"/>
                  </a:cubicBezTo>
                  <a:lnTo>
                    <a:pt x="2973" y="1651"/>
                  </a:lnTo>
                  <a:cubicBezTo>
                    <a:pt x="2905" y="1796"/>
                    <a:pt x="3086" y="1786"/>
                    <a:pt x="3140" y="1685"/>
                  </a:cubicBezTo>
                  <a:cubicBezTo>
                    <a:pt x="3344" y="1238"/>
                    <a:pt x="3548" y="791"/>
                    <a:pt x="3752" y="343"/>
                  </a:cubicBezTo>
                  <a:cubicBezTo>
                    <a:pt x="3899" y="20"/>
                    <a:pt x="4245" y="101"/>
                    <a:pt x="4133" y="345"/>
                  </a:cubicBezTo>
                  <a:lnTo>
                    <a:pt x="3534" y="1648"/>
                  </a:lnTo>
                  <a:cubicBezTo>
                    <a:pt x="3465" y="1789"/>
                    <a:pt x="3653" y="1786"/>
                    <a:pt x="3707" y="1664"/>
                  </a:cubicBezTo>
                  <a:lnTo>
                    <a:pt x="4303" y="357"/>
                  </a:lnTo>
                  <a:cubicBezTo>
                    <a:pt x="4456" y="21"/>
                    <a:pt x="4754" y="106"/>
                    <a:pt x="4641" y="352"/>
                  </a:cubicBezTo>
                  <a:lnTo>
                    <a:pt x="4053" y="1623"/>
                  </a:lnTo>
                  <a:cubicBezTo>
                    <a:pt x="3991" y="1769"/>
                    <a:pt x="4145" y="1812"/>
                    <a:pt x="4226" y="1646"/>
                  </a:cubicBezTo>
                  <a:lnTo>
                    <a:pt x="4817" y="351"/>
                  </a:lnTo>
                  <a:cubicBezTo>
                    <a:pt x="4977" y="0"/>
                    <a:pt x="5290" y="146"/>
                    <a:pt x="5197" y="352"/>
                  </a:cubicBezTo>
                  <a:cubicBezTo>
                    <a:pt x="4775" y="1294"/>
                    <a:pt x="4552" y="1790"/>
                    <a:pt x="4413" y="2098"/>
                  </a:cubicBezTo>
                  <a:cubicBezTo>
                    <a:pt x="4118" y="2045"/>
                    <a:pt x="3908" y="2140"/>
                    <a:pt x="3747" y="2307"/>
                  </a:cubicBezTo>
                  <a:cubicBezTo>
                    <a:pt x="3596" y="2462"/>
                    <a:pt x="3492" y="2676"/>
                    <a:pt x="3398" y="2885"/>
                  </a:cubicBezTo>
                  <a:cubicBezTo>
                    <a:pt x="3180" y="3050"/>
                    <a:pt x="3015" y="3222"/>
                    <a:pt x="2884" y="3413"/>
                  </a:cubicBezTo>
                  <a:cubicBezTo>
                    <a:pt x="2751" y="3610"/>
                    <a:pt x="2654" y="3825"/>
                    <a:pt x="2575" y="4075"/>
                  </a:cubicBezTo>
                  <a:cubicBezTo>
                    <a:pt x="2562" y="4118"/>
                    <a:pt x="2586" y="4163"/>
                    <a:pt x="2630" y="4176"/>
                  </a:cubicBezTo>
                  <a:cubicBezTo>
                    <a:pt x="2674" y="4189"/>
                    <a:pt x="2720" y="4165"/>
                    <a:pt x="2733" y="4123"/>
                  </a:cubicBezTo>
                  <a:cubicBezTo>
                    <a:pt x="2807" y="3887"/>
                    <a:pt x="2898" y="3685"/>
                    <a:pt x="3022" y="3503"/>
                  </a:cubicBezTo>
                  <a:cubicBezTo>
                    <a:pt x="3145" y="3322"/>
                    <a:pt x="3304" y="3159"/>
                    <a:pt x="3515" y="3001"/>
                  </a:cubicBezTo>
                  <a:cubicBezTo>
                    <a:pt x="3527" y="2992"/>
                    <a:pt x="3535" y="2981"/>
                    <a:pt x="3541" y="2969"/>
                  </a:cubicBezTo>
                  <a:lnTo>
                    <a:pt x="3541" y="2969"/>
                  </a:lnTo>
                  <a:cubicBezTo>
                    <a:pt x="3632" y="2767"/>
                    <a:pt x="3730" y="2559"/>
                    <a:pt x="3866" y="2418"/>
                  </a:cubicBezTo>
                  <a:cubicBezTo>
                    <a:pt x="3984" y="2297"/>
                    <a:pt x="4135" y="2224"/>
                    <a:pt x="4344" y="2251"/>
                  </a:cubicBezTo>
                  <a:cubicBezTo>
                    <a:pt x="4051" y="2902"/>
                    <a:pt x="3781" y="3661"/>
                    <a:pt x="3013" y="5388"/>
                  </a:cubicBezTo>
                  <a:cubicBezTo>
                    <a:pt x="2938" y="5550"/>
                    <a:pt x="2543" y="6307"/>
                    <a:pt x="2114" y="6277"/>
                  </a:cubicBezTo>
                  <a:cubicBezTo>
                    <a:pt x="1321" y="6304"/>
                    <a:pt x="1075" y="6313"/>
                    <a:pt x="0" y="6273"/>
                  </a:cubicBezTo>
                  <a:close/>
                </a:path>
              </a:pathLst>
            </a:custGeom>
            <a:solidFill>
              <a:srgbClr val="36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1569" y="627273"/>
            <a:ext cx="3474259" cy="124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" name="object 3"/>
          <p:cNvSpPr txBox="1"/>
          <p:nvPr/>
        </p:nvSpPr>
        <p:spPr>
          <a:xfrm>
            <a:off x="1183482" y="790876"/>
            <a:ext cx="3242867" cy="7302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708" rIns="0" bIns="0" rtlCol="0">
            <a:spAutoFit/>
          </a:bodyPr>
          <a:lstStyle/>
          <a:p>
            <a:pPr marL="76001">
              <a:spcBef>
                <a:spcPts val="289"/>
              </a:spcBef>
            </a:pPr>
            <a:r>
              <a:rPr sz="1020" b="1" spc="77" dirty="0">
                <a:solidFill>
                  <a:srgbClr val="E31836"/>
                </a:solidFill>
                <a:latin typeface="Calibri"/>
                <a:cs typeface="Calibri"/>
              </a:rPr>
              <a:t>ОБЛАСТЬ</a:t>
            </a:r>
            <a:r>
              <a:rPr sz="1020" b="1" spc="17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r>
              <a:rPr sz="1020" b="1" spc="58" dirty="0">
                <a:solidFill>
                  <a:srgbClr val="E31836"/>
                </a:solidFill>
                <a:latin typeface="Calibri"/>
                <a:cs typeface="Calibri"/>
              </a:rPr>
              <a:t>ПРИМЕНЕНИЯ:</a:t>
            </a:r>
            <a:endParaRPr sz="1020" b="1" dirty="0">
              <a:latin typeface="Calibri"/>
              <a:cs typeface="Calibri"/>
            </a:endParaRPr>
          </a:p>
          <a:p>
            <a:pPr marL="179640" marR="240528" indent="-103639">
              <a:lnSpc>
                <a:spcPct val="125000"/>
              </a:lnSpc>
              <a:spcBef>
                <a:spcPts val="180"/>
              </a:spcBef>
            </a:pP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Программа 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предназначена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для </a:t>
            </a:r>
            <a:r>
              <a:rPr sz="816" spc="24" dirty="0">
                <a:solidFill>
                  <a:srgbClr val="364093"/>
                </a:solidFill>
                <a:latin typeface="Calibri"/>
                <a:cs typeface="Calibri"/>
              </a:rPr>
              <a:t>проектов, </a:t>
            </a:r>
            <a:r>
              <a:rPr sz="816" spc="37" dirty="0">
                <a:solidFill>
                  <a:srgbClr val="364093"/>
                </a:solidFill>
                <a:latin typeface="Calibri"/>
                <a:cs typeface="Calibri"/>
              </a:rPr>
              <a:t>направленных</a:t>
            </a:r>
            <a:r>
              <a:rPr sz="816" spc="-2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10" dirty="0" err="1">
                <a:solidFill>
                  <a:srgbClr val="364093"/>
                </a:solidFill>
                <a:latin typeface="Calibri"/>
                <a:cs typeface="Calibri"/>
              </a:rPr>
              <a:t>на</a:t>
            </a:r>
            <a:r>
              <a:rPr sz="816" spc="10" dirty="0">
                <a:solidFill>
                  <a:srgbClr val="364093"/>
                </a:solidFill>
                <a:latin typeface="Calibri"/>
                <a:cs typeface="Calibri"/>
              </a:rPr>
              <a:t>:</a:t>
            </a:r>
            <a:endParaRPr lang="ru-RU" sz="816" spc="10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179640" marR="240528" indent="-103639">
              <a:lnSpc>
                <a:spcPct val="125000"/>
              </a:lnSpc>
              <a:spcBef>
                <a:spcPts val="180"/>
              </a:spcBef>
            </a:pPr>
            <a:r>
              <a:rPr lang="ru-RU" sz="816" dirty="0">
                <a:solidFill>
                  <a:srgbClr val="364093"/>
                </a:solidFill>
                <a:cs typeface="Calibri"/>
              </a:rPr>
              <a:t>а) </a:t>
            </a:r>
            <a:r>
              <a:rPr lang="ru-RU" sz="816" dirty="0" err="1">
                <a:solidFill>
                  <a:srgbClr val="364093"/>
                </a:solidFill>
                <a:cs typeface="Calibri"/>
              </a:rPr>
              <a:t>импортозамещение</a:t>
            </a:r>
            <a:endParaRPr lang="ru-RU" sz="816" dirty="0">
              <a:solidFill>
                <a:srgbClr val="364093"/>
              </a:solidFill>
              <a:cs typeface="Calibri"/>
            </a:endParaRPr>
          </a:p>
          <a:p>
            <a:pPr marL="179640" marR="240528" indent="-103639">
              <a:lnSpc>
                <a:spcPct val="125000"/>
              </a:lnSpc>
              <a:spcBef>
                <a:spcPts val="180"/>
              </a:spcBef>
            </a:pPr>
            <a:r>
              <a:rPr lang="ru-RU" sz="816" dirty="0">
                <a:solidFill>
                  <a:srgbClr val="364093"/>
                </a:solidFill>
                <a:cs typeface="Calibri"/>
              </a:rPr>
              <a:t>б) внедрение НДТ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25828" y="685040"/>
            <a:ext cx="3474257" cy="1274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" name="object 5"/>
          <p:cNvSpPr/>
          <p:nvPr/>
        </p:nvSpPr>
        <p:spPr>
          <a:xfrm>
            <a:off x="4681020" y="738652"/>
            <a:ext cx="3242867" cy="848790"/>
          </a:xfrm>
          <a:custGeom>
            <a:avLst/>
            <a:gdLst/>
            <a:ahLst/>
            <a:cxnLst/>
            <a:rect l="l" t="t" r="r" b="b"/>
            <a:pathLst>
              <a:path w="4768215" h="1537970">
                <a:moveTo>
                  <a:pt x="4768088" y="1537614"/>
                </a:moveTo>
                <a:lnTo>
                  <a:pt x="0" y="1537614"/>
                </a:lnTo>
                <a:lnTo>
                  <a:pt x="0" y="0"/>
                </a:lnTo>
                <a:lnTo>
                  <a:pt x="4768088" y="0"/>
                </a:lnTo>
                <a:lnTo>
                  <a:pt x="4768088" y="15376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6" name="object 6"/>
          <p:cNvSpPr txBox="1"/>
          <p:nvPr/>
        </p:nvSpPr>
        <p:spPr>
          <a:xfrm>
            <a:off x="4768751" y="766951"/>
            <a:ext cx="1385851" cy="322654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1020" b="1" spc="77" dirty="0">
                <a:solidFill>
                  <a:srgbClr val="E31836"/>
                </a:solidFill>
                <a:latin typeface="Calibri"/>
                <a:cs typeface="Calibri"/>
              </a:rPr>
              <a:t>ОСНОВНЫЕ</a:t>
            </a:r>
            <a:r>
              <a:rPr sz="1020" b="1" spc="-17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r>
              <a:rPr sz="1020" b="1" spc="58" dirty="0">
                <a:solidFill>
                  <a:srgbClr val="E31836"/>
                </a:solidFill>
                <a:latin typeface="Calibri"/>
                <a:cs typeface="Calibri"/>
              </a:rPr>
              <a:t>УСЛОВИЯ:</a:t>
            </a:r>
            <a:endParaRPr sz="1020" b="1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39354" y="1253913"/>
            <a:ext cx="155523" cy="155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8" name="object 8"/>
          <p:cNvSpPr txBox="1"/>
          <p:nvPr/>
        </p:nvSpPr>
        <p:spPr>
          <a:xfrm>
            <a:off x="6778770" y="1126952"/>
            <a:ext cx="795493" cy="347037"/>
          </a:xfrm>
          <a:prstGeom prst="rect">
            <a:avLst/>
          </a:prstGeom>
        </p:spPr>
        <p:txBody>
          <a:bodyPr vert="horz" wrap="square" lIns="0" tIns="38436" rIns="0" bIns="0" rtlCol="0">
            <a:spAutoFit/>
          </a:bodyPr>
          <a:lstStyle/>
          <a:p>
            <a:pPr>
              <a:spcBef>
                <a:spcPts val="302"/>
              </a:spcBef>
            </a:pPr>
            <a:r>
              <a:rPr sz="952" b="1" spc="71" dirty="0">
                <a:solidFill>
                  <a:srgbClr val="364093"/>
                </a:solidFill>
                <a:latin typeface="Calibri"/>
                <a:cs typeface="Calibri"/>
              </a:rPr>
              <a:t>СРОК</a:t>
            </a:r>
            <a:r>
              <a:rPr sz="952" b="1" spc="-2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952" b="1" spc="41" dirty="0">
                <a:solidFill>
                  <a:srgbClr val="364093"/>
                </a:solidFill>
                <a:latin typeface="Calibri"/>
                <a:cs typeface="Calibri"/>
              </a:rPr>
              <a:t>ЗАЙМА:</a:t>
            </a:r>
            <a:endParaRPr sz="952" b="1" dirty="0">
              <a:solidFill>
                <a:srgbClr val="364093"/>
              </a:solidFill>
              <a:latin typeface="Calibri"/>
              <a:cs typeface="Calibri"/>
            </a:endParaRPr>
          </a:p>
          <a:p>
            <a:pPr>
              <a:spcBef>
                <a:spcPts val="217"/>
              </a:spcBef>
            </a:pPr>
            <a:r>
              <a:rPr sz="884" spc="27" dirty="0">
                <a:solidFill>
                  <a:srgbClr val="364093"/>
                </a:solidFill>
                <a:latin typeface="Calibri"/>
                <a:cs typeface="Calibri"/>
              </a:rPr>
              <a:t>до</a:t>
            </a:r>
            <a:r>
              <a:rPr sz="884" spc="27" dirty="0">
                <a:solidFill>
                  <a:srgbClr val="001E31"/>
                </a:solidFill>
                <a:latin typeface="Calibri"/>
                <a:cs typeface="Calibri"/>
              </a:rPr>
              <a:t> </a:t>
            </a:r>
            <a:r>
              <a:rPr sz="884" spc="68" dirty="0">
                <a:solidFill>
                  <a:srgbClr val="E31836"/>
                </a:solidFill>
                <a:latin typeface="Calibri"/>
                <a:cs typeface="Calibri"/>
              </a:rPr>
              <a:t>60</a:t>
            </a:r>
            <a:r>
              <a:rPr sz="884" spc="10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r>
              <a:rPr sz="884" spc="17" dirty="0">
                <a:solidFill>
                  <a:srgbClr val="364093"/>
                </a:solidFill>
                <a:latin typeface="Calibri"/>
                <a:cs typeface="Calibri"/>
              </a:rPr>
              <a:t>мес</a:t>
            </a:r>
            <a:r>
              <a:rPr sz="884" spc="17" dirty="0">
                <a:solidFill>
                  <a:srgbClr val="001E31"/>
                </a:solidFill>
                <a:latin typeface="Calibri"/>
                <a:cs typeface="Calibri"/>
              </a:rPr>
              <a:t>.</a:t>
            </a:r>
            <a:endParaRPr sz="884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94126" y="1194409"/>
            <a:ext cx="0" cy="274665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0" name="object 10"/>
          <p:cNvSpPr/>
          <p:nvPr/>
        </p:nvSpPr>
        <p:spPr>
          <a:xfrm>
            <a:off x="4875215" y="1300470"/>
            <a:ext cx="0" cy="87237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723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1" name="object 11"/>
          <p:cNvSpPr/>
          <p:nvPr/>
        </p:nvSpPr>
        <p:spPr>
          <a:xfrm>
            <a:off x="4988744" y="1300470"/>
            <a:ext cx="0" cy="87237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723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2" name="object 12"/>
          <p:cNvSpPr/>
          <p:nvPr/>
        </p:nvSpPr>
        <p:spPr>
          <a:xfrm>
            <a:off x="4898321" y="1310107"/>
            <a:ext cx="67586" cy="67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3" name="object 13"/>
          <p:cNvSpPr/>
          <p:nvPr/>
        </p:nvSpPr>
        <p:spPr>
          <a:xfrm>
            <a:off x="4845042" y="1300471"/>
            <a:ext cx="174473" cy="87237"/>
          </a:xfrm>
          <a:custGeom>
            <a:avLst/>
            <a:gdLst/>
            <a:ahLst/>
            <a:cxnLst/>
            <a:rect l="l" t="t" r="r" b="b"/>
            <a:pathLst>
              <a:path w="256539" h="128269">
                <a:moveTo>
                  <a:pt x="256032" y="127723"/>
                </a:moveTo>
                <a:lnTo>
                  <a:pt x="0" y="127723"/>
                </a:lnTo>
                <a:lnTo>
                  <a:pt x="0" y="0"/>
                </a:lnTo>
                <a:lnTo>
                  <a:pt x="256032" y="0"/>
                </a:lnTo>
                <a:lnTo>
                  <a:pt x="256032" y="127723"/>
                </a:lnTo>
                <a:close/>
              </a:path>
            </a:pathLst>
          </a:custGeom>
          <a:ln w="762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4" name="object 14"/>
          <p:cNvSpPr/>
          <p:nvPr/>
        </p:nvSpPr>
        <p:spPr>
          <a:xfrm>
            <a:off x="4857474" y="1288041"/>
            <a:ext cx="174473" cy="87237"/>
          </a:xfrm>
          <a:custGeom>
            <a:avLst/>
            <a:gdLst/>
            <a:ahLst/>
            <a:cxnLst/>
            <a:rect l="l" t="t" r="r" b="b"/>
            <a:pathLst>
              <a:path w="256539" h="128269">
                <a:moveTo>
                  <a:pt x="0" y="18275"/>
                </a:moveTo>
                <a:lnTo>
                  <a:pt x="0" y="0"/>
                </a:lnTo>
                <a:lnTo>
                  <a:pt x="256032" y="0"/>
                </a:lnTo>
                <a:lnTo>
                  <a:pt x="256032" y="127723"/>
                </a:lnTo>
                <a:lnTo>
                  <a:pt x="237756" y="127723"/>
                </a:lnTo>
              </a:path>
            </a:pathLst>
          </a:custGeom>
          <a:ln w="762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5" name="object 15"/>
          <p:cNvSpPr/>
          <p:nvPr/>
        </p:nvSpPr>
        <p:spPr>
          <a:xfrm>
            <a:off x="4869399" y="1276115"/>
            <a:ext cx="174473" cy="87237"/>
          </a:xfrm>
          <a:custGeom>
            <a:avLst/>
            <a:gdLst/>
            <a:ahLst/>
            <a:cxnLst/>
            <a:rect l="l" t="t" r="r" b="b"/>
            <a:pathLst>
              <a:path w="256539" h="128269">
                <a:moveTo>
                  <a:pt x="0" y="17538"/>
                </a:moveTo>
                <a:lnTo>
                  <a:pt x="0" y="0"/>
                </a:lnTo>
                <a:lnTo>
                  <a:pt x="256032" y="0"/>
                </a:lnTo>
                <a:lnTo>
                  <a:pt x="256032" y="127736"/>
                </a:lnTo>
                <a:lnTo>
                  <a:pt x="238493" y="127736"/>
                </a:lnTo>
              </a:path>
            </a:pathLst>
          </a:custGeom>
          <a:ln w="762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6" name="object 16"/>
          <p:cNvSpPr/>
          <p:nvPr/>
        </p:nvSpPr>
        <p:spPr>
          <a:xfrm>
            <a:off x="4921233" y="1329163"/>
            <a:ext cx="25048" cy="31526"/>
          </a:xfrm>
          <a:custGeom>
            <a:avLst/>
            <a:gdLst/>
            <a:ahLst/>
            <a:cxnLst/>
            <a:rect l="l" t="t" r="r" b="b"/>
            <a:pathLst>
              <a:path w="36829" h="46355">
                <a:moveTo>
                  <a:pt x="11061" y="38087"/>
                </a:moveTo>
                <a:lnTo>
                  <a:pt x="5829" y="38087"/>
                </a:lnTo>
                <a:lnTo>
                  <a:pt x="5829" y="45808"/>
                </a:lnTo>
                <a:lnTo>
                  <a:pt x="11061" y="45808"/>
                </a:lnTo>
                <a:lnTo>
                  <a:pt x="11061" y="38087"/>
                </a:lnTo>
                <a:close/>
              </a:path>
              <a:path w="36829" h="46355">
                <a:moveTo>
                  <a:pt x="23812" y="33312"/>
                </a:moveTo>
                <a:lnTo>
                  <a:pt x="0" y="33312"/>
                </a:lnTo>
                <a:lnTo>
                  <a:pt x="0" y="38087"/>
                </a:lnTo>
                <a:lnTo>
                  <a:pt x="23812" y="38087"/>
                </a:lnTo>
                <a:lnTo>
                  <a:pt x="23812" y="33312"/>
                </a:lnTo>
                <a:close/>
              </a:path>
              <a:path w="36829" h="46355">
                <a:moveTo>
                  <a:pt x="11061" y="27025"/>
                </a:moveTo>
                <a:lnTo>
                  <a:pt x="5829" y="27025"/>
                </a:lnTo>
                <a:lnTo>
                  <a:pt x="5829" y="33312"/>
                </a:lnTo>
                <a:lnTo>
                  <a:pt x="11061" y="33312"/>
                </a:lnTo>
                <a:lnTo>
                  <a:pt x="11061" y="27025"/>
                </a:lnTo>
                <a:close/>
              </a:path>
              <a:path w="36829" h="46355">
                <a:moveTo>
                  <a:pt x="35985" y="4787"/>
                </a:moveTo>
                <a:lnTo>
                  <a:pt x="27749" y="4787"/>
                </a:lnTo>
                <a:lnTo>
                  <a:pt x="31153" y="7924"/>
                </a:lnTo>
                <a:lnTo>
                  <a:pt x="31153" y="19240"/>
                </a:lnTo>
                <a:lnTo>
                  <a:pt x="27749" y="22250"/>
                </a:lnTo>
                <a:lnTo>
                  <a:pt x="0" y="22250"/>
                </a:lnTo>
                <a:lnTo>
                  <a:pt x="0" y="27025"/>
                </a:lnTo>
                <a:lnTo>
                  <a:pt x="31673" y="27025"/>
                </a:lnTo>
                <a:lnTo>
                  <a:pt x="36385" y="21666"/>
                </a:lnTo>
                <a:lnTo>
                  <a:pt x="36385" y="5232"/>
                </a:lnTo>
                <a:lnTo>
                  <a:pt x="35985" y="4787"/>
                </a:lnTo>
                <a:close/>
              </a:path>
              <a:path w="36829" h="46355">
                <a:moveTo>
                  <a:pt x="31673" y="0"/>
                </a:moveTo>
                <a:lnTo>
                  <a:pt x="5829" y="0"/>
                </a:lnTo>
                <a:lnTo>
                  <a:pt x="5829" y="22250"/>
                </a:lnTo>
                <a:lnTo>
                  <a:pt x="11061" y="22250"/>
                </a:lnTo>
                <a:lnTo>
                  <a:pt x="11061" y="4787"/>
                </a:lnTo>
                <a:lnTo>
                  <a:pt x="35985" y="4787"/>
                </a:lnTo>
                <a:lnTo>
                  <a:pt x="31673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7" name="object 17"/>
          <p:cNvSpPr txBox="1"/>
          <p:nvPr/>
        </p:nvSpPr>
        <p:spPr>
          <a:xfrm>
            <a:off x="5225712" y="1127158"/>
            <a:ext cx="1103480" cy="347037"/>
          </a:xfrm>
          <a:prstGeom prst="rect">
            <a:avLst/>
          </a:prstGeom>
        </p:spPr>
        <p:txBody>
          <a:bodyPr vert="horz" wrap="square" lIns="0" tIns="38436" rIns="0" bIns="0" rtlCol="0">
            <a:spAutoFit/>
          </a:bodyPr>
          <a:lstStyle/>
          <a:p>
            <a:pPr>
              <a:spcBef>
                <a:spcPts val="302"/>
              </a:spcBef>
            </a:pPr>
            <a:r>
              <a:rPr sz="952" b="1" spc="24" dirty="0">
                <a:solidFill>
                  <a:srgbClr val="364093"/>
                </a:solidFill>
                <a:latin typeface="Calibri"/>
                <a:cs typeface="Calibri"/>
              </a:rPr>
              <a:t>СУММА</a:t>
            </a:r>
            <a:r>
              <a:rPr sz="952" b="1" spc="-2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952" b="1" spc="41" dirty="0">
                <a:solidFill>
                  <a:srgbClr val="364093"/>
                </a:solidFill>
                <a:latin typeface="Calibri"/>
                <a:cs typeface="Calibri"/>
              </a:rPr>
              <a:t>ЗАЙМА:</a:t>
            </a:r>
            <a:endParaRPr sz="952" b="1" dirty="0">
              <a:solidFill>
                <a:srgbClr val="364093"/>
              </a:solidFill>
              <a:latin typeface="Calibri"/>
              <a:cs typeface="Calibri"/>
            </a:endParaRPr>
          </a:p>
          <a:p>
            <a:pPr>
              <a:spcBef>
                <a:spcPts val="217"/>
              </a:spcBef>
            </a:pPr>
            <a:r>
              <a:rPr lang="ru-RU" sz="884" b="1" spc="68" dirty="0">
                <a:solidFill>
                  <a:srgbClr val="E31836"/>
                </a:solidFill>
                <a:latin typeface="Calibri"/>
                <a:cs typeface="Calibri"/>
              </a:rPr>
              <a:t>20</a:t>
            </a:r>
            <a:r>
              <a:rPr sz="884" b="1" spc="68" dirty="0">
                <a:solidFill>
                  <a:srgbClr val="E31836"/>
                </a:solidFill>
                <a:latin typeface="Calibri"/>
                <a:cs typeface="Calibri"/>
              </a:rPr>
              <a:t>–</a:t>
            </a:r>
            <a:r>
              <a:rPr lang="ru-RU" sz="884" b="1" spc="68" dirty="0">
                <a:solidFill>
                  <a:srgbClr val="E31836"/>
                </a:solidFill>
                <a:latin typeface="Calibri"/>
                <a:cs typeface="Calibri"/>
              </a:rPr>
              <a:t>1</a:t>
            </a:r>
            <a:r>
              <a:rPr sz="884" b="1" spc="68" dirty="0">
                <a:solidFill>
                  <a:srgbClr val="E31836"/>
                </a:solidFill>
                <a:latin typeface="Calibri"/>
                <a:cs typeface="Calibri"/>
              </a:rPr>
              <a:t>00 </a:t>
            </a:r>
            <a:r>
              <a:rPr sz="884" b="1" spc="27" dirty="0" err="1">
                <a:solidFill>
                  <a:srgbClr val="364093"/>
                </a:solidFill>
                <a:latin typeface="Calibri"/>
                <a:cs typeface="Calibri"/>
              </a:rPr>
              <a:t>млн</a:t>
            </a:r>
            <a:r>
              <a:rPr lang="ru-RU" sz="884" b="1" spc="27" dirty="0">
                <a:solidFill>
                  <a:srgbClr val="364093"/>
                </a:solidFill>
                <a:latin typeface="Calibri"/>
                <a:cs typeface="Calibri"/>
              </a:rPr>
              <a:t>.</a:t>
            </a:r>
            <a:r>
              <a:rPr sz="884" b="1" spc="-31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lang="ru-RU" sz="884" b="1" spc="102" dirty="0">
                <a:solidFill>
                  <a:srgbClr val="364093"/>
                </a:solidFill>
                <a:latin typeface="Calibri"/>
                <a:cs typeface="Calibri"/>
              </a:rPr>
              <a:t>руб.</a:t>
            </a:r>
            <a:endParaRPr sz="884" b="1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42107" y="1194460"/>
            <a:ext cx="0" cy="274665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125405" y="182695"/>
            <a:ext cx="3918467" cy="228463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1428" b="1" spc="126" dirty="0">
                <a:solidFill>
                  <a:srgbClr val="364093"/>
                </a:solidFill>
              </a:rPr>
              <a:t>|ПРОГРАММА </a:t>
            </a:r>
            <a:r>
              <a:rPr sz="1428" b="1" spc="105" dirty="0">
                <a:solidFill>
                  <a:srgbClr val="364093"/>
                </a:solidFill>
              </a:rPr>
              <a:t>"ПРОЕКТЫ</a:t>
            </a:r>
            <a:r>
              <a:rPr sz="1428" b="1" spc="-136" dirty="0">
                <a:solidFill>
                  <a:srgbClr val="364093"/>
                </a:solidFill>
              </a:rPr>
              <a:t> </a:t>
            </a:r>
            <a:r>
              <a:rPr sz="1428" b="1" spc="112" dirty="0">
                <a:solidFill>
                  <a:srgbClr val="364093"/>
                </a:solidFill>
              </a:rPr>
              <a:t>РАЗВИТИЯ"</a:t>
            </a:r>
            <a:endParaRPr sz="1428" b="1" dirty="0">
              <a:solidFill>
                <a:srgbClr val="364093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42439" y="4162516"/>
            <a:ext cx="131666" cy="1316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1" name="object 21"/>
          <p:cNvSpPr/>
          <p:nvPr/>
        </p:nvSpPr>
        <p:spPr>
          <a:xfrm>
            <a:off x="4790756" y="4308435"/>
            <a:ext cx="204957" cy="72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2" name="object 22"/>
          <p:cNvSpPr txBox="1"/>
          <p:nvPr/>
        </p:nvSpPr>
        <p:spPr>
          <a:xfrm>
            <a:off x="5233191" y="4031212"/>
            <a:ext cx="1618194" cy="548853"/>
          </a:xfrm>
          <a:prstGeom prst="rect">
            <a:avLst/>
          </a:prstGeom>
        </p:spPr>
        <p:txBody>
          <a:bodyPr vert="horz" wrap="square" lIns="0" tIns="67803" rIns="0" bIns="0" rtlCol="0">
            <a:spAutoFit/>
          </a:bodyPr>
          <a:lstStyle/>
          <a:p>
            <a:pPr marL="8636">
              <a:spcBef>
                <a:spcPts val="534"/>
              </a:spcBef>
            </a:pPr>
            <a:r>
              <a:rPr sz="952" b="1" spc="68" dirty="0">
                <a:solidFill>
                  <a:srgbClr val="364093"/>
                </a:solidFill>
                <a:latin typeface="Calibri"/>
                <a:cs typeface="Calibri"/>
              </a:rPr>
              <a:t>ОБЩИЙ </a:t>
            </a:r>
            <a:r>
              <a:rPr sz="952" b="1" spc="71" dirty="0">
                <a:solidFill>
                  <a:srgbClr val="364093"/>
                </a:solidFill>
                <a:latin typeface="Calibri"/>
                <a:cs typeface="Calibri"/>
              </a:rPr>
              <a:t>БЮДЖЕТ</a:t>
            </a:r>
            <a:r>
              <a:rPr sz="952" b="1" spc="-65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952" b="1" spc="54" dirty="0">
                <a:solidFill>
                  <a:srgbClr val="364093"/>
                </a:solidFill>
                <a:latin typeface="Calibri"/>
                <a:cs typeface="Calibri"/>
              </a:rPr>
              <a:t>ПРОЕКТА:</a:t>
            </a:r>
            <a:endParaRPr sz="952" b="1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>
              <a:spcBef>
                <a:spcPts val="436"/>
              </a:spcBef>
            </a:pPr>
            <a:r>
              <a:rPr sz="884" spc="34" dirty="0" err="1">
                <a:solidFill>
                  <a:srgbClr val="364093"/>
                </a:solidFill>
                <a:latin typeface="Calibri"/>
                <a:cs typeface="Calibri"/>
              </a:rPr>
              <a:t>от</a:t>
            </a:r>
            <a:r>
              <a:rPr sz="884" spc="34" dirty="0">
                <a:solidFill>
                  <a:srgbClr val="001E31"/>
                </a:solidFill>
                <a:latin typeface="Calibri"/>
                <a:cs typeface="Calibri"/>
              </a:rPr>
              <a:t> </a:t>
            </a:r>
            <a:r>
              <a:rPr lang="ru-RU" sz="884" b="1" spc="-24" dirty="0">
                <a:solidFill>
                  <a:srgbClr val="E31836"/>
                </a:solidFill>
                <a:latin typeface="Calibri"/>
                <a:cs typeface="Calibri"/>
              </a:rPr>
              <a:t>40</a:t>
            </a:r>
            <a:r>
              <a:rPr lang="ru-RU" sz="884" spc="-24" dirty="0">
                <a:solidFill>
                  <a:srgbClr val="E31836"/>
                </a:solidFill>
                <a:latin typeface="Calibri"/>
                <a:cs typeface="Calibri"/>
              </a:rPr>
              <a:t>  </a:t>
            </a:r>
            <a:r>
              <a:rPr lang="ru-RU" sz="884" spc="-24" dirty="0">
                <a:solidFill>
                  <a:srgbClr val="364093"/>
                </a:solidFill>
                <a:latin typeface="Calibri"/>
                <a:cs typeface="Calibri"/>
              </a:rPr>
              <a:t>млн. руб.</a:t>
            </a:r>
            <a:endParaRPr sz="884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04006" y="4100742"/>
            <a:ext cx="0" cy="342036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502666"/>
                </a:moveTo>
                <a:lnTo>
                  <a:pt x="0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4" name="object 24"/>
          <p:cNvSpPr/>
          <p:nvPr/>
        </p:nvSpPr>
        <p:spPr>
          <a:xfrm>
            <a:off x="1165328" y="2972809"/>
            <a:ext cx="208743" cy="290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5" name="object 25"/>
          <p:cNvSpPr txBox="1"/>
          <p:nvPr/>
        </p:nvSpPr>
        <p:spPr>
          <a:xfrm>
            <a:off x="1611462" y="2432761"/>
            <a:ext cx="1407132" cy="155237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952" b="1" spc="68" dirty="0">
                <a:solidFill>
                  <a:srgbClr val="364093"/>
                </a:solidFill>
                <a:latin typeface="Calibri"/>
                <a:cs typeface="Calibri"/>
              </a:rPr>
              <a:t>ПРОЦЕНТНАЯ</a:t>
            </a:r>
            <a:r>
              <a:rPr sz="952" b="1" spc="-1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952" b="1" spc="68" dirty="0">
                <a:solidFill>
                  <a:srgbClr val="364093"/>
                </a:solidFill>
                <a:latin typeface="Calibri"/>
                <a:cs typeface="Calibri"/>
              </a:rPr>
              <a:t>СТАВКА:</a:t>
            </a:r>
            <a:endParaRPr sz="952" b="1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83337" y="2455181"/>
            <a:ext cx="0" cy="1277885"/>
          </a:xfrm>
          <a:custGeom>
            <a:avLst/>
            <a:gdLst/>
            <a:ahLst/>
            <a:cxnLst/>
            <a:rect l="l" t="t" r="r" b="b"/>
            <a:pathLst>
              <a:path h="1878964">
                <a:moveTo>
                  <a:pt x="0" y="0"/>
                </a:moveTo>
                <a:lnTo>
                  <a:pt x="0" y="1878964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9" name="object 29"/>
          <p:cNvSpPr txBox="1"/>
          <p:nvPr/>
        </p:nvSpPr>
        <p:spPr>
          <a:xfrm>
            <a:off x="4825568" y="2724208"/>
            <a:ext cx="85509" cy="137321"/>
          </a:xfrm>
          <a:prstGeom prst="rect">
            <a:avLst/>
          </a:prstGeom>
        </p:spPr>
        <p:txBody>
          <a:bodyPr vert="horz" wrap="square" lIns="0" tIns="11660" rIns="0" bIns="0" rtlCol="0">
            <a:spAutoFit/>
          </a:bodyPr>
          <a:lstStyle/>
          <a:p>
            <a:pPr marL="8636">
              <a:spcBef>
                <a:spcPts val="92"/>
              </a:spcBef>
            </a:pPr>
            <a:r>
              <a:rPr sz="816" spc="346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endParaRPr sz="816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81389" y="2671507"/>
            <a:ext cx="223946" cy="2123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1" name="object 31"/>
          <p:cNvSpPr txBox="1"/>
          <p:nvPr/>
        </p:nvSpPr>
        <p:spPr>
          <a:xfrm>
            <a:off x="5295766" y="2415659"/>
            <a:ext cx="2144637" cy="699022"/>
          </a:xfrm>
          <a:prstGeom prst="rect">
            <a:avLst/>
          </a:prstGeom>
        </p:spPr>
        <p:txBody>
          <a:bodyPr vert="horz" wrap="square" lIns="0" tIns="67803" rIns="0" bIns="0" rtlCol="0">
            <a:spAutoFit/>
          </a:bodyPr>
          <a:lstStyle/>
          <a:p>
            <a:pPr marL="8636">
              <a:spcBef>
                <a:spcPts val="534"/>
              </a:spcBef>
            </a:pPr>
            <a:r>
              <a:rPr sz="952" b="1" spc="68" dirty="0">
                <a:solidFill>
                  <a:srgbClr val="364093"/>
                </a:solidFill>
                <a:latin typeface="Calibri"/>
                <a:cs typeface="Calibri"/>
              </a:rPr>
              <a:t>СОФИНАНСИРОВАНИЕ:</a:t>
            </a:r>
            <a:endParaRPr sz="952" b="1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>
              <a:spcBef>
                <a:spcPts val="436"/>
              </a:spcBef>
            </a:pPr>
            <a:r>
              <a:rPr sz="884" spc="-14" dirty="0">
                <a:solidFill>
                  <a:srgbClr val="E31836"/>
                </a:solidFill>
                <a:latin typeface="Calibri"/>
                <a:cs typeface="Calibri"/>
              </a:rPr>
              <a:t>≥ </a:t>
            </a:r>
            <a:r>
              <a:rPr sz="884" spc="68" dirty="0">
                <a:solidFill>
                  <a:srgbClr val="E31836"/>
                </a:solidFill>
                <a:latin typeface="Calibri"/>
                <a:cs typeface="Calibri"/>
              </a:rPr>
              <a:t>50 </a:t>
            </a:r>
            <a:r>
              <a:rPr sz="884" spc="37" dirty="0">
                <a:solidFill>
                  <a:srgbClr val="E31836"/>
                </a:solidFill>
                <a:latin typeface="Calibri"/>
                <a:cs typeface="Calibri"/>
              </a:rPr>
              <a:t>% </a:t>
            </a:r>
            <a:r>
              <a:rPr sz="884" spc="41" dirty="0">
                <a:solidFill>
                  <a:srgbClr val="364093"/>
                </a:solidFill>
                <a:latin typeface="Calibri"/>
                <a:cs typeface="Calibri"/>
              </a:rPr>
              <a:t>бюджета</a:t>
            </a:r>
            <a:r>
              <a:rPr sz="884" spc="-2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84" spc="27" dirty="0">
                <a:solidFill>
                  <a:srgbClr val="364093"/>
                </a:solidFill>
                <a:latin typeface="Calibri"/>
                <a:cs typeface="Calibri"/>
              </a:rPr>
              <a:t>проекта,</a:t>
            </a:r>
            <a:endParaRPr sz="884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 marR="3455">
              <a:lnSpc>
                <a:spcPct val="112300"/>
              </a:lnSpc>
            </a:pPr>
            <a:r>
              <a:rPr sz="884" spc="54" dirty="0">
                <a:solidFill>
                  <a:srgbClr val="364093"/>
                </a:solidFill>
                <a:latin typeface="Calibri"/>
                <a:cs typeface="Calibri"/>
              </a:rPr>
              <a:t>в </a:t>
            </a:r>
            <a:r>
              <a:rPr sz="884" spc="17" dirty="0">
                <a:solidFill>
                  <a:srgbClr val="364093"/>
                </a:solidFill>
                <a:latin typeface="Calibri"/>
                <a:cs typeface="Calibri"/>
              </a:rPr>
              <a:t>т.ч. </a:t>
            </a:r>
            <a:r>
              <a:rPr sz="884" spc="68" dirty="0">
                <a:solidFill>
                  <a:srgbClr val="364093"/>
                </a:solidFill>
                <a:latin typeface="Calibri"/>
                <a:cs typeface="Calibri"/>
              </a:rPr>
              <a:t>за </a:t>
            </a:r>
            <a:r>
              <a:rPr sz="884" spc="61" dirty="0">
                <a:solidFill>
                  <a:srgbClr val="364093"/>
                </a:solidFill>
                <a:latin typeface="Calibri"/>
                <a:cs typeface="Calibri"/>
              </a:rPr>
              <a:t>счет </a:t>
            </a:r>
            <a:r>
              <a:rPr sz="884" spc="51" dirty="0">
                <a:solidFill>
                  <a:srgbClr val="364093"/>
                </a:solidFill>
                <a:latin typeface="Calibri"/>
                <a:cs typeface="Calibri"/>
              </a:rPr>
              <a:t>собственных </a:t>
            </a:r>
            <a:r>
              <a:rPr sz="884" spc="58" dirty="0">
                <a:solidFill>
                  <a:srgbClr val="364093"/>
                </a:solidFill>
                <a:latin typeface="Calibri"/>
                <a:cs typeface="Calibri"/>
              </a:rPr>
              <a:t>средств /  средств </a:t>
            </a:r>
            <a:r>
              <a:rPr sz="884" spc="34" dirty="0">
                <a:solidFill>
                  <a:srgbClr val="364093"/>
                </a:solidFill>
                <a:latin typeface="Calibri"/>
                <a:cs typeface="Calibri"/>
              </a:rPr>
              <a:t>акционеров </a:t>
            </a:r>
            <a:r>
              <a:rPr sz="884" spc="-14" dirty="0">
                <a:solidFill>
                  <a:srgbClr val="E31836"/>
                </a:solidFill>
                <a:latin typeface="Calibri"/>
                <a:cs typeface="Calibri"/>
              </a:rPr>
              <a:t>≥ </a:t>
            </a:r>
            <a:r>
              <a:rPr sz="884" spc="-82" dirty="0">
                <a:solidFill>
                  <a:srgbClr val="E31836"/>
                </a:solidFill>
                <a:latin typeface="Calibri"/>
                <a:cs typeface="Calibri"/>
              </a:rPr>
              <a:t>15 </a:t>
            </a:r>
            <a:r>
              <a:rPr sz="884" spc="37" dirty="0">
                <a:solidFill>
                  <a:srgbClr val="E31836"/>
                </a:solidFill>
                <a:latin typeface="Calibri"/>
                <a:cs typeface="Calibri"/>
              </a:rPr>
              <a:t>% </a:t>
            </a:r>
            <a:r>
              <a:rPr sz="884" spc="34" dirty="0">
                <a:solidFill>
                  <a:srgbClr val="364093"/>
                </a:solidFill>
                <a:latin typeface="Calibri"/>
                <a:cs typeface="Calibri"/>
              </a:rPr>
              <a:t>суммы</a:t>
            </a:r>
            <a:r>
              <a:rPr sz="88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84" spc="41" dirty="0">
                <a:solidFill>
                  <a:srgbClr val="364093"/>
                </a:solidFill>
                <a:latin typeface="Calibri"/>
                <a:cs typeface="Calibri"/>
              </a:rPr>
              <a:t>займа</a:t>
            </a:r>
            <a:endParaRPr sz="884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104006" y="2455181"/>
            <a:ext cx="0" cy="645637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9223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3" name="object 33"/>
          <p:cNvSpPr txBox="1"/>
          <p:nvPr/>
        </p:nvSpPr>
        <p:spPr>
          <a:xfrm>
            <a:off x="1611463" y="4078278"/>
            <a:ext cx="2235614" cy="64247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8636" marR="593331">
              <a:lnSpc>
                <a:spcPct val="104200"/>
              </a:lnSpc>
              <a:spcBef>
                <a:spcPts val="20"/>
              </a:spcBef>
            </a:pPr>
            <a:r>
              <a:rPr sz="952" b="1" spc="68" dirty="0">
                <a:solidFill>
                  <a:srgbClr val="364093"/>
                </a:solidFill>
                <a:latin typeface="Calibri"/>
                <a:cs typeface="Calibri"/>
              </a:rPr>
              <a:t>ЦЕЛЕВОЙ </a:t>
            </a:r>
            <a:r>
              <a:rPr sz="952" b="1" spc="51" dirty="0">
                <a:solidFill>
                  <a:srgbClr val="364093"/>
                </a:solidFill>
                <a:latin typeface="Calibri"/>
                <a:cs typeface="Calibri"/>
              </a:rPr>
              <a:t>ОБЪЁМ</a:t>
            </a:r>
            <a:r>
              <a:rPr sz="952" b="1" spc="-68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952" b="1" spc="68" dirty="0">
                <a:solidFill>
                  <a:srgbClr val="364093"/>
                </a:solidFill>
                <a:latin typeface="Calibri"/>
                <a:cs typeface="Calibri"/>
              </a:rPr>
              <a:t>ПРОДАЖ  </a:t>
            </a:r>
            <a:r>
              <a:rPr sz="952" b="1" spc="51" dirty="0">
                <a:solidFill>
                  <a:srgbClr val="364093"/>
                </a:solidFill>
                <a:latin typeface="Calibri"/>
                <a:cs typeface="Calibri"/>
              </a:rPr>
              <a:t>НОВОЙ</a:t>
            </a:r>
            <a:r>
              <a:rPr sz="952" b="1" spc="1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952" b="1" spc="51" dirty="0">
                <a:solidFill>
                  <a:srgbClr val="364093"/>
                </a:solidFill>
                <a:latin typeface="Calibri"/>
                <a:cs typeface="Calibri"/>
              </a:rPr>
              <a:t>ПРОДУКЦИИ:</a:t>
            </a:r>
            <a:endParaRPr sz="952" b="1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 marR="3455">
              <a:lnSpc>
                <a:spcPct val="112300"/>
              </a:lnSpc>
              <a:spcBef>
                <a:spcPts val="302"/>
              </a:spcBef>
            </a:pPr>
            <a:r>
              <a:rPr sz="884" b="1" spc="-14" dirty="0">
                <a:solidFill>
                  <a:srgbClr val="E31836"/>
                </a:solidFill>
                <a:latin typeface="Calibri"/>
                <a:cs typeface="Calibri"/>
              </a:rPr>
              <a:t>≥ </a:t>
            </a:r>
            <a:r>
              <a:rPr sz="884" b="1" spc="68" dirty="0">
                <a:solidFill>
                  <a:srgbClr val="E31836"/>
                </a:solidFill>
                <a:latin typeface="Calibri"/>
                <a:cs typeface="Calibri"/>
              </a:rPr>
              <a:t>50 </a:t>
            </a:r>
            <a:r>
              <a:rPr sz="884" b="1" spc="37" dirty="0">
                <a:solidFill>
                  <a:srgbClr val="E31836"/>
                </a:solidFill>
                <a:latin typeface="Calibri"/>
                <a:cs typeface="Calibri"/>
              </a:rPr>
              <a:t>% </a:t>
            </a:r>
            <a:r>
              <a:rPr sz="884" spc="41" dirty="0">
                <a:solidFill>
                  <a:srgbClr val="364093"/>
                </a:solidFill>
                <a:latin typeface="Calibri"/>
                <a:cs typeface="Calibri"/>
              </a:rPr>
              <a:t>от суммы займа в год, начиная со  2 года серийного производства</a:t>
            </a:r>
          </a:p>
        </p:txBody>
      </p:sp>
      <p:sp>
        <p:nvSpPr>
          <p:cNvPr id="34" name="object 34"/>
          <p:cNvSpPr/>
          <p:nvPr/>
        </p:nvSpPr>
        <p:spPr>
          <a:xfrm>
            <a:off x="1483337" y="4100741"/>
            <a:ext cx="0" cy="632681"/>
          </a:xfrm>
          <a:custGeom>
            <a:avLst/>
            <a:gdLst/>
            <a:ahLst/>
            <a:cxnLst/>
            <a:rect l="l" t="t" r="r" b="b"/>
            <a:pathLst>
              <a:path h="930275">
                <a:moveTo>
                  <a:pt x="0" y="0"/>
                </a:moveTo>
                <a:lnTo>
                  <a:pt x="0" y="929703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5" name="object 35"/>
          <p:cNvSpPr/>
          <p:nvPr/>
        </p:nvSpPr>
        <p:spPr>
          <a:xfrm>
            <a:off x="1180939" y="4358375"/>
            <a:ext cx="175769" cy="43618"/>
          </a:xfrm>
          <a:custGeom>
            <a:avLst/>
            <a:gdLst/>
            <a:ahLst/>
            <a:cxnLst/>
            <a:rect l="l" t="t" r="r" b="b"/>
            <a:pathLst>
              <a:path w="258445" h="64135">
                <a:moveTo>
                  <a:pt x="247408" y="0"/>
                </a:moveTo>
                <a:lnTo>
                  <a:pt x="10858" y="0"/>
                </a:lnTo>
                <a:lnTo>
                  <a:pt x="4851" y="0"/>
                </a:lnTo>
                <a:lnTo>
                  <a:pt x="0" y="5626"/>
                </a:lnTo>
                <a:lnTo>
                  <a:pt x="0" y="12573"/>
                </a:lnTo>
                <a:lnTo>
                  <a:pt x="0" y="25158"/>
                </a:lnTo>
                <a:lnTo>
                  <a:pt x="12" y="51498"/>
                </a:lnTo>
                <a:lnTo>
                  <a:pt x="12" y="58445"/>
                </a:lnTo>
                <a:lnTo>
                  <a:pt x="4876" y="64071"/>
                </a:lnTo>
                <a:lnTo>
                  <a:pt x="10871" y="64071"/>
                </a:lnTo>
                <a:lnTo>
                  <a:pt x="16865" y="64071"/>
                </a:lnTo>
                <a:lnTo>
                  <a:pt x="21717" y="58445"/>
                </a:lnTo>
                <a:lnTo>
                  <a:pt x="21717" y="51498"/>
                </a:lnTo>
                <a:lnTo>
                  <a:pt x="21717" y="37731"/>
                </a:lnTo>
                <a:lnTo>
                  <a:pt x="21717" y="30784"/>
                </a:lnTo>
                <a:lnTo>
                  <a:pt x="26581" y="25158"/>
                </a:lnTo>
                <a:lnTo>
                  <a:pt x="32575" y="25158"/>
                </a:lnTo>
                <a:lnTo>
                  <a:pt x="225704" y="25158"/>
                </a:lnTo>
                <a:lnTo>
                  <a:pt x="231698" y="25158"/>
                </a:lnTo>
                <a:lnTo>
                  <a:pt x="236562" y="30784"/>
                </a:lnTo>
                <a:lnTo>
                  <a:pt x="236562" y="37731"/>
                </a:lnTo>
                <a:lnTo>
                  <a:pt x="236562" y="51498"/>
                </a:lnTo>
                <a:lnTo>
                  <a:pt x="236562" y="58445"/>
                </a:lnTo>
                <a:lnTo>
                  <a:pt x="241414" y="64071"/>
                </a:lnTo>
                <a:lnTo>
                  <a:pt x="247408" y="64071"/>
                </a:lnTo>
                <a:lnTo>
                  <a:pt x="253403" y="64071"/>
                </a:lnTo>
                <a:lnTo>
                  <a:pt x="258254" y="58445"/>
                </a:lnTo>
                <a:lnTo>
                  <a:pt x="258254" y="51498"/>
                </a:lnTo>
                <a:lnTo>
                  <a:pt x="258254" y="12573"/>
                </a:lnTo>
                <a:lnTo>
                  <a:pt x="258254" y="5638"/>
                </a:lnTo>
                <a:lnTo>
                  <a:pt x="253403" y="0"/>
                </a:lnTo>
                <a:lnTo>
                  <a:pt x="247408" y="0"/>
                </a:lnTo>
                <a:close/>
              </a:path>
            </a:pathLst>
          </a:custGeom>
          <a:ln w="9334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6" name="object 36"/>
          <p:cNvSpPr/>
          <p:nvPr/>
        </p:nvSpPr>
        <p:spPr>
          <a:xfrm>
            <a:off x="1177763" y="4395490"/>
            <a:ext cx="181460" cy="107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7" name="object 37"/>
          <p:cNvSpPr/>
          <p:nvPr/>
        </p:nvSpPr>
        <p:spPr>
          <a:xfrm>
            <a:off x="1244016" y="4333895"/>
            <a:ext cx="24616" cy="24616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17995"/>
                </a:moveTo>
                <a:lnTo>
                  <a:pt x="34578" y="25002"/>
                </a:lnTo>
                <a:lnTo>
                  <a:pt x="30722" y="30722"/>
                </a:lnTo>
                <a:lnTo>
                  <a:pt x="25002" y="34578"/>
                </a:lnTo>
                <a:lnTo>
                  <a:pt x="17995" y="35991"/>
                </a:lnTo>
                <a:lnTo>
                  <a:pt x="10988" y="34578"/>
                </a:lnTo>
                <a:lnTo>
                  <a:pt x="5268" y="30722"/>
                </a:lnTo>
                <a:lnTo>
                  <a:pt x="1413" y="25002"/>
                </a:lnTo>
                <a:lnTo>
                  <a:pt x="0" y="17995"/>
                </a:lnTo>
                <a:lnTo>
                  <a:pt x="1413" y="10994"/>
                </a:lnTo>
                <a:lnTo>
                  <a:pt x="5268" y="5273"/>
                </a:lnTo>
                <a:lnTo>
                  <a:pt x="10988" y="1415"/>
                </a:lnTo>
                <a:lnTo>
                  <a:pt x="17995" y="0"/>
                </a:lnTo>
                <a:lnTo>
                  <a:pt x="25002" y="1415"/>
                </a:lnTo>
                <a:lnTo>
                  <a:pt x="30722" y="5273"/>
                </a:lnTo>
                <a:lnTo>
                  <a:pt x="34578" y="10994"/>
                </a:lnTo>
                <a:lnTo>
                  <a:pt x="35991" y="17995"/>
                </a:lnTo>
                <a:close/>
              </a:path>
            </a:pathLst>
          </a:custGeom>
          <a:ln w="9334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8" name="object 38"/>
          <p:cNvSpPr/>
          <p:nvPr/>
        </p:nvSpPr>
        <p:spPr>
          <a:xfrm>
            <a:off x="1268498" y="4333895"/>
            <a:ext cx="24616" cy="24616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7983" y="0"/>
                </a:moveTo>
                <a:lnTo>
                  <a:pt x="10983" y="1415"/>
                </a:lnTo>
                <a:lnTo>
                  <a:pt x="5267" y="5273"/>
                </a:lnTo>
                <a:lnTo>
                  <a:pt x="1413" y="10994"/>
                </a:lnTo>
                <a:lnTo>
                  <a:pt x="0" y="17995"/>
                </a:lnTo>
                <a:lnTo>
                  <a:pt x="1413" y="25002"/>
                </a:lnTo>
                <a:lnTo>
                  <a:pt x="5267" y="30722"/>
                </a:lnTo>
                <a:lnTo>
                  <a:pt x="10983" y="34578"/>
                </a:lnTo>
                <a:lnTo>
                  <a:pt x="17983" y="35991"/>
                </a:lnTo>
                <a:lnTo>
                  <a:pt x="24990" y="34578"/>
                </a:lnTo>
                <a:lnTo>
                  <a:pt x="30710" y="30722"/>
                </a:lnTo>
                <a:lnTo>
                  <a:pt x="34565" y="25002"/>
                </a:lnTo>
                <a:lnTo>
                  <a:pt x="35979" y="17995"/>
                </a:lnTo>
                <a:lnTo>
                  <a:pt x="34565" y="10994"/>
                </a:lnTo>
                <a:lnTo>
                  <a:pt x="30710" y="5273"/>
                </a:lnTo>
                <a:lnTo>
                  <a:pt x="24990" y="1415"/>
                </a:lnTo>
                <a:lnTo>
                  <a:pt x="17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9" name="object 39"/>
          <p:cNvSpPr/>
          <p:nvPr/>
        </p:nvSpPr>
        <p:spPr>
          <a:xfrm>
            <a:off x="1268498" y="4333895"/>
            <a:ext cx="24616" cy="24616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79" y="17995"/>
                </a:moveTo>
                <a:lnTo>
                  <a:pt x="34565" y="25002"/>
                </a:lnTo>
                <a:lnTo>
                  <a:pt x="30710" y="30722"/>
                </a:lnTo>
                <a:lnTo>
                  <a:pt x="24990" y="34578"/>
                </a:lnTo>
                <a:lnTo>
                  <a:pt x="17983" y="35991"/>
                </a:lnTo>
                <a:lnTo>
                  <a:pt x="10983" y="34578"/>
                </a:lnTo>
                <a:lnTo>
                  <a:pt x="5267" y="30722"/>
                </a:lnTo>
                <a:lnTo>
                  <a:pt x="1413" y="25002"/>
                </a:lnTo>
                <a:lnTo>
                  <a:pt x="0" y="17995"/>
                </a:lnTo>
                <a:lnTo>
                  <a:pt x="1413" y="10994"/>
                </a:lnTo>
                <a:lnTo>
                  <a:pt x="5267" y="5273"/>
                </a:lnTo>
                <a:lnTo>
                  <a:pt x="10983" y="1415"/>
                </a:lnTo>
                <a:lnTo>
                  <a:pt x="17983" y="0"/>
                </a:lnTo>
                <a:lnTo>
                  <a:pt x="24990" y="1415"/>
                </a:lnTo>
                <a:lnTo>
                  <a:pt x="30710" y="5273"/>
                </a:lnTo>
                <a:lnTo>
                  <a:pt x="34565" y="10994"/>
                </a:lnTo>
                <a:lnTo>
                  <a:pt x="35979" y="17995"/>
                </a:lnTo>
                <a:close/>
              </a:path>
            </a:pathLst>
          </a:custGeom>
          <a:ln w="9334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0" name="object 40"/>
          <p:cNvSpPr/>
          <p:nvPr/>
        </p:nvSpPr>
        <p:spPr>
          <a:xfrm>
            <a:off x="1291960" y="4333895"/>
            <a:ext cx="28503" cy="21593"/>
          </a:xfrm>
          <a:custGeom>
            <a:avLst/>
            <a:gdLst/>
            <a:ahLst/>
            <a:cxnLst/>
            <a:rect l="l" t="t" r="r" b="b"/>
            <a:pathLst>
              <a:path w="41909" h="31750">
                <a:moveTo>
                  <a:pt x="0" y="0"/>
                </a:moveTo>
                <a:lnTo>
                  <a:pt x="3946" y="18083"/>
                </a:lnTo>
                <a:lnTo>
                  <a:pt x="9617" y="27370"/>
                </a:lnTo>
                <a:lnTo>
                  <a:pt x="20931" y="30791"/>
                </a:lnTo>
                <a:lnTo>
                  <a:pt x="41808" y="31280"/>
                </a:lnTo>
              </a:path>
            </a:pathLst>
          </a:custGeom>
          <a:ln w="9334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1" name="object 41"/>
          <p:cNvSpPr/>
          <p:nvPr/>
        </p:nvSpPr>
        <p:spPr>
          <a:xfrm>
            <a:off x="1216590" y="4333895"/>
            <a:ext cx="28503" cy="21593"/>
          </a:xfrm>
          <a:custGeom>
            <a:avLst/>
            <a:gdLst/>
            <a:ahLst/>
            <a:cxnLst/>
            <a:rect l="l" t="t" r="r" b="b"/>
            <a:pathLst>
              <a:path w="41909" h="31750">
                <a:moveTo>
                  <a:pt x="41808" y="0"/>
                </a:moveTo>
                <a:lnTo>
                  <a:pt x="37861" y="18083"/>
                </a:lnTo>
                <a:lnTo>
                  <a:pt x="32191" y="27370"/>
                </a:lnTo>
                <a:lnTo>
                  <a:pt x="20877" y="30791"/>
                </a:lnTo>
                <a:lnTo>
                  <a:pt x="0" y="31280"/>
                </a:lnTo>
              </a:path>
            </a:pathLst>
          </a:custGeom>
          <a:ln w="9334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2" name="object 42"/>
          <p:cNvSpPr txBox="1"/>
          <p:nvPr/>
        </p:nvSpPr>
        <p:spPr>
          <a:xfrm>
            <a:off x="3792654" y="2150982"/>
            <a:ext cx="1508933" cy="259817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816" b="1" spc="58" dirty="0">
                <a:solidFill>
                  <a:srgbClr val="364093"/>
                </a:solidFill>
                <a:latin typeface="Calibri"/>
                <a:cs typeface="Calibri"/>
              </a:rPr>
              <a:t>ДОПОЛНИТЕЛЬНЫЕ</a:t>
            </a:r>
            <a:r>
              <a:rPr sz="816" b="1" spc="-1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b="1" spc="58" dirty="0">
                <a:solidFill>
                  <a:srgbClr val="364093"/>
                </a:solidFill>
                <a:latin typeface="Calibri"/>
                <a:cs typeface="Calibri"/>
              </a:rPr>
              <a:t>УСЛОВИЯ</a:t>
            </a:r>
            <a:endParaRPr sz="816" b="1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05891" y="2233563"/>
            <a:ext cx="2549292" cy="0"/>
          </a:xfrm>
          <a:custGeom>
            <a:avLst/>
            <a:gdLst/>
            <a:ahLst/>
            <a:cxnLst/>
            <a:rect l="l" t="t" r="r" b="b"/>
            <a:pathLst>
              <a:path w="3748404">
                <a:moveTo>
                  <a:pt x="0" y="0"/>
                </a:moveTo>
                <a:lnTo>
                  <a:pt x="3748036" y="0"/>
                </a:lnTo>
              </a:path>
            </a:pathLst>
          </a:custGeom>
          <a:ln w="9525">
            <a:solidFill>
              <a:srgbClr val="364093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4" name="object 44"/>
          <p:cNvSpPr/>
          <p:nvPr/>
        </p:nvSpPr>
        <p:spPr>
          <a:xfrm>
            <a:off x="5339014" y="2233563"/>
            <a:ext cx="2549292" cy="0"/>
          </a:xfrm>
          <a:custGeom>
            <a:avLst/>
            <a:gdLst/>
            <a:ahLst/>
            <a:cxnLst/>
            <a:rect l="l" t="t" r="r" b="b"/>
            <a:pathLst>
              <a:path w="3748404">
                <a:moveTo>
                  <a:pt x="0" y="0"/>
                </a:moveTo>
                <a:lnTo>
                  <a:pt x="3748036" y="0"/>
                </a:lnTo>
              </a:path>
            </a:pathLst>
          </a:custGeom>
          <a:ln w="9525">
            <a:solidFill>
              <a:srgbClr val="364093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grpSp>
        <p:nvGrpSpPr>
          <p:cNvPr id="314" name="Group 4"/>
          <p:cNvGrpSpPr>
            <a:grpSpLocks noChangeAspect="1"/>
          </p:cNvGrpSpPr>
          <p:nvPr/>
        </p:nvGrpSpPr>
        <p:grpSpPr bwMode="auto">
          <a:xfrm>
            <a:off x="7502234" y="13378"/>
            <a:ext cx="822208" cy="820736"/>
            <a:chOff x="1841" y="733"/>
            <a:chExt cx="1117" cy="1115"/>
          </a:xfrm>
        </p:grpSpPr>
        <p:sp>
          <p:nvSpPr>
            <p:cNvPr id="3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41" y="733"/>
              <a:ext cx="1117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grpSp>
          <p:nvGrpSpPr>
            <p:cNvPr id="316" name="Group 205"/>
            <p:cNvGrpSpPr>
              <a:grpSpLocks/>
            </p:cNvGrpSpPr>
            <p:nvPr/>
          </p:nvGrpSpPr>
          <p:grpSpPr bwMode="auto">
            <a:xfrm>
              <a:off x="1807" y="699"/>
              <a:ext cx="1195" cy="1191"/>
              <a:chOff x="1807" y="699"/>
              <a:chExt cx="1195" cy="1191"/>
            </a:xfrm>
          </p:grpSpPr>
          <p:sp>
            <p:nvSpPr>
              <p:cNvPr id="383" name="Oval 5"/>
              <p:cNvSpPr>
                <a:spLocks noChangeArrowheads="1"/>
              </p:cNvSpPr>
              <p:nvPr/>
            </p:nvSpPr>
            <p:spPr bwMode="auto">
              <a:xfrm>
                <a:off x="1844" y="736"/>
                <a:ext cx="1121" cy="1117"/>
              </a:xfrm>
              <a:prstGeom prst="ellipse">
                <a:avLst/>
              </a:prstGeom>
              <a:solidFill>
                <a:srgbClr val="364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4" name="Freeform 6"/>
              <p:cNvSpPr>
                <a:spLocks/>
              </p:cNvSpPr>
              <p:nvPr/>
            </p:nvSpPr>
            <p:spPr bwMode="auto">
              <a:xfrm>
                <a:off x="1807" y="699"/>
                <a:ext cx="1195" cy="1191"/>
              </a:xfrm>
              <a:custGeom>
                <a:avLst/>
                <a:gdLst>
                  <a:gd name="T0" fmla="*/ 2901 w 16318"/>
                  <a:gd name="T1" fmla="*/ 2901 h 16318"/>
                  <a:gd name="T2" fmla="*/ 2901 w 16318"/>
                  <a:gd name="T3" fmla="*/ 13417 h 16318"/>
                  <a:gd name="T4" fmla="*/ 13417 w 16318"/>
                  <a:gd name="T5" fmla="*/ 13417 h 16318"/>
                  <a:gd name="T6" fmla="*/ 13417 w 16318"/>
                  <a:gd name="T7" fmla="*/ 2901 h 16318"/>
                  <a:gd name="T8" fmla="*/ 2901 w 16318"/>
                  <a:gd name="T9" fmla="*/ 2901 h 16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18" h="16318">
                    <a:moveTo>
                      <a:pt x="2901" y="2901"/>
                    </a:moveTo>
                    <a:cubicBezTo>
                      <a:pt x="0" y="5802"/>
                      <a:pt x="0" y="10516"/>
                      <a:pt x="2901" y="13417"/>
                    </a:cubicBezTo>
                    <a:cubicBezTo>
                      <a:pt x="5802" y="16318"/>
                      <a:pt x="10516" y="16318"/>
                      <a:pt x="13417" y="13417"/>
                    </a:cubicBezTo>
                    <a:cubicBezTo>
                      <a:pt x="16318" y="10516"/>
                      <a:pt x="16318" y="5802"/>
                      <a:pt x="13417" y="2901"/>
                    </a:cubicBezTo>
                    <a:cubicBezTo>
                      <a:pt x="10516" y="0"/>
                      <a:pt x="5802" y="0"/>
                      <a:pt x="2901" y="290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5" name="Oval 7"/>
              <p:cNvSpPr>
                <a:spLocks noChangeArrowheads="1"/>
              </p:cNvSpPr>
              <p:nvPr/>
            </p:nvSpPr>
            <p:spPr bwMode="auto">
              <a:xfrm>
                <a:off x="1965" y="856"/>
                <a:ext cx="879" cy="877"/>
              </a:xfrm>
              <a:prstGeom prst="ellipse">
                <a:avLst/>
              </a:prstGeom>
              <a:solidFill>
                <a:srgbClr val="364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6" name="Freeform 8"/>
              <p:cNvSpPr>
                <a:spLocks noEditPoints="1"/>
              </p:cNvSpPr>
              <p:nvPr/>
            </p:nvSpPr>
            <p:spPr bwMode="auto">
              <a:xfrm>
                <a:off x="1886" y="770"/>
                <a:ext cx="1040" cy="1016"/>
              </a:xfrm>
              <a:custGeom>
                <a:avLst/>
                <a:gdLst>
                  <a:gd name="T0" fmla="*/ 4134 w 14199"/>
                  <a:gd name="T1" fmla="*/ 13085 h 13913"/>
                  <a:gd name="T2" fmla="*/ 3573 w 14199"/>
                  <a:gd name="T3" fmla="*/ 12422 h 13913"/>
                  <a:gd name="T4" fmla="*/ 3360 w 14199"/>
                  <a:gd name="T5" fmla="*/ 12861 h 13913"/>
                  <a:gd name="T6" fmla="*/ 3483 w 14199"/>
                  <a:gd name="T7" fmla="*/ 12697 h 13913"/>
                  <a:gd name="T8" fmla="*/ 2576 w 14199"/>
                  <a:gd name="T9" fmla="*/ 12365 h 13913"/>
                  <a:gd name="T10" fmla="*/ 2487 w 14199"/>
                  <a:gd name="T11" fmla="*/ 12198 h 13913"/>
                  <a:gd name="T12" fmla="*/ 2234 w 14199"/>
                  <a:gd name="T13" fmla="*/ 12048 h 13913"/>
                  <a:gd name="T14" fmla="*/ 2436 w 14199"/>
                  <a:gd name="T15" fmla="*/ 11498 h 13913"/>
                  <a:gd name="T16" fmla="*/ 1667 w 14199"/>
                  <a:gd name="T17" fmla="*/ 10464 h 13913"/>
                  <a:gd name="T18" fmla="*/ 1281 w 14199"/>
                  <a:gd name="T19" fmla="*/ 10062 h 13913"/>
                  <a:gd name="T20" fmla="*/ 474 w 14199"/>
                  <a:gd name="T21" fmla="*/ 9650 h 13913"/>
                  <a:gd name="T22" fmla="*/ 425 w 14199"/>
                  <a:gd name="T23" fmla="*/ 8074 h 13913"/>
                  <a:gd name="T24" fmla="*/ 714 w 14199"/>
                  <a:gd name="T25" fmla="*/ 8451 h 13913"/>
                  <a:gd name="T26" fmla="*/ 24 w 14199"/>
                  <a:gd name="T27" fmla="*/ 7485 h 13913"/>
                  <a:gd name="T28" fmla="*/ 54 w 14199"/>
                  <a:gd name="T29" fmla="*/ 6403 h 13913"/>
                  <a:gd name="T30" fmla="*/ 403 w 14199"/>
                  <a:gd name="T31" fmla="*/ 5744 h 13913"/>
                  <a:gd name="T32" fmla="*/ 1190 w 14199"/>
                  <a:gd name="T33" fmla="*/ 4251 h 13913"/>
                  <a:gd name="T34" fmla="*/ 974 w 14199"/>
                  <a:gd name="T35" fmla="*/ 4314 h 13913"/>
                  <a:gd name="T36" fmla="*/ 832 w 14199"/>
                  <a:gd name="T37" fmla="*/ 4338 h 13913"/>
                  <a:gd name="T38" fmla="*/ 1438 w 14199"/>
                  <a:gd name="T39" fmla="*/ 4224 h 13913"/>
                  <a:gd name="T40" fmla="*/ 1789 w 14199"/>
                  <a:gd name="T41" fmla="*/ 3125 h 13913"/>
                  <a:gd name="T42" fmla="*/ 2292 w 14199"/>
                  <a:gd name="T43" fmla="*/ 2649 h 13913"/>
                  <a:gd name="T44" fmla="*/ 2256 w 14199"/>
                  <a:gd name="T45" fmla="*/ 2489 h 13913"/>
                  <a:gd name="T46" fmla="*/ 2722 w 14199"/>
                  <a:gd name="T47" fmla="*/ 2362 h 13913"/>
                  <a:gd name="T48" fmla="*/ 3361 w 14199"/>
                  <a:gd name="T49" fmla="*/ 1758 h 13913"/>
                  <a:gd name="T50" fmla="*/ 3180 w 14199"/>
                  <a:gd name="T51" fmla="*/ 1472 h 13913"/>
                  <a:gd name="T52" fmla="*/ 3765 w 14199"/>
                  <a:gd name="T53" fmla="*/ 974 h 13913"/>
                  <a:gd name="T54" fmla="*/ 4933 w 14199"/>
                  <a:gd name="T55" fmla="*/ 1077 h 13913"/>
                  <a:gd name="T56" fmla="*/ 4936 w 14199"/>
                  <a:gd name="T57" fmla="*/ 775 h 13913"/>
                  <a:gd name="T58" fmla="*/ 5491 w 14199"/>
                  <a:gd name="T59" fmla="*/ 322 h 13913"/>
                  <a:gd name="T60" fmla="*/ 5850 w 14199"/>
                  <a:gd name="T61" fmla="*/ 102 h 13913"/>
                  <a:gd name="T62" fmla="*/ 7128 w 14199"/>
                  <a:gd name="T63" fmla="*/ 677 h 13913"/>
                  <a:gd name="T64" fmla="*/ 7568 w 14199"/>
                  <a:gd name="T65" fmla="*/ 344 h 13913"/>
                  <a:gd name="T66" fmla="*/ 8009 w 14199"/>
                  <a:gd name="T67" fmla="*/ 553 h 13913"/>
                  <a:gd name="T68" fmla="*/ 8227 w 14199"/>
                  <a:gd name="T69" fmla="*/ 483 h 13913"/>
                  <a:gd name="T70" fmla="*/ 9010 w 14199"/>
                  <a:gd name="T71" fmla="*/ 397 h 13913"/>
                  <a:gd name="T72" fmla="*/ 9587 w 14199"/>
                  <a:gd name="T73" fmla="*/ 1189 h 13913"/>
                  <a:gd name="T74" fmla="*/ 11509 w 14199"/>
                  <a:gd name="T75" fmla="*/ 2060 h 13913"/>
                  <a:gd name="T76" fmla="*/ 11448 w 14199"/>
                  <a:gd name="T77" fmla="*/ 1839 h 13913"/>
                  <a:gd name="T78" fmla="*/ 12221 w 14199"/>
                  <a:gd name="T79" fmla="*/ 2298 h 13913"/>
                  <a:gd name="T80" fmla="*/ 12079 w 14199"/>
                  <a:gd name="T81" fmla="*/ 2659 h 13913"/>
                  <a:gd name="T82" fmla="*/ 12504 w 14199"/>
                  <a:gd name="T83" fmla="*/ 2797 h 13913"/>
                  <a:gd name="T84" fmla="*/ 12247 w 14199"/>
                  <a:gd name="T85" fmla="*/ 3305 h 13913"/>
                  <a:gd name="T86" fmla="*/ 13617 w 14199"/>
                  <a:gd name="T87" fmla="*/ 4335 h 13913"/>
                  <a:gd name="T88" fmla="*/ 13289 w 14199"/>
                  <a:gd name="T89" fmla="*/ 3725 h 13913"/>
                  <a:gd name="T90" fmla="*/ 13614 w 14199"/>
                  <a:gd name="T91" fmla="*/ 4731 h 13913"/>
                  <a:gd name="T92" fmla="*/ 13241 w 14199"/>
                  <a:gd name="T93" fmla="*/ 4977 h 13913"/>
                  <a:gd name="T94" fmla="*/ 13327 w 14199"/>
                  <a:gd name="T95" fmla="*/ 5544 h 13913"/>
                  <a:gd name="T96" fmla="*/ 13952 w 14199"/>
                  <a:gd name="T97" fmla="*/ 5346 h 13913"/>
                  <a:gd name="T98" fmla="*/ 13489 w 14199"/>
                  <a:gd name="T99" fmla="*/ 7652 h 13913"/>
                  <a:gd name="T100" fmla="*/ 14077 w 14199"/>
                  <a:gd name="T101" fmla="*/ 7358 h 13913"/>
                  <a:gd name="T102" fmla="*/ 13878 w 14199"/>
                  <a:gd name="T103" fmla="*/ 8247 h 13913"/>
                  <a:gd name="T104" fmla="*/ 13723 w 14199"/>
                  <a:gd name="T105" fmla="*/ 9292 h 13913"/>
                  <a:gd name="T106" fmla="*/ 13270 w 14199"/>
                  <a:gd name="T107" fmla="*/ 10241 h 13913"/>
                  <a:gd name="T108" fmla="*/ 12057 w 14199"/>
                  <a:gd name="T109" fmla="*/ 11356 h 13913"/>
                  <a:gd name="T110" fmla="*/ 11603 w 14199"/>
                  <a:gd name="T111" fmla="*/ 11974 h 13913"/>
                  <a:gd name="T112" fmla="*/ 11923 w 14199"/>
                  <a:gd name="T113" fmla="*/ 12105 h 13913"/>
                  <a:gd name="T114" fmla="*/ 11537 w 14199"/>
                  <a:gd name="T115" fmla="*/ 12360 h 13913"/>
                  <a:gd name="T116" fmla="*/ 11355 w 14199"/>
                  <a:gd name="T117" fmla="*/ 12590 h 13913"/>
                  <a:gd name="T118" fmla="*/ 10827 w 14199"/>
                  <a:gd name="T119" fmla="*/ 12324 h 13913"/>
                  <a:gd name="T120" fmla="*/ 9682 w 14199"/>
                  <a:gd name="T121" fmla="*/ 12929 h 13913"/>
                  <a:gd name="T122" fmla="*/ 9096 w 14199"/>
                  <a:gd name="T123" fmla="*/ 13473 h 13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199" h="13913">
                    <a:moveTo>
                      <a:pt x="4826" y="13055"/>
                    </a:moveTo>
                    <a:lnTo>
                      <a:pt x="4992" y="13112"/>
                    </a:lnTo>
                    <a:lnTo>
                      <a:pt x="4841" y="13546"/>
                    </a:lnTo>
                    <a:lnTo>
                      <a:pt x="5267" y="13205"/>
                    </a:lnTo>
                    <a:lnTo>
                      <a:pt x="5429" y="13260"/>
                    </a:lnTo>
                    <a:lnTo>
                      <a:pt x="5201" y="13913"/>
                    </a:lnTo>
                    <a:lnTo>
                      <a:pt x="5036" y="13856"/>
                    </a:lnTo>
                    <a:lnTo>
                      <a:pt x="5173" y="13463"/>
                    </a:lnTo>
                    <a:lnTo>
                      <a:pt x="4780" y="13769"/>
                    </a:lnTo>
                    <a:lnTo>
                      <a:pt x="4599" y="13708"/>
                    </a:lnTo>
                    <a:lnTo>
                      <a:pt x="4826" y="13055"/>
                    </a:lnTo>
                    <a:close/>
                    <a:moveTo>
                      <a:pt x="4101" y="12734"/>
                    </a:moveTo>
                    <a:lnTo>
                      <a:pt x="4264" y="12809"/>
                    </a:lnTo>
                    <a:lnTo>
                      <a:pt x="4134" y="13085"/>
                    </a:lnTo>
                    <a:lnTo>
                      <a:pt x="4375" y="13196"/>
                    </a:lnTo>
                    <a:lnTo>
                      <a:pt x="4505" y="12920"/>
                    </a:lnTo>
                    <a:lnTo>
                      <a:pt x="4669" y="12995"/>
                    </a:lnTo>
                    <a:lnTo>
                      <a:pt x="4373" y="13621"/>
                    </a:lnTo>
                    <a:lnTo>
                      <a:pt x="4210" y="13545"/>
                    </a:lnTo>
                    <a:lnTo>
                      <a:pt x="4318" y="13317"/>
                    </a:lnTo>
                    <a:lnTo>
                      <a:pt x="4077" y="13206"/>
                    </a:lnTo>
                    <a:lnTo>
                      <a:pt x="3969" y="13434"/>
                    </a:lnTo>
                    <a:lnTo>
                      <a:pt x="3805" y="13359"/>
                    </a:lnTo>
                    <a:lnTo>
                      <a:pt x="4101" y="12734"/>
                    </a:lnTo>
                    <a:close/>
                    <a:moveTo>
                      <a:pt x="3323" y="12499"/>
                    </a:moveTo>
                    <a:cubicBezTo>
                      <a:pt x="3342" y="12471"/>
                      <a:pt x="3364" y="12449"/>
                      <a:pt x="3390" y="12435"/>
                    </a:cubicBezTo>
                    <a:cubicBezTo>
                      <a:pt x="3416" y="12420"/>
                      <a:pt x="3443" y="12412"/>
                      <a:pt x="3473" y="12410"/>
                    </a:cubicBezTo>
                    <a:cubicBezTo>
                      <a:pt x="3507" y="12408"/>
                      <a:pt x="3541" y="12412"/>
                      <a:pt x="3573" y="12422"/>
                    </a:cubicBezTo>
                    <a:cubicBezTo>
                      <a:pt x="3606" y="12433"/>
                      <a:pt x="3643" y="12452"/>
                      <a:pt x="3686" y="12479"/>
                    </a:cubicBezTo>
                    <a:lnTo>
                      <a:pt x="3941" y="12643"/>
                    </a:lnTo>
                    <a:lnTo>
                      <a:pt x="3561" y="13222"/>
                    </a:lnTo>
                    <a:lnTo>
                      <a:pt x="3333" y="13076"/>
                    </a:lnTo>
                    <a:cubicBezTo>
                      <a:pt x="3286" y="13045"/>
                      <a:pt x="3252" y="13022"/>
                      <a:pt x="3233" y="13005"/>
                    </a:cubicBezTo>
                    <a:cubicBezTo>
                      <a:pt x="3213" y="12987"/>
                      <a:pt x="3195" y="12967"/>
                      <a:pt x="3181" y="12942"/>
                    </a:cubicBezTo>
                    <a:cubicBezTo>
                      <a:pt x="3166" y="12917"/>
                      <a:pt x="3159" y="12891"/>
                      <a:pt x="3161" y="12865"/>
                    </a:cubicBezTo>
                    <a:cubicBezTo>
                      <a:pt x="3162" y="12840"/>
                      <a:pt x="3171" y="12815"/>
                      <a:pt x="3187" y="12791"/>
                    </a:cubicBezTo>
                    <a:cubicBezTo>
                      <a:pt x="3205" y="12763"/>
                      <a:pt x="3229" y="12743"/>
                      <a:pt x="3258" y="12731"/>
                    </a:cubicBezTo>
                    <a:cubicBezTo>
                      <a:pt x="3287" y="12719"/>
                      <a:pt x="3319" y="12716"/>
                      <a:pt x="3354" y="12722"/>
                    </a:cubicBezTo>
                    <a:lnTo>
                      <a:pt x="3356" y="12719"/>
                    </a:lnTo>
                    <a:cubicBezTo>
                      <a:pt x="3323" y="12686"/>
                      <a:pt x="3302" y="12651"/>
                      <a:pt x="3296" y="12613"/>
                    </a:cubicBezTo>
                    <a:cubicBezTo>
                      <a:pt x="3289" y="12575"/>
                      <a:pt x="3298" y="12537"/>
                      <a:pt x="3323" y="12499"/>
                    </a:cubicBezTo>
                    <a:close/>
                    <a:moveTo>
                      <a:pt x="3360" y="12861"/>
                    </a:moveTo>
                    <a:cubicBezTo>
                      <a:pt x="3354" y="12870"/>
                      <a:pt x="3350" y="12881"/>
                      <a:pt x="3349" y="12894"/>
                    </a:cubicBezTo>
                    <a:cubicBezTo>
                      <a:pt x="3347" y="12907"/>
                      <a:pt x="3351" y="12919"/>
                      <a:pt x="3361" y="12932"/>
                    </a:cubicBezTo>
                    <a:cubicBezTo>
                      <a:pt x="3369" y="12943"/>
                      <a:pt x="3381" y="12954"/>
                      <a:pt x="3397" y="12965"/>
                    </a:cubicBezTo>
                    <a:cubicBezTo>
                      <a:pt x="3413" y="12976"/>
                      <a:pt x="3436" y="12991"/>
                      <a:pt x="3466" y="13010"/>
                    </a:cubicBezTo>
                    <a:lnTo>
                      <a:pt x="3480" y="13019"/>
                    </a:lnTo>
                    <a:lnTo>
                      <a:pt x="3561" y="12897"/>
                    </a:lnTo>
                    <a:lnTo>
                      <a:pt x="3537" y="12882"/>
                    </a:lnTo>
                    <a:cubicBezTo>
                      <a:pt x="3513" y="12866"/>
                      <a:pt x="3493" y="12854"/>
                      <a:pt x="3475" y="12843"/>
                    </a:cubicBezTo>
                    <a:cubicBezTo>
                      <a:pt x="3458" y="12833"/>
                      <a:pt x="3443" y="12828"/>
                      <a:pt x="3430" y="12826"/>
                    </a:cubicBezTo>
                    <a:cubicBezTo>
                      <a:pt x="3413" y="12823"/>
                      <a:pt x="3399" y="12825"/>
                      <a:pt x="3388" y="12832"/>
                    </a:cubicBezTo>
                    <a:cubicBezTo>
                      <a:pt x="3378" y="12839"/>
                      <a:pt x="3369" y="12848"/>
                      <a:pt x="3360" y="12861"/>
                    </a:cubicBezTo>
                    <a:close/>
                    <a:moveTo>
                      <a:pt x="3478" y="12601"/>
                    </a:moveTo>
                    <a:cubicBezTo>
                      <a:pt x="3466" y="12620"/>
                      <a:pt x="3461" y="12636"/>
                      <a:pt x="3461" y="12651"/>
                    </a:cubicBezTo>
                    <a:cubicBezTo>
                      <a:pt x="3462" y="12666"/>
                      <a:pt x="3469" y="12681"/>
                      <a:pt x="3483" y="12697"/>
                    </a:cubicBezTo>
                    <a:cubicBezTo>
                      <a:pt x="3493" y="12708"/>
                      <a:pt x="3508" y="12720"/>
                      <a:pt x="3529" y="12734"/>
                    </a:cubicBezTo>
                    <a:cubicBezTo>
                      <a:pt x="3549" y="12747"/>
                      <a:pt x="3571" y="12761"/>
                      <a:pt x="3593" y="12776"/>
                    </a:cubicBezTo>
                    <a:lnTo>
                      <a:pt x="3626" y="12797"/>
                    </a:lnTo>
                    <a:lnTo>
                      <a:pt x="3721" y="12653"/>
                    </a:lnTo>
                    <a:lnTo>
                      <a:pt x="3710" y="12646"/>
                    </a:lnTo>
                    <a:cubicBezTo>
                      <a:pt x="3668" y="12618"/>
                      <a:pt x="3637" y="12599"/>
                      <a:pt x="3619" y="12587"/>
                    </a:cubicBezTo>
                    <a:cubicBezTo>
                      <a:pt x="3600" y="12576"/>
                      <a:pt x="3581" y="12568"/>
                      <a:pt x="3561" y="12565"/>
                    </a:cubicBezTo>
                    <a:cubicBezTo>
                      <a:pt x="3541" y="12561"/>
                      <a:pt x="3525" y="12563"/>
                      <a:pt x="3512" y="12570"/>
                    </a:cubicBezTo>
                    <a:cubicBezTo>
                      <a:pt x="3499" y="12577"/>
                      <a:pt x="3488" y="12587"/>
                      <a:pt x="3478" y="12601"/>
                    </a:cubicBezTo>
                    <a:close/>
                    <a:moveTo>
                      <a:pt x="2931" y="11932"/>
                    </a:moveTo>
                    <a:lnTo>
                      <a:pt x="3324" y="12246"/>
                    </a:lnTo>
                    <a:lnTo>
                      <a:pt x="2884" y="12782"/>
                    </a:lnTo>
                    <a:lnTo>
                      <a:pt x="2491" y="12468"/>
                    </a:lnTo>
                    <a:lnTo>
                      <a:pt x="2576" y="12365"/>
                    </a:lnTo>
                    <a:lnTo>
                      <a:pt x="2829" y="12567"/>
                    </a:lnTo>
                    <a:lnTo>
                      <a:pt x="2905" y="12475"/>
                    </a:lnTo>
                    <a:lnTo>
                      <a:pt x="2670" y="12287"/>
                    </a:lnTo>
                    <a:lnTo>
                      <a:pt x="2755" y="12183"/>
                    </a:lnTo>
                    <a:lnTo>
                      <a:pt x="2990" y="12371"/>
                    </a:lnTo>
                    <a:lnTo>
                      <a:pt x="3099" y="12239"/>
                    </a:lnTo>
                    <a:lnTo>
                      <a:pt x="2846" y="12036"/>
                    </a:lnTo>
                    <a:lnTo>
                      <a:pt x="2931" y="11932"/>
                    </a:lnTo>
                    <a:close/>
                    <a:moveTo>
                      <a:pt x="2604" y="11606"/>
                    </a:moveTo>
                    <a:cubicBezTo>
                      <a:pt x="2642" y="11642"/>
                      <a:pt x="2671" y="11680"/>
                      <a:pt x="2692" y="11721"/>
                    </a:cubicBezTo>
                    <a:cubicBezTo>
                      <a:pt x="2713" y="11762"/>
                      <a:pt x="2724" y="11804"/>
                      <a:pt x="2726" y="11847"/>
                    </a:cubicBezTo>
                    <a:cubicBezTo>
                      <a:pt x="2727" y="11891"/>
                      <a:pt x="2719" y="11934"/>
                      <a:pt x="2700" y="11979"/>
                    </a:cubicBezTo>
                    <a:cubicBezTo>
                      <a:pt x="2681" y="12023"/>
                      <a:pt x="2651" y="12066"/>
                      <a:pt x="2609" y="12108"/>
                    </a:cubicBezTo>
                    <a:cubicBezTo>
                      <a:pt x="2571" y="12147"/>
                      <a:pt x="2530" y="12177"/>
                      <a:pt x="2487" y="12198"/>
                    </a:cubicBezTo>
                    <a:cubicBezTo>
                      <a:pt x="2443" y="12219"/>
                      <a:pt x="2399" y="12230"/>
                      <a:pt x="2354" y="12231"/>
                    </a:cubicBezTo>
                    <a:cubicBezTo>
                      <a:pt x="2311" y="12232"/>
                      <a:pt x="2267" y="12223"/>
                      <a:pt x="2223" y="12204"/>
                    </a:cubicBezTo>
                    <a:cubicBezTo>
                      <a:pt x="2179" y="12186"/>
                      <a:pt x="2138" y="12158"/>
                      <a:pt x="2100" y="12122"/>
                    </a:cubicBezTo>
                    <a:cubicBezTo>
                      <a:pt x="2078" y="12101"/>
                      <a:pt x="2061" y="12082"/>
                      <a:pt x="2046" y="12063"/>
                    </a:cubicBezTo>
                    <a:cubicBezTo>
                      <a:pt x="2031" y="12045"/>
                      <a:pt x="2018" y="12027"/>
                      <a:pt x="2008" y="12009"/>
                    </a:cubicBezTo>
                    <a:cubicBezTo>
                      <a:pt x="1997" y="11991"/>
                      <a:pt x="1988" y="11973"/>
                      <a:pt x="1981" y="11956"/>
                    </a:cubicBezTo>
                    <a:cubicBezTo>
                      <a:pt x="1973" y="11939"/>
                      <a:pt x="1967" y="11924"/>
                      <a:pt x="1962" y="11911"/>
                    </a:cubicBezTo>
                    <a:lnTo>
                      <a:pt x="2080" y="11790"/>
                    </a:lnTo>
                    <a:lnTo>
                      <a:pt x="2095" y="11805"/>
                    </a:lnTo>
                    <a:cubicBezTo>
                      <a:pt x="2096" y="11816"/>
                      <a:pt x="2098" y="11830"/>
                      <a:pt x="2100" y="11846"/>
                    </a:cubicBezTo>
                    <a:cubicBezTo>
                      <a:pt x="2103" y="11863"/>
                      <a:pt x="2106" y="11880"/>
                      <a:pt x="2112" y="11899"/>
                    </a:cubicBezTo>
                    <a:cubicBezTo>
                      <a:pt x="2117" y="11918"/>
                      <a:pt x="2125" y="11937"/>
                      <a:pt x="2134" y="11955"/>
                    </a:cubicBezTo>
                    <a:cubicBezTo>
                      <a:pt x="2144" y="11974"/>
                      <a:pt x="2157" y="11991"/>
                      <a:pt x="2173" y="12007"/>
                    </a:cubicBezTo>
                    <a:cubicBezTo>
                      <a:pt x="2192" y="12024"/>
                      <a:pt x="2211" y="12038"/>
                      <a:pt x="2234" y="12048"/>
                    </a:cubicBezTo>
                    <a:cubicBezTo>
                      <a:pt x="2256" y="12058"/>
                      <a:pt x="2280" y="12063"/>
                      <a:pt x="2307" y="12063"/>
                    </a:cubicBezTo>
                    <a:cubicBezTo>
                      <a:pt x="2332" y="12063"/>
                      <a:pt x="2360" y="12057"/>
                      <a:pt x="2388" y="12044"/>
                    </a:cubicBezTo>
                    <a:cubicBezTo>
                      <a:pt x="2417" y="12031"/>
                      <a:pt x="2446" y="12009"/>
                      <a:pt x="2475" y="11979"/>
                    </a:cubicBezTo>
                    <a:cubicBezTo>
                      <a:pt x="2505" y="11948"/>
                      <a:pt x="2526" y="11918"/>
                      <a:pt x="2538" y="11889"/>
                    </a:cubicBezTo>
                    <a:cubicBezTo>
                      <a:pt x="2549" y="11859"/>
                      <a:pt x="2554" y="11832"/>
                      <a:pt x="2552" y="11807"/>
                    </a:cubicBezTo>
                    <a:cubicBezTo>
                      <a:pt x="2551" y="11782"/>
                      <a:pt x="2544" y="11759"/>
                      <a:pt x="2532" y="11737"/>
                    </a:cubicBezTo>
                    <a:cubicBezTo>
                      <a:pt x="2520" y="11716"/>
                      <a:pt x="2506" y="11698"/>
                      <a:pt x="2490" y="11682"/>
                    </a:cubicBezTo>
                    <a:cubicBezTo>
                      <a:pt x="2474" y="11667"/>
                      <a:pt x="2456" y="11654"/>
                      <a:pt x="2436" y="11644"/>
                    </a:cubicBezTo>
                    <a:cubicBezTo>
                      <a:pt x="2416" y="11634"/>
                      <a:pt x="2396" y="11627"/>
                      <a:pt x="2375" y="11623"/>
                    </a:cubicBezTo>
                    <a:cubicBezTo>
                      <a:pt x="2358" y="11618"/>
                      <a:pt x="2341" y="11616"/>
                      <a:pt x="2324" y="11614"/>
                    </a:cubicBezTo>
                    <a:cubicBezTo>
                      <a:pt x="2307" y="11612"/>
                      <a:pt x="2293" y="11611"/>
                      <a:pt x="2282" y="11611"/>
                    </a:cubicBezTo>
                    <a:lnTo>
                      <a:pt x="2269" y="11598"/>
                    </a:lnTo>
                    <a:lnTo>
                      <a:pt x="2385" y="11479"/>
                    </a:lnTo>
                    <a:cubicBezTo>
                      <a:pt x="2403" y="11486"/>
                      <a:pt x="2420" y="11492"/>
                      <a:pt x="2436" y="11498"/>
                    </a:cubicBezTo>
                    <a:cubicBezTo>
                      <a:pt x="2452" y="11504"/>
                      <a:pt x="2469" y="11511"/>
                      <a:pt x="2485" y="11520"/>
                    </a:cubicBezTo>
                    <a:cubicBezTo>
                      <a:pt x="2506" y="11531"/>
                      <a:pt x="2525" y="11542"/>
                      <a:pt x="2541" y="11553"/>
                    </a:cubicBezTo>
                    <a:cubicBezTo>
                      <a:pt x="2558" y="11564"/>
                      <a:pt x="2579" y="11582"/>
                      <a:pt x="2604" y="11606"/>
                    </a:cubicBezTo>
                    <a:close/>
                    <a:moveTo>
                      <a:pt x="1549" y="11296"/>
                    </a:moveTo>
                    <a:lnTo>
                      <a:pt x="1689" y="11461"/>
                    </a:lnTo>
                    <a:lnTo>
                      <a:pt x="2121" y="11103"/>
                    </a:lnTo>
                    <a:lnTo>
                      <a:pt x="2237" y="11239"/>
                    </a:lnTo>
                    <a:lnTo>
                      <a:pt x="1805" y="11597"/>
                    </a:lnTo>
                    <a:lnTo>
                      <a:pt x="1946" y="11762"/>
                    </a:lnTo>
                    <a:lnTo>
                      <a:pt x="1842" y="11848"/>
                    </a:lnTo>
                    <a:lnTo>
                      <a:pt x="1446" y="11381"/>
                    </a:lnTo>
                    <a:lnTo>
                      <a:pt x="1549" y="11296"/>
                    </a:lnTo>
                    <a:close/>
                    <a:moveTo>
                      <a:pt x="1574" y="10317"/>
                    </a:moveTo>
                    <a:lnTo>
                      <a:pt x="1667" y="10464"/>
                    </a:lnTo>
                    <a:lnTo>
                      <a:pt x="1272" y="10708"/>
                    </a:lnTo>
                    <a:lnTo>
                      <a:pt x="1821" y="10707"/>
                    </a:lnTo>
                    <a:lnTo>
                      <a:pt x="1912" y="10851"/>
                    </a:lnTo>
                    <a:lnTo>
                      <a:pt x="1319" y="11216"/>
                    </a:lnTo>
                    <a:lnTo>
                      <a:pt x="1226" y="11070"/>
                    </a:lnTo>
                    <a:lnTo>
                      <a:pt x="1583" y="10849"/>
                    </a:lnTo>
                    <a:lnTo>
                      <a:pt x="1083" y="10843"/>
                    </a:lnTo>
                    <a:lnTo>
                      <a:pt x="981" y="10683"/>
                    </a:lnTo>
                    <a:lnTo>
                      <a:pt x="1574" y="10317"/>
                    </a:lnTo>
                    <a:close/>
                    <a:moveTo>
                      <a:pt x="1261" y="9695"/>
                    </a:moveTo>
                    <a:lnTo>
                      <a:pt x="1476" y="10171"/>
                    </a:lnTo>
                    <a:lnTo>
                      <a:pt x="838" y="10452"/>
                    </a:lnTo>
                    <a:lnTo>
                      <a:pt x="764" y="10289"/>
                    </a:lnTo>
                    <a:lnTo>
                      <a:pt x="1281" y="10062"/>
                    </a:lnTo>
                    <a:lnTo>
                      <a:pt x="1173" y="9824"/>
                    </a:lnTo>
                    <a:lnTo>
                      <a:pt x="657" y="10050"/>
                    </a:lnTo>
                    <a:lnTo>
                      <a:pt x="583" y="9888"/>
                    </a:lnTo>
                    <a:lnTo>
                      <a:pt x="1100" y="9661"/>
                    </a:lnTo>
                    <a:lnTo>
                      <a:pt x="1072" y="9599"/>
                    </a:lnTo>
                    <a:lnTo>
                      <a:pt x="1340" y="9481"/>
                    </a:lnTo>
                    <a:lnTo>
                      <a:pt x="1408" y="9630"/>
                    </a:lnTo>
                    <a:lnTo>
                      <a:pt x="1261" y="9695"/>
                    </a:lnTo>
                    <a:close/>
                    <a:moveTo>
                      <a:pt x="941" y="8839"/>
                    </a:moveTo>
                    <a:lnTo>
                      <a:pt x="996" y="9003"/>
                    </a:lnTo>
                    <a:lnTo>
                      <a:pt x="553" y="9145"/>
                    </a:lnTo>
                    <a:lnTo>
                      <a:pt x="1085" y="9276"/>
                    </a:lnTo>
                    <a:lnTo>
                      <a:pt x="1138" y="9437"/>
                    </a:lnTo>
                    <a:lnTo>
                      <a:pt x="474" y="9650"/>
                    </a:lnTo>
                    <a:lnTo>
                      <a:pt x="419" y="9486"/>
                    </a:lnTo>
                    <a:lnTo>
                      <a:pt x="820" y="9357"/>
                    </a:lnTo>
                    <a:lnTo>
                      <a:pt x="336" y="9232"/>
                    </a:lnTo>
                    <a:lnTo>
                      <a:pt x="277" y="9052"/>
                    </a:lnTo>
                    <a:lnTo>
                      <a:pt x="941" y="8839"/>
                    </a:lnTo>
                    <a:close/>
                    <a:moveTo>
                      <a:pt x="425" y="8074"/>
                    </a:moveTo>
                    <a:cubicBezTo>
                      <a:pt x="535" y="8055"/>
                      <a:pt x="627" y="8071"/>
                      <a:pt x="703" y="8121"/>
                    </a:cubicBezTo>
                    <a:cubicBezTo>
                      <a:pt x="778" y="8172"/>
                      <a:pt x="826" y="8252"/>
                      <a:pt x="846" y="8362"/>
                    </a:cubicBezTo>
                    <a:cubicBezTo>
                      <a:pt x="865" y="8471"/>
                      <a:pt x="848" y="8562"/>
                      <a:pt x="795" y="8636"/>
                    </a:cubicBezTo>
                    <a:cubicBezTo>
                      <a:pt x="741" y="8709"/>
                      <a:pt x="660" y="8755"/>
                      <a:pt x="550" y="8774"/>
                    </a:cubicBezTo>
                    <a:cubicBezTo>
                      <a:pt x="439" y="8794"/>
                      <a:pt x="346" y="8778"/>
                      <a:pt x="271" y="8727"/>
                    </a:cubicBezTo>
                    <a:cubicBezTo>
                      <a:pt x="195" y="8676"/>
                      <a:pt x="148" y="8596"/>
                      <a:pt x="129" y="8487"/>
                    </a:cubicBezTo>
                    <a:cubicBezTo>
                      <a:pt x="109" y="8378"/>
                      <a:pt x="126" y="8287"/>
                      <a:pt x="179" y="8213"/>
                    </a:cubicBezTo>
                    <a:cubicBezTo>
                      <a:pt x="232" y="8139"/>
                      <a:pt x="314" y="8093"/>
                      <a:pt x="425" y="8074"/>
                    </a:cubicBezTo>
                    <a:close/>
                    <a:moveTo>
                      <a:pt x="641" y="8276"/>
                    </a:moveTo>
                    <a:cubicBezTo>
                      <a:pt x="617" y="8262"/>
                      <a:pt x="589" y="8254"/>
                      <a:pt x="560" y="8251"/>
                    </a:cubicBezTo>
                    <a:cubicBezTo>
                      <a:pt x="530" y="8248"/>
                      <a:pt x="495" y="8249"/>
                      <a:pt x="457" y="8256"/>
                    </a:cubicBezTo>
                    <a:cubicBezTo>
                      <a:pt x="416" y="8263"/>
                      <a:pt x="381" y="8274"/>
                      <a:pt x="354" y="8289"/>
                    </a:cubicBezTo>
                    <a:cubicBezTo>
                      <a:pt x="327" y="8303"/>
                      <a:pt x="305" y="8319"/>
                      <a:pt x="290" y="8338"/>
                    </a:cubicBezTo>
                    <a:cubicBezTo>
                      <a:pt x="275" y="8356"/>
                      <a:pt x="264" y="8377"/>
                      <a:pt x="260" y="8398"/>
                    </a:cubicBezTo>
                    <a:cubicBezTo>
                      <a:pt x="255" y="8420"/>
                      <a:pt x="254" y="8442"/>
                      <a:pt x="258" y="8464"/>
                    </a:cubicBezTo>
                    <a:cubicBezTo>
                      <a:pt x="262" y="8486"/>
                      <a:pt x="270" y="8506"/>
                      <a:pt x="282" y="8524"/>
                    </a:cubicBezTo>
                    <a:cubicBezTo>
                      <a:pt x="293" y="8543"/>
                      <a:pt x="310" y="8558"/>
                      <a:pt x="331" y="8572"/>
                    </a:cubicBezTo>
                    <a:cubicBezTo>
                      <a:pt x="351" y="8584"/>
                      <a:pt x="377" y="8592"/>
                      <a:pt x="409" y="8596"/>
                    </a:cubicBezTo>
                    <a:cubicBezTo>
                      <a:pt x="441" y="8601"/>
                      <a:pt x="477" y="8599"/>
                      <a:pt x="517" y="8592"/>
                    </a:cubicBezTo>
                    <a:cubicBezTo>
                      <a:pt x="558" y="8585"/>
                      <a:pt x="592" y="8575"/>
                      <a:pt x="620" y="8560"/>
                    </a:cubicBezTo>
                    <a:cubicBezTo>
                      <a:pt x="647" y="8546"/>
                      <a:pt x="668" y="8530"/>
                      <a:pt x="684" y="8511"/>
                    </a:cubicBezTo>
                    <a:cubicBezTo>
                      <a:pt x="699" y="8493"/>
                      <a:pt x="709" y="8473"/>
                      <a:pt x="714" y="8451"/>
                    </a:cubicBezTo>
                    <a:cubicBezTo>
                      <a:pt x="719" y="8429"/>
                      <a:pt x="720" y="8407"/>
                      <a:pt x="716" y="8384"/>
                    </a:cubicBezTo>
                    <a:cubicBezTo>
                      <a:pt x="712" y="8362"/>
                      <a:pt x="703" y="8341"/>
                      <a:pt x="691" y="8322"/>
                    </a:cubicBezTo>
                    <a:cubicBezTo>
                      <a:pt x="678" y="8303"/>
                      <a:pt x="662" y="8288"/>
                      <a:pt x="641" y="8276"/>
                    </a:cubicBezTo>
                    <a:close/>
                    <a:moveTo>
                      <a:pt x="708" y="7259"/>
                    </a:moveTo>
                    <a:lnTo>
                      <a:pt x="721" y="7437"/>
                    </a:lnTo>
                    <a:lnTo>
                      <a:pt x="414" y="7458"/>
                    </a:lnTo>
                    <a:lnTo>
                      <a:pt x="432" y="7720"/>
                    </a:lnTo>
                    <a:lnTo>
                      <a:pt x="739" y="7699"/>
                    </a:lnTo>
                    <a:lnTo>
                      <a:pt x="752" y="7876"/>
                    </a:lnTo>
                    <a:lnTo>
                      <a:pt x="55" y="7925"/>
                    </a:lnTo>
                    <a:lnTo>
                      <a:pt x="42" y="7747"/>
                    </a:lnTo>
                    <a:lnTo>
                      <a:pt x="297" y="7729"/>
                    </a:lnTo>
                    <a:lnTo>
                      <a:pt x="279" y="7467"/>
                    </a:lnTo>
                    <a:lnTo>
                      <a:pt x="24" y="7485"/>
                    </a:lnTo>
                    <a:lnTo>
                      <a:pt x="11" y="7307"/>
                    </a:lnTo>
                    <a:lnTo>
                      <a:pt x="708" y="7259"/>
                    </a:lnTo>
                    <a:close/>
                    <a:moveTo>
                      <a:pt x="751" y="6463"/>
                    </a:moveTo>
                    <a:lnTo>
                      <a:pt x="735" y="6640"/>
                    </a:lnTo>
                    <a:lnTo>
                      <a:pt x="428" y="6614"/>
                    </a:lnTo>
                    <a:lnTo>
                      <a:pt x="405" y="6875"/>
                    </a:lnTo>
                    <a:lnTo>
                      <a:pt x="712" y="6902"/>
                    </a:lnTo>
                    <a:lnTo>
                      <a:pt x="696" y="7079"/>
                    </a:lnTo>
                    <a:lnTo>
                      <a:pt x="0" y="7019"/>
                    </a:lnTo>
                    <a:lnTo>
                      <a:pt x="15" y="6842"/>
                    </a:lnTo>
                    <a:lnTo>
                      <a:pt x="270" y="6864"/>
                    </a:lnTo>
                    <a:lnTo>
                      <a:pt x="293" y="6602"/>
                    </a:lnTo>
                    <a:lnTo>
                      <a:pt x="39" y="6580"/>
                    </a:lnTo>
                    <a:lnTo>
                      <a:pt x="54" y="6403"/>
                    </a:lnTo>
                    <a:lnTo>
                      <a:pt x="751" y="6463"/>
                    </a:lnTo>
                    <a:close/>
                    <a:moveTo>
                      <a:pt x="547" y="5568"/>
                    </a:moveTo>
                    <a:cubicBezTo>
                      <a:pt x="657" y="5589"/>
                      <a:pt x="737" y="5637"/>
                      <a:pt x="790" y="5711"/>
                    </a:cubicBezTo>
                    <a:cubicBezTo>
                      <a:pt x="842" y="5785"/>
                      <a:pt x="857" y="5877"/>
                      <a:pt x="836" y="5986"/>
                    </a:cubicBezTo>
                    <a:cubicBezTo>
                      <a:pt x="814" y="6095"/>
                      <a:pt x="765" y="6174"/>
                      <a:pt x="689" y="6224"/>
                    </a:cubicBezTo>
                    <a:cubicBezTo>
                      <a:pt x="612" y="6273"/>
                      <a:pt x="519" y="6288"/>
                      <a:pt x="410" y="6267"/>
                    </a:cubicBezTo>
                    <a:cubicBezTo>
                      <a:pt x="299" y="6245"/>
                      <a:pt x="218" y="6198"/>
                      <a:pt x="167" y="6124"/>
                    </a:cubicBezTo>
                    <a:cubicBezTo>
                      <a:pt x="115" y="6049"/>
                      <a:pt x="99" y="5958"/>
                      <a:pt x="121" y="5849"/>
                    </a:cubicBezTo>
                    <a:cubicBezTo>
                      <a:pt x="142" y="5741"/>
                      <a:pt x="191" y="5661"/>
                      <a:pt x="267" y="5611"/>
                    </a:cubicBezTo>
                    <a:cubicBezTo>
                      <a:pt x="344" y="5561"/>
                      <a:pt x="437" y="5547"/>
                      <a:pt x="547" y="5568"/>
                    </a:cubicBezTo>
                    <a:close/>
                    <a:moveTo>
                      <a:pt x="675" y="5833"/>
                    </a:moveTo>
                    <a:cubicBezTo>
                      <a:pt x="658" y="5812"/>
                      <a:pt x="636" y="5795"/>
                      <a:pt x="609" y="5781"/>
                    </a:cubicBezTo>
                    <a:cubicBezTo>
                      <a:pt x="582" y="5768"/>
                      <a:pt x="550" y="5757"/>
                      <a:pt x="511" y="5750"/>
                    </a:cubicBezTo>
                    <a:cubicBezTo>
                      <a:pt x="470" y="5742"/>
                      <a:pt x="434" y="5740"/>
                      <a:pt x="403" y="5744"/>
                    </a:cubicBezTo>
                    <a:cubicBezTo>
                      <a:pt x="373" y="5747"/>
                      <a:pt x="347" y="5755"/>
                      <a:pt x="326" y="5767"/>
                    </a:cubicBezTo>
                    <a:cubicBezTo>
                      <a:pt x="304" y="5779"/>
                      <a:pt x="288" y="5794"/>
                      <a:pt x="275" y="5813"/>
                    </a:cubicBezTo>
                    <a:cubicBezTo>
                      <a:pt x="263" y="5831"/>
                      <a:pt x="255" y="5852"/>
                      <a:pt x="250" y="5873"/>
                    </a:cubicBezTo>
                    <a:cubicBezTo>
                      <a:pt x="246" y="5896"/>
                      <a:pt x="246" y="5917"/>
                      <a:pt x="250" y="5938"/>
                    </a:cubicBezTo>
                    <a:cubicBezTo>
                      <a:pt x="254" y="5959"/>
                      <a:pt x="264" y="5980"/>
                      <a:pt x="279" y="6000"/>
                    </a:cubicBezTo>
                    <a:cubicBezTo>
                      <a:pt x="293" y="6018"/>
                      <a:pt x="315" y="6035"/>
                      <a:pt x="343" y="6051"/>
                    </a:cubicBezTo>
                    <a:cubicBezTo>
                      <a:pt x="371" y="6066"/>
                      <a:pt x="406" y="6077"/>
                      <a:pt x="445" y="6085"/>
                    </a:cubicBezTo>
                    <a:cubicBezTo>
                      <a:pt x="486" y="6093"/>
                      <a:pt x="522" y="6095"/>
                      <a:pt x="553" y="6091"/>
                    </a:cubicBezTo>
                    <a:cubicBezTo>
                      <a:pt x="583" y="6087"/>
                      <a:pt x="609" y="6080"/>
                      <a:pt x="630" y="6068"/>
                    </a:cubicBezTo>
                    <a:cubicBezTo>
                      <a:pt x="651" y="6056"/>
                      <a:pt x="668" y="6041"/>
                      <a:pt x="681" y="6023"/>
                    </a:cubicBezTo>
                    <a:cubicBezTo>
                      <a:pt x="693" y="6004"/>
                      <a:pt x="702" y="5983"/>
                      <a:pt x="706" y="5961"/>
                    </a:cubicBezTo>
                    <a:cubicBezTo>
                      <a:pt x="711" y="5939"/>
                      <a:pt x="711" y="5916"/>
                      <a:pt x="706" y="5894"/>
                    </a:cubicBezTo>
                    <a:cubicBezTo>
                      <a:pt x="701" y="5872"/>
                      <a:pt x="691" y="5852"/>
                      <a:pt x="675" y="5833"/>
                    </a:cubicBezTo>
                    <a:close/>
                    <a:moveTo>
                      <a:pt x="1190" y="4251"/>
                    </a:moveTo>
                    <a:cubicBezTo>
                      <a:pt x="1220" y="4266"/>
                      <a:pt x="1245" y="4284"/>
                      <a:pt x="1263" y="4307"/>
                    </a:cubicBezTo>
                    <a:cubicBezTo>
                      <a:pt x="1282" y="4331"/>
                      <a:pt x="1294" y="4357"/>
                      <a:pt x="1300" y="4385"/>
                    </a:cubicBezTo>
                    <a:cubicBezTo>
                      <a:pt x="1307" y="4418"/>
                      <a:pt x="1307" y="4452"/>
                      <a:pt x="1301" y="4485"/>
                    </a:cubicBezTo>
                    <a:cubicBezTo>
                      <a:pt x="1295" y="4518"/>
                      <a:pt x="1281" y="4557"/>
                      <a:pt x="1260" y="4603"/>
                    </a:cubicBezTo>
                    <a:lnTo>
                      <a:pt x="1131" y="4876"/>
                    </a:lnTo>
                    <a:lnTo>
                      <a:pt x="497" y="4584"/>
                    </a:lnTo>
                    <a:lnTo>
                      <a:pt x="612" y="4341"/>
                    </a:lnTo>
                    <a:cubicBezTo>
                      <a:pt x="636" y="4291"/>
                      <a:pt x="655" y="4255"/>
                      <a:pt x="669" y="4233"/>
                    </a:cubicBezTo>
                    <a:cubicBezTo>
                      <a:pt x="684" y="4211"/>
                      <a:pt x="702" y="4192"/>
                      <a:pt x="725" y="4174"/>
                    </a:cubicBezTo>
                    <a:cubicBezTo>
                      <a:pt x="748" y="4156"/>
                      <a:pt x="773" y="4146"/>
                      <a:pt x="799" y="4143"/>
                    </a:cubicBezTo>
                    <a:cubicBezTo>
                      <a:pt x="825" y="4141"/>
                      <a:pt x="851" y="4146"/>
                      <a:pt x="878" y="4158"/>
                    </a:cubicBezTo>
                    <a:cubicBezTo>
                      <a:pt x="908" y="4173"/>
                      <a:pt x="932" y="4193"/>
                      <a:pt x="947" y="4220"/>
                    </a:cubicBezTo>
                    <a:cubicBezTo>
                      <a:pt x="963" y="4246"/>
                      <a:pt x="971" y="4277"/>
                      <a:pt x="970" y="4313"/>
                    </a:cubicBezTo>
                    <a:lnTo>
                      <a:pt x="974" y="4314"/>
                    </a:lnTo>
                    <a:cubicBezTo>
                      <a:pt x="1001" y="4277"/>
                      <a:pt x="1033" y="4252"/>
                      <a:pt x="1071" y="4240"/>
                    </a:cubicBezTo>
                    <a:cubicBezTo>
                      <a:pt x="1108" y="4228"/>
                      <a:pt x="1147" y="4232"/>
                      <a:pt x="1190" y="4251"/>
                    </a:cubicBezTo>
                    <a:close/>
                    <a:moveTo>
                      <a:pt x="832" y="4338"/>
                    </a:moveTo>
                    <a:cubicBezTo>
                      <a:pt x="821" y="4333"/>
                      <a:pt x="810" y="4331"/>
                      <a:pt x="796" y="4332"/>
                    </a:cubicBezTo>
                    <a:cubicBezTo>
                      <a:pt x="784" y="4332"/>
                      <a:pt x="771" y="4337"/>
                      <a:pt x="760" y="4348"/>
                    </a:cubicBezTo>
                    <a:cubicBezTo>
                      <a:pt x="750" y="4358"/>
                      <a:pt x="741" y="4371"/>
                      <a:pt x="732" y="4389"/>
                    </a:cubicBezTo>
                    <a:cubicBezTo>
                      <a:pt x="723" y="4406"/>
                      <a:pt x="711" y="4430"/>
                      <a:pt x="696" y="4462"/>
                    </a:cubicBezTo>
                    <a:lnTo>
                      <a:pt x="689" y="4477"/>
                    </a:lnTo>
                    <a:lnTo>
                      <a:pt x="823" y="4539"/>
                    </a:lnTo>
                    <a:lnTo>
                      <a:pt x="835" y="4514"/>
                    </a:lnTo>
                    <a:cubicBezTo>
                      <a:pt x="847" y="4488"/>
                      <a:pt x="857" y="4466"/>
                      <a:pt x="865" y="4448"/>
                    </a:cubicBezTo>
                    <a:cubicBezTo>
                      <a:pt x="872" y="4430"/>
                      <a:pt x="876" y="4414"/>
                      <a:pt x="876" y="4402"/>
                    </a:cubicBezTo>
                    <a:cubicBezTo>
                      <a:pt x="877" y="4384"/>
                      <a:pt x="873" y="4371"/>
                      <a:pt x="865" y="4361"/>
                    </a:cubicBezTo>
                    <a:cubicBezTo>
                      <a:pt x="856" y="4352"/>
                      <a:pt x="845" y="4344"/>
                      <a:pt x="832" y="4338"/>
                    </a:cubicBezTo>
                    <a:close/>
                    <a:moveTo>
                      <a:pt x="1108" y="4417"/>
                    </a:moveTo>
                    <a:cubicBezTo>
                      <a:pt x="1088" y="4408"/>
                      <a:pt x="1071" y="4405"/>
                      <a:pt x="1056" y="4408"/>
                    </a:cubicBezTo>
                    <a:cubicBezTo>
                      <a:pt x="1042" y="4410"/>
                      <a:pt x="1027" y="4420"/>
                      <a:pt x="1013" y="4435"/>
                    </a:cubicBezTo>
                    <a:cubicBezTo>
                      <a:pt x="1004" y="4446"/>
                      <a:pt x="993" y="4463"/>
                      <a:pt x="983" y="4485"/>
                    </a:cubicBezTo>
                    <a:cubicBezTo>
                      <a:pt x="972" y="4507"/>
                      <a:pt x="961" y="4530"/>
                      <a:pt x="949" y="4554"/>
                    </a:cubicBezTo>
                    <a:lnTo>
                      <a:pt x="933" y="4589"/>
                    </a:lnTo>
                    <a:lnTo>
                      <a:pt x="1091" y="4662"/>
                    </a:lnTo>
                    <a:lnTo>
                      <a:pt x="1096" y="4650"/>
                    </a:lnTo>
                    <a:cubicBezTo>
                      <a:pt x="1118" y="4605"/>
                      <a:pt x="1133" y="4572"/>
                      <a:pt x="1142" y="4552"/>
                    </a:cubicBezTo>
                    <a:cubicBezTo>
                      <a:pt x="1151" y="4533"/>
                      <a:pt x="1156" y="4513"/>
                      <a:pt x="1156" y="4493"/>
                    </a:cubicBezTo>
                    <a:cubicBezTo>
                      <a:pt x="1157" y="4473"/>
                      <a:pt x="1153" y="4457"/>
                      <a:pt x="1144" y="4446"/>
                    </a:cubicBezTo>
                    <a:cubicBezTo>
                      <a:pt x="1136" y="4434"/>
                      <a:pt x="1124" y="4424"/>
                      <a:pt x="1108" y="4417"/>
                    </a:cubicBezTo>
                    <a:close/>
                    <a:moveTo>
                      <a:pt x="1690" y="3792"/>
                    </a:moveTo>
                    <a:lnTo>
                      <a:pt x="1438" y="4224"/>
                    </a:lnTo>
                    <a:lnTo>
                      <a:pt x="832" y="3879"/>
                    </a:lnTo>
                    <a:lnTo>
                      <a:pt x="1085" y="3447"/>
                    </a:lnTo>
                    <a:lnTo>
                      <a:pt x="1202" y="3514"/>
                    </a:lnTo>
                    <a:lnTo>
                      <a:pt x="1039" y="3793"/>
                    </a:lnTo>
                    <a:lnTo>
                      <a:pt x="1143" y="3852"/>
                    </a:lnTo>
                    <a:lnTo>
                      <a:pt x="1295" y="3594"/>
                    </a:lnTo>
                    <a:lnTo>
                      <a:pt x="1412" y="3660"/>
                    </a:lnTo>
                    <a:lnTo>
                      <a:pt x="1260" y="3919"/>
                    </a:lnTo>
                    <a:lnTo>
                      <a:pt x="1410" y="4004"/>
                    </a:lnTo>
                    <a:lnTo>
                      <a:pt x="1573" y="3725"/>
                    </a:lnTo>
                    <a:lnTo>
                      <a:pt x="1690" y="3792"/>
                    </a:lnTo>
                    <a:close/>
                    <a:moveTo>
                      <a:pt x="2144" y="3159"/>
                    </a:moveTo>
                    <a:lnTo>
                      <a:pt x="2038" y="3303"/>
                    </a:lnTo>
                    <a:lnTo>
                      <a:pt x="1789" y="3125"/>
                    </a:lnTo>
                    <a:lnTo>
                      <a:pt x="1632" y="3337"/>
                    </a:lnTo>
                    <a:lnTo>
                      <a:pt x="1881" y="3516"/>
                    </a:lnTo>
                    <a:lnTo>
                      <a:pt x="1775" y="3660"/>
                    </a:lnTo>
                    <a:lnTo>
                      <a:pt x="1210" y="3254"/>
                    </a:lnTo>
                    <a:lnTo>
                      <a:pt x="1316" y="3110"/>
                    </a:lnTo>
                    <a:lnTo>
                      <a:pt x="1523" y="3259"/>
                    </a:lnTo>
                    <a:lnTo>
                      <a:pt x="1679" y="3046"/>
                    </a:lnTo>
                    <a:lnTo>
                      <a:pt x="1472" y="2898"/>
                    </a:lnTo>
                    <a:lnTo>
                      <a:pt x="1578" y="2754"/>
                    </a:lnTo>
                    <a:lnTo>
                      <a:pt x="2144" y="3159"/>
                    </a:lnTo>
                    <a:close/>
                    <a:moveTo>
                      <a:pt x="2655" y="2621"/>
                    </a:moveTo>
                    <a:lnTo>
                      <a:pt x="2530" y="2749"/>
                    </a:lnTo>
                    <a:lnTo>
                      <a:pt x="2344" y="2572"/>
                    </a:lnTo>
                    <a:cubicBezTo>
                      <a:pt x="2324" y="2603"/>
                      <a:pt x="2307" y="2628"/>
                      <a:pt x="2292" y="2649"/>
                    </a:cubicBezTo>
                    <a:cubicBezTo>
                      <a:pt x="2277" y="2670"/>
                      <a:pt x="2255" y="2696"/>
                      <a:pt x="2225" y="2726"/>
                    </a:cubicBezTo>
                    <a:cubicBezTo>
                      <a:pt x="2203" y="2749"/>
                      <a:pt x="2179" y="2768"/>
                      <a:pt x="2154" y="2782"/>
                    </a:cubicBezTo>
                    <a:cubicBezTo>
                      <a:pt x="2129" y="2796"/>
                      <a:pt x="2103" y="2805"/>
                      <a:pt x="2077" y="2808"/>
                    </a:cubicBezTo>
                    <a:cubicBezTo>
                      <a:pt x="2050" y="2812"/>
                      <a:pt x="2023" y="2809"/>
                      <a:pt x="1996" y="2800"/>
                    </a:cubicBezTo>
                    <a:cubicBezTo>
                      <a:pt x="1969" y="2790"/>
                      <a:pt x="1943" y="2774"/>
                      <a:pt x="1917" y="2749"/>
                    </a:cubicBezTo>
                    <a:lnTo>
                      <a:pt x="1731" y="2572"/>
                    </a:lnTo>
                    <a:lnTo>
                      <a:pt x="1857" y="2444"/>
                    </a:lnTo>
                    <a:lnTo>
                      <a:pt x="1976" y="2557"/>
                    </a:lnTo>
                    <a:cubicBezTo>
                      <a:pt x="1996" y="2576"/>
                      <a:pt x="2013" y="2591"/>
                      <a:pt x="2028" y="2602"/>
                    </a:cubicBezTo>
                    <a:cubicBezTo>
                      <a:pt x="2044" y="2613"/>
                      <a:pt x="2060" y="2619"/>
                      <a:pt x="2078" y="2622"/>
                    </a:cubicBezTo>
                    <a:cubicBezTo>
                      <a:pt x="2095" y="2624"/>
                      <a:pt x="2113" y="2621"/>
                      <a:pt x="2131" y="2613"/>
                    </a:cubicBezTo>
                    <a:cubicBezTo>
                      <a:pt x="2149" y="2604"/>
                      <a:pt x="2170" y="2588"/>
                      <a:pt x="2194" y="2563"/>
                    </a:cubicBezTo>
                    <a:cubicBezTo>
                      <a:pt x="2203" y="2554"/>
                      <a:pt x="2214" y="2542"/>
                      <a:pt x="2226" y="2527"/>
                    </a:cubicBezTo>
                    <a:cubicBezTo>
                      <a:pt x="2239" y="2512"/>
                      <a:pt x="2249" y="2499"/>
                      <a:pt x="2256" y="2489"/>
                    </a:cubicBezTo>
                    <a:lnTo>
                      <a:pt x="2027" y="2270"/>
                    </a:lnTo>
                    <a:lnTo>
                      <a:pt x="2152" y="2142"/>
                    </a:lnTo>
                    <a:lnTo>
                      <a:pt x="2655" y="2621"/>
                    </a:lnTo>
                    <a:close/>
                    <a:moveTo>
                      <a:pt x="2808" y="1579"/>
                    </a:moveTo>
                    <a:lnTo>
                      <a:pt x="2973" y="2163"/>
                    </a:lnTo>
                    <a:cubicBezTo>
                      <a:pt x="2982" y="2197"/>
                      <a:pt x="2986" y="2227"/>
                      <a:pt x="2984" y="2254"/>
                    </a:cubicBezTo>
                    <a:cubicBezTo>
                      <a:pt x="2982" y="2281"/>
                      <a:pt x="2976" y="2305"/>
                      <a:pt x="2967" y="2325"/>
                    </a:cubicBezTo>
                    <a:cubicBezTo>
                      <a:pt x="2957" y="2345"/>
                      <a:pt x="2946" y="2362"/>
                      <a:pt x="2932" y="2377"/>
                    </a:cubicBezTo>
                    <a:cubicBezTo>
                      <a:pt x="2919" y="2392"/>
                      <a:pt x="2905" y="2405"/>
                      <a:pt x="2890" y="2418"/>
                    </a:cubicBezTo>
                    <a:cubicBezTo>
                      <a:pt x="2873" y="2432"/>
                      <a:pt x="2853" y="2448"/>
                      <a:pt x="2829" y="2466"/>
                    </a:cubicBezTo>
                    <a:cubicBezTo>
                      <a:pt x="2805" y="2484"/>
                      <a:pt x="2789" y="2496"/>
                      <a:pt x="2781" y="2502"/>
                    </a:cubicBezTo>
                    <a:lnTo>
                      <a:pt x="2683" y="2386"/>
                    </a:lnTo>
                    <a:lnTo>
                      <a:pt x="2691" y="2379"/>
                    </a:lnTo>
                    <a:cubicBezTo>
                      <a:pt x="2698" y="2377"/>
                      <a:pt x="2708" y="2371"/>
                      <a:pt x="2722" y="2362"/>
                    </a:cubicBezTo>
                    <a:cubicBezTo>
                      <a:pt x="2736" y="2353"/>
                      <a:pt x="2749" y="2343"/>
                      <a:pt x="2761" y="2333"/>
                    </a:cubicBezTo>
                    <a:cubicBezTo>
                      <a:pt x="2785" y="2313"/>
                      <a:pt x="2802" y="2295"/>
                      <a:pt x="2814" y="2278"/>
                    </a:cubicBezTo>
                    <a:cubicBezTo>
                      <a:pt x="2824" y="2262"/>
                      <a:pt x="2828" y="2248"/>
                      <a:pt x="2826" y="2238"/>
                    </a:cubicBezTo>
                    <a:lnTo>
                      <a:pt x="2272" y="2023"/>
                    </a:lnTo>
                    <a:lnTo>
                      <a:pt x="2422" y="1899"/>
                    </a:lnTo>
                    <a:lnTo>
                      <a:pt x="2768" y="2039"/>
                    </a:lnTo>
                    <a:lnTo>
                      <a:pt x="2665" y="1697"/>
                    </a:lnTo>
                    <a:lnTo>
                      <a:pt x="2808" y="1579"/>
                    </a:lnTo>
                    <a:close/>
                    <a:moveTo>
                      <a:pt x="3564" y="1340"/>
                    </a:moveTo>
                    <a:cubicBezTo>
                      <a:pt x="3581" y="1367"/>
                      <a:pt x="3593" y="1395"/>
                      <a:pt x="3599" y="1426"/>
                    </a:cubicBezTo>
                    <a:cubicBezTo>
                      <a:pt x="3606" y="1457"/>
                      <a:pt x="3606" y="1486"/>
                      <a:pt x="3599" y="1513"/>
                    </a:cubicBezTo>
                    <a:cubicBezTo>
                      <a:pt x="3590" y="1551"/>
                      <a:pt x="3575" y="1585"/>
                      <a:pt x="3553" y="1614"/>
                    </a:cubicBezTo>
                    <a:cubicBezTo>
                      <a:pt x="3532" y="1644"/>
                      <a:pt x="3499" y="1672"/>
                      <a:pt x="3456" y="1699"/>
                    </a:cubicBezTo>
                    <a:lnTo>
                      <a:pt x="3361" y="1758"/>
                    </a:lnTo>
                    <a:lnTo>
                      <a:pt x="3481" y="1948"/>
                    </a:lnTo>
                    <a:lnTo>
                      <a:pt x="3329" y="2043"/>
                    </a:lnTo>
                    <a:lnTo>
                      <a:pt x="2958" y="1457"/>
                    </a:lnTo>
                    <a:lnTo>
                      <a:pt x="3210" y="1302"/>
                    </a:lnTo>
                    <a:cubicBezTo>
                      <a:pt x="3248" y="1279"/>
                      <a:pt x="3281" y="1263"/>
                      <a:pt x="3311" y="1253"/>
                    </a:cubicBezTo>
                    <a:cubicBezTo>
                      <a:pt x="3341" y="1243"/>
                      <a:pt x="3370" y="1239"/>
                      <a:pt x="3398" y="1240"/>
                    </a:cubicBezTo>
                    <a:cubicBezTo>
                      <a:pt x="3432" y="1240"/>
                      <a:pt x="3463" y="1249"/>
                      <a:pt x="3490" y="1265"/>
                    </a:cubicBezTo>
                    <a:cubicBezTo>
                      <a:pt x="3518" y="1281"/>
                      <a:pt x="3543" y="1307"/>
                      <a:pt x="3564" y="1340"/>
                    </a:cubicBezTo>
                    <a:close/>
                    <a:moveTo>
                      <a:pt x="3409" y="1441"/>
                    </a:moveTo>
                    <a:cubicBezTo>
                      <a:pt x="3398" y="1425"/>
                      <a:pt x="3385" y="1413"/>
                      <a:pt x="3368" y="1407"/>
                    </a:cubicBezTo>
                    <a:cubicBezTo>
                      <a:pt x="3351" y="1401"/>
                      <a:pt x="3336" y="1399"/>
                      <a:pt x="3321" y="1402"/>
                    </a:cubicBezTo>
                    <a:cubicBezTo>
                      <a:pt x="3301" y="1405"/>
                      <a:pt x="3283" y="1411"/>
                      <a:pt x="3267" y="1420"/>
                    </a:cubicBezTo>
                    <a:cubicBezTo>
                      <a:pt x="3252" y="1429"/>
                      <a:pt x="3232" y="1441"/>
                      <a:pt x="3206" y="1456"/>
                    </a:cubicBezTo>
                    <a:lnTo>
                      <a:pt x="3180" y="1472"/>
                    </a:lnTo>
                    <a:lnTo>
                      <a:pt x="3291" y="1648"/>
                    </a:lnTo>
                    <a:lnTo>
                      <a:pt x="3335" y="1621"/>
                    </a:lnTo>
                    <a:cubicBezTo>
                      <a:pt x="3361" y="1605"/>
                      <a:pt x="3381" y="1590"/>
                      <a:pt x="3396" y="1576"/>
                    </a:cubicBezTo>
                    <a:cubicBezTo>
                      <a:pt x="3411" y="1563"/>
                      <a:pt x="3421" y="1548"/>
                      <a:pt x="3427" y="1531"/>
                    </a:cubicBezTo>
                    <a:cubicBezTo>
                      <a:pt x="3431" y="1517"/>
                      <a:pt x="3432" y="1502"/>
                      <a:pt x="3429" y="1488"/>
                    </a:cubicBezTo>
                    <a:cubicBezTo>
                      <a:pt x="3426" y="1474"/>
                      <a:pt x="3419" y="1458"/>
                      <a:pt x="3409" y="1441"/>
                    </a:cubicBezTo>
                    <a:close/>
                    <a:moveTo>
                      <a:pt x="4480" y="1389"/>
                    </a:moveTo>
                    <a:lnTo>
                      <a:pt x="4319" y="1470"/>
                    </a:lnTo>
                    <a:lnTo>
                      <a:pt x="4180" y="1199"/>
                    </a:lnTo>
                    <a:lnTo>
                      <a:pt x="3942" y="1318"/>
                    </a:lnTo>
                    <a:lnTo>
                      <a:pt x="4082" y="1589"/>
                    </a:lnTo>
                    <a:lnTo>
                      <a:pt x="3922" y="1670"/>
                    </a:lnTo>
                    <a:lnTo>
                      <a:pt x="3604" y="1055"/>
                    </a:lnTo>
                    <a:lnTo>
                      <a:pt x="3765" y="974"/>
                    </a:lnTo>
                    <a:lnTo>
                      <a:pt x="3881" y="1199"/>
                    </a:lnTo>
                    <a:lnTo>
                      <a:pt x="4118" y="1080"/>
                    </a:lnTo>
                    <a:lnTo>
                      <a:pt x="4002" y="855"/>
                    </a:lnTo>
                    <a:lnTo>
                      <a:pt x="4163" y="774"/>
                    </a:lnTo>
                    <a:lnTo>
                      <a:pt x="4480" y="1389"/>
                    </a:lnTo>
                    <a:close/>
                    <a:moveTo>
                      <a:pt x="4968" y="981"/>
                    </a:moveTo>
                    <a:cubicBezTo>
                      <a:pt x="4964" y="971"/>
                      <a:pt x="4959" y="961"/>
                      <a:pt x="4954" y="952"/>
                    </a:cubicBezTo>
                    <a:cubicBezTo>
                      <a:pt x="4948" y="943"/>
                      <a:pt x="4940" y="936"/>
                      <a:pt x="4929" y="930"/>
                    </a:cubicBezTo>
                    <a:cubicBezTo>
                      <a:pt x="4919" y="924"/>
                      <a:pt x="4906" y="922"/>
                      <a:pt x="4890" y="922"/>
                    </a:cubicBezTo>
                    <a:cubicBezTo>
                      <a:pt x="4875" y="921"/>
                      <a:pt x="4854" y="925"/>
                      <a:pt x="4830" y="933"/>
                    </a:cubicBezTo>
                    <a:lnTo>
                      <a:pt x="4722" y="968"/>
                    </a:lnTo>
                    <a:lnTo>
                      <a:pt x="4777" y="1135"/>
                    </a:lnTo>
                    <a:lnTo>
                      <a:pt x="4885" y="1100"/>
                    </a:lnTo>
                    <a:cubicBezTo>
                      <a:pt x="4904" y="1094"/>
                      <a:pt x="4920" y="1086"/>
                      <a:pt x="4933" y="1077"/>
                    </a:cubicBezTo>
                    <a:cubicBezTo>
                      <a:pt x="4947" y="1067"/>
                      <a:pt x="4956" y="1058"/>
                      <a:pt x="4962" y="1048"/>
                    </a:cubicBezTo>
                    <a:cubicBezTo>
                      <a:pt x="4967" y="1038"/>
                      <a:pt x="4971" y="1028"/>
                      <a:pt x="4972" y="1016"/>
                    </a:cubicBezTo>
                    <a:cubicBezTo>
                      <a:pt x="4973" y="1005"/>
                      <a:pt x="4971" y="993"/>
                      <a:pt x="4968" y="981"/>
                    </a:cubicBezTo>
                    <a:close/>
                    <a:moveTo>
                      <a:pt x="5143" y="920"/>
                    </a:moveTo>
                    <a:cubicBezTo>
                      <a:pt x="5154" y="952"/>
                      <a:pt x="5157" y="983"/>
                      <a:pt x="5154" y="1014"/>
                    </a:cubicBezTo>
                    <a:cubicBezTo>
                      <a:pt x="5150" y="1045"/>
                      <a:pt x="5141" y="1072"/>
                      <a:pt x="5125" y="1096"/>
                    </a:cubicBezTo>
                    <a:cubicBezTo>
                      <a:pt x="5105" y="1126"/>
                      <a:pt x="5081" y="1150"/>
                      <a:pt x="5055" y="1168"/>
                    </a:cubicBezTo>
                    <a:cubicBezTo>
                      <a:pt x="5028" y="1185"/>
                      <a:pt x="4994" y="1201"/>
                      <a:pt x="4952" y="1214"/>
                    </a:cubicBezTo>
                    <a:lnTo>
                      <a:pt x="4646" y="1312"/>
                    </a:lnTo>
                    <a:lnTo>
                      <a:pt x="4430" y="656"/>
                    </a:lnTo>
                    <a:lnTo>
                      <a:pt x="4601" y="601"/>
                    </a:lnTo>
                    <a:lnTo>
                      <a:pt x="4682" y="846"/>
                    </a:lnTo>
                    <a:lnTo>
                      <a:pt x="4819" y="801"/>
                    </a:lnTo>
                    <a:cubicBezTo>
                      <a:pt x="4866" y="787"/>
                      <a:pt x="4905" y="778"/>
                      <a:pt x="4936" y="775"/>
                    </a:cubicBezTo>
                    <a:cubicBezTo>
                      <a:pt x="4968" y="772"/>
                      <a:pt x="4998" y="776"/>
                      <a:pt x="5027" y="786"/>
                    </a:cubicBezTo>
                    <a:cubicBezTo>
                      <a:pt x="5055" y="796"/>
                      <a:pt x="5079" y="813"/>
                      <a:pt x="5099" y="837"/>
                    </a:cubicBezTo>
                    <a:cubicBezTo>
                      <a:pt x="5118" y="860"/>
                      <a:pt x="5133" y="888"/>
                      <a:pt x="5143" y="920"/>
                    </a:cubicBezTo>
                    <a:close/>
                    <a:moveTo>
                      <a:pt x="5447" y="1055"/>
                    </a:moveTo>
                    <a:lnTo>
                      <a:pt x="5276" y="1110"/>
                    </a:lnTo>
                    <a:lnTo>
                      <a:pt x="5060" y="454"/>
                    </a:lnTo>
                    <a:lnTo>
                      <a:pt x="5231" y="399"/>
                    </a:lnTo>
                    <a:lnTo>
                      <a:pt x="5447" y="1055"/>
                    </a:lnTo>
                    <a:close/>
                    <a:moveTo>
                      <a:pt x="6240" y="892"/>
                    </a:moveTo>
                    <a:lnTo>
                      <a:pt x="6067" y="922"/>
                    </a:lnTo>
                    <a:lnTo>
                      <a:pt x="5987" y="470"/>
                    </a:lnTo>
                    <a:lnTo>
                      <a:pt x="5782" y="972"/>
                    </a:lnTo>
                    <a:lnTo>
                      <a:pt x="5612" y="1001"/>
                    </a:lnTo>
                    <a:lnTo>
                      <a:pt x="5491" y="322"/>
                    </a:lnTo>
                    <a:lnTo>
                      <a:pt x="5664" y="292"/>
                    </a:lnTo>
                    <a:lnTo>
                      <a:pt x="5737" y="701"/>
                    </a:lnTo>
                    <a:lnTo>
                      <a:pt x="5930" y="246"/>
                    </a:lnTo>
                    <a:lnTo>
                      <a:pt x="6119" y="213"/>
                    </a:lnTo>
                    <a:lnTo>
                      <a:pt x="6240" y="892"/>
                    </a:lnTo>
                    <a:close/>
                    <a:moveTo>
                      <a:pt x="6014" y="0"/>
                    </a:moveTo>
                    <a:cubicBezTo>
                      <a:pt x="6023" y="56"/>
                      <a:pt x="6010" y="105"/>
                      <a:pt x="5972" y="145"/>
                    </a:cubicBezTo>
                    <a:cubicBezTo>
                      <a:pt x="5935" y="184"/>
                      <a:pt x="5877" y="211"/>
                      <a:pt x="5798" y="225"/>
                    </a:cubicBezTo>
                    <a:cubicBezTo>
                      <a:pt x="5720" y="238"/>
                      <a:pt x="5656" y="233"/>
                      <a:pt x="5607" y="208"/>
                    </a:cubicBezTo>
                    <a:cubicBezTo>
                      <a:pt x="5558" y="183"/>
                      <a:pt x="5528" y="143"/>
                      <a:pt x="5518" y="86"/>
                    </a:cubicBezTo>
                    <a:lnTo>
                      <a:pt x="5673" y="59"/>
                    </a:lnTo>
                    <a:cubicBezTo>
                      <a:pt x="5680" y="92"/>
                      <a:pt x="5691" y="115"/>
                      <a:pt x="5708" y="127"/>
                    </a:cubicBezTo>
                    <a:cubicBezTo>
                      <a:pt x="5724" y="140"/>
                      <a:pt x="5749" y="143"/>
                      <a:pt x="5783" y="137"/>
                    </a:cubicBezTo>
                    <a:cubicBezTo>
                      <a:pt x="5817" y="131"/>
                      <a:pt x="5839" y="120"/>
                      <a:pt x="5850" y="102"/>
                    </a:cubicBezTo>
                    <a:cubicBezTo>
                      <a:pt x="5861" y="85"/>
                      <a:pt x="5864" y="60"/>
                      <a:pt x="5858" y="27"/>
                    </a:cubicBezTo>
                    <a:lnTo>
                      <a:pt x="6014" y="0"/>
                    </a:lnTo>
                    <a:close/>
                    <a:moveTo>
                      <a:pt x="7808" y="323"/>
                    </a:moveTo>
                    <a:cubicBezTo>
                      <a:pt x="7834" y="348"/>
                      <a:pt x="7853" y="377"/>
                      <a:pt x="7866" y="412"/>
                    </a:cubicBezTo>
                    <a:cubicBezTo>
                      <a:pt x="7878" y="446"/>
                      <a:pt x="7883" y="485"/>
                      <a:pt x="7880" y="528"/>
                    </a:cubicBezTo>
                    <a:cubicBezTo>
                      <a:pt x="7877" y="571"/>
                      <a:pt x="7867" y="608"/>
                      <a:pt x="7849" y="641"/>
                    </a:cubicBezTo>
                    <a:cubicBezTo>
                      <a:pt x="7831" y="673"/>
                      <a:pt x="7807" y="700"/>
                      <a:pt x="7777" y="722"/>
                    </a:cubicBezTo>
                    <a:cubicBezTo>
                      <a:pt x="7746" y="744"/>
                      <a:pt x="7711" y="760"/>
                      <a:pt x="7671" y="771"/>
                    </a:cubicBezTo>
                    <a:cubicBezTo>
                      <a:pt x="7632" y="781"/>
                      <a:pt x="7587" y="786"/>
                      <a:pt x="7536" y="786"/>
                    </a:cubicBezTo>
                    <a:lnTo>
                      <a:pt x="7531" y="862"/>
                    </a:lnTo>
                    <a:lnTo>
                      <a:pt x="7352" y="849"/>
                    </a:lnTo>
                    <a:lnTo>
                      <a:pt x="7357" y="774"/>
                    </a:lnTo>
                    <a:cubicBezTo>
                      <a:pt x="7309" y="767"/>
                      <a:pt x="7265" y="756"/>
                      <a:pt x="7226" y="740"/>
                    </a:cubicBezTo>
                    <a:cubicBezTo>
                      <a:pt x="7188" y="723"/>
                      <a:pt x="7155" y="702"/>
                      <a:pt x="7128" y="677"/>
                    </a:cubicBezTo>
                    <a:cubicBezTo>
                      <a:pt x="7101" y="651"/>
                      <a:pt x="7082" y="621"/>
                      <a:pt x="7069" y="587"/>
                    </a:cubicBezTo>
                    <a:cubicBezTo>
                      <a:pt x="7056" y="552"/>
                      <a:pt x="7051" y="514"/>
                      <a:pt x="7054" y="471"/>
                    </a:cubicBezTo>
                    <a:cubicBezTo>
                      <a:pt x="7057" y="428"/>
                      <a:pt x="7067" y="391"/>
                      <a:pt x="7084" y="359"/>
                    </a:cubicBezTo>
                    <a:cubicBezTo>
                      <a:pt x="7101" y="328"/>
                      <a:pt x="7124" y="302"/>
                      <a:pt x="7153" y="280"/>
                    </a:cubicBezTo>
                    <a:cubicBezTo>
                      <a:pt x="7182" y="259"/>
                      <a:pt x="7217" y="244"/>
                      <a:pt x="7259" y="233"/>
                    </a:cubicBezTo>
                    <a:cubicBezTo>
                      <a:pt x="7301" y="223"/>
                      <a:pt x="7347" y="217"/>
                      <a:pt x="7397" y="217"/>
                    </a:cubicBezTo>
                    <a:lnTo>
                      <a:pt x="7402" y="147"/>
                    </a:lnTo>
                    <a:lnTo>
                      <a:pt x="7581" y="159"/>
                    </a:lnTo>
                    <a:lnTo>
                      <a:pt x="7576" y="229"/>
                    </a:lnTo>
                    <a:cubicBezTo>
                      <a:pt x="7627" y="236"/>
                      <a:pt x="7672" y="246"/>
                      <a:pt x="7711" y="262"/>
                    </a:cubicBezTo>
                    <a:cubicBezTo>
                      <a:pt x="7749" y="277"/>
                      <a:pt x="7782" y="298"/>
                      <a:pt x="7808" y="323"/>
                    </a:cubicBezTo>
                    <a:close/>
                    <a:moveTo>
                      <a:pt x="7694" y="512"/>
                    </a:moveTo>
                    <a:cubicBezTo>
                      <a:pt x="7697" y="468"/>
                      <a:pt x="7688" y="431"/>
                      <a:pt x="7666" y="402"/>
                    </a:cubicBezTo>
                    <a:cubicBezTo>
                      <a:pt x="7644" y="372"/>
                      <a:pt x="7612" y="353"/>
                      <a:pt x="7568" y="344"/>
                    </a:cubicBezTo>
                    <a:lnTo>
                      <a:pt x="7544" y="672"/>
                    </a:lnTo>
                    <a:cubicBezTo>
                      <a:pt x="7597" y="666"/>
                      <a:pt x="7634" y="651"/>
                      <a:pt x="7656" y="625"/>
                    </a:cubicBezTo>
                    <a:cubicBezTo>
                      <a:pt x="7678" y="599"/>
                      <a:pt x="7691" y="561"/>
                      <a:pt x="7694" y="512"/>
                    </a:cubicBezTo>
                    <a:close/>
                    <a:moveTo>
                      <a:pt x="7366" y="659"/>
                    </a:moveTo>
                    <a:lnTo>
                      <a:pt x="7389" y="332"/>
                    </a:lnTo>
                    <a:cubicBezTo>
                      <a:pt x="7343" y="336"/>
                      <a:pt x="7307" y="350"/>
                      <a:pt x="7282" y="375"/>
                    </a:cubicBezTo>
                    <a:cubicBezTo>
                      <a:pt x="7257" y="399"/>
                      <a:pt x="7243" y="435"/>
                      <a:pt x="7240" y="481"/>
                    </a:cubicBezTo>
                    <a:cubicBezTo>
                      <a:pt x="7236" y="529"/>
                      <a:pt x="7244" y="568"/>
                      <a:pt x="7263" y="597"/>
                    </a:cubicBezTo>
                    <a:cubicBezTo>
                      <a:pt x="7282" y="626"/>
                      <a:pt x="7316" y="647"/>
                      <a:pt x="7366" y="659"/>
                    </a:cubicBezTo>
                    <a:close/>
                    <a:moveTo>
                      <a:pt x="8719" y="676"/>
                    </a:moveTo>
                    <a:cubicBezTo>
                      <a:pt x="8700" y="785"/>
                      <a:pt x="8653" y="865"/>
                      <a:pt x="8578" y="918"/>
                    </a:cubicBezTo>
                    <a:cubicBezTo>
                      <a:pt x="8504" y="971"/>
                      <a:pt x="8412" y="987"/>
                      <a:pt x="8301" y="968"/>
                    </a:cubicBezTo>
                    <a:cubicBezTo>
                      <a:pt x="8190" y="949"/>
                      <a:pt x="8109" y="902"/>
                      <a:pt x="8057" y="827"/>
                    </a:cubicBezTo>
                    <a:cubicBezTo>
                      <a:pt x="8006" y="752"/>
                      <a:pt x="7990" y="661"/>
                      <a:pt x="8009" y="553"/>
                    </a:cubicBezTo>
                    <a:cubicBezTo>
                      <a:pt x="8029" y="443"/>
                      <a:pt x="8076" y="363"/>
                      <a:pt x="8150" y="310"/>
                    </a:cubicBezTo>
                    <a:cubicBezTo>
                      <a:pt x="8224" y="258"/>
                      <a:pt x="8316" y="241"/>
                      <a:pt x="8427" y="260"/>
                    </a:cubicBezTo>
                    <a:cubicBezTo>
                      <a:pt x="8537" y="279"/>
                      <a:pt x="8619" y="326"/>
                      <a:pt x="8670" y="401"/>
                    </a:cubicBezTo>
                    <a:cubicBezTo>
                      <a:pt x="8722" y="475"/>
                      <a:pt x="8738" y="567"/>
                      <a:pt x="8719" y="676"/>
                    </a:cubicBezTo>
                    <a:close/>
                    <a:moveTo>
                      <a:pt x="8453" y="807"/>
                    </a:moveTo>
                    <a:cubicBezTo>
                      <a:pt x="8474" y="790"/>
                      <a:pt x="8491" y="767"/>
                      <a:pt x="8504" y="741"/>
                    </a:cubicBezTo>
                    <a:cubicBezTo>
                      <a:pt x="8518" y="714"/>
                      <a:pt x="8528" y="682"/>
                      <a:pt x="8535" y="644"/>
                    </a:cubicBezTo>
                    <a:cubicBezTo>
                      <a:pt x="8542" y="603"/>
                      <a:pt x="8543" y="567"/>
                      <a:pt x="8539" y="537"/>
                    </a:cubicBezTo>
                    <a:cubicBezTo>
                      <a:pt x="8534" y="507"/>
                      <a:pt x="8526" y="481"/>
                      <a:pt x="8514" y="461"/>
                    </a:cubicBezTo>
                    <a:cubicBezTo>
                      <a:pt x="8501" y="440"/>
                      <a:pt x="8485" y="424"/>
                      <a:pt x="8467" y="412"/>
                    </a:cubicBezTo>
                    <a:cubicBezTo>
                      <a:pt x="8447" y="400"/>
                      <a:pt x="8427" y="392"/>
                      <a:pt x="8405" y="389"/>
                    </a:cubicBezTo>
                    <a:cubicBezTo>
                      <a:pt x="8382" y="385"/>
                      <a:pt x="8360" y="385"/>
                      <a:pt x="8339" y="389"/>
                    </a:cubicBezTo>
                    <a:cubicBezTo>
                      <a:pt x="8318" y="394"/>
                      <a:pt x="8297" y="404"/>
                      <a:pt x="8277" y="419"/>
                    </a:cubicBezTo>
                    <a:cubicBezTo>
                      <a:pt x="8259" y="433"/>
                      <a:pt x="8242" y="455"/>
                      <a:pt x="8227" y="483"/>
                    </a:cubicBezTo>
                    <a:cubicBezTo>
                      <a:pt x="8212" y="511"/>
                      <a:pt x="8201" y="545"/>
                      <a:pt x="8194" y="585"/>
                    </a:cubicBezTo>
                    <a:cubicBezTo>
                      <a:pt x="8186" y="625"/>
                      <a:pt x="8185" y="660"/>
                      <a:pt x="8189" y="691"/>
                    </a:cubicBezTo>
                    <a:cubicBezTo>
                      <a:pt x="8194" y="721"/>
                      <a:pt x="8202" y="746"/>
                      <a:pt x="8214" y="767"/>
                    </a:cubicBezTo>
                    <a:cubicBezTo>
                      <a:pt x="8226" y="787"/>
                      <a:pt x="8242" y="804"/>
                      <a:pt x="8261" y="816"/>
                    </a:cubicBezTo>
                    <a:cubicBezTo>
                      <a:pt x="8280" y="828"/>
                      <a:pt x="8301" y="836"/>
                      <a:pt x="8324" y="840"/>
                    </a:cubicBezTo>
                    <a:cubicBezTo>
                      <a:pt x="8347" y="844"/>
                      <a:pt x="8369" y="843"/>
                      <a:pt x="8392" y="838"/>
                    </a:cubicBezTo>
                    <a:cubicBezTo>
                      <a:pt x="8414" y="833"/>
                      <a:pt x="8434" y="823"/>
                      <a:pt x="8453" y="807"/>
                    </a:cubicBezTo>
                    <a:close/>
                    <a:moveTo>
                      <a:pt x="9390" y="1245"/>
                    </a:moveTo>
                    <a:lnTo>
                      <a:pt x="9218" y="1190"/>
                    </a:lnTo>
                    <a:lnTo>
                      <a:pt x="9313" y="901"/>
                    </a:lnTo>
                    <a:lnTo>
                      <a:pt x="9060" y="819"/>
                    </a:lnTo>
                    <a:lnTo>
                      <a:pt x="8965" y="1109"/>
                    </a:lnTo>
                    <a:lnTo>
                      <a:pt x="8794" y="1054"/>
                    </a:lnTo>
                    <a:lnTo>
                      <a:pt x="9010" y="397"/>
                    </a:lnTo>
                    <a:lnTo>
                      <a:pt x="9181" y="452"/>
                    </a:lnTo>
                    <a:lnTo>
                      <a:pt x="9102" y="692"/>
                    </a:lnTo>
                    <a:lnTo>
                      <a:pt x="9355" y="774"/>
                    </a:lnTo>
                    <a:lnTo>
                      <a:pt x="9434" y="533"/>
                    </a:lnTo>
                    <a:lnTo>
                      <a:pt x="9606" y="588"/>
                    </a:lnTo>
                    <a:lnTo>
                      <a:pt x="9390" y="1245"/>
                    </a:lnTo>
                    <a:close/>
                    <a:moveTo>
                      <a:pt x="10109" y="1739"/>
                    </a:moveTo>
                    <a:lnTo>
                      <a:pt x="9958" y="1672"/>
                    </a:lnTo>
                    <a:lnTo>
                      <a:pt x="10024" y="1525"/>
                    </a:lnTo>
                    <a:lnTo>
                      <a:pt x="9636" y="1355"/>
                    </a:lnTo>
                    <a:lnTo>
                      <a:pt x="9570" y="1502"/>
                    </a:lnTo>
                    <a:lnTo>
                      <a:pt x="9418" y="1435"/>
                    </a:lnTo>
                    <a:lnTo>
                      <a:pt x="9539" y="1168"/>
                    </a:lnTo>
                    <a:lnTo>
                      <a:pt x="9587" y="1189"/>
                    </a:lnTo>
                    <a:cubicBezTo>
                      <a:pt x="9652" y="1135"/>
                      <a:pt x="9712" y="1069"/>
                      <a:pt x="9768" y="991"/>
                    </a:cubicBezTo>
                    <a:cubicBezTo>
                      <a:pt x="9825" y="912"/>
                      <a:pt x="9875" y="824"/>
                      <a:pt x="9919" y="726"/>
                    </a:cubicBezTo>
                    <a:lnTo>
                      <a:pt x="10395" y="936"/>
                    </a:lnTo>
                    <a:lnTo>
                      <a:pt x="10166" y="1444"/>
                    </a:lnTo>
                    <a:lnTo>
                      <a:pt x="10229" y="1472"/>
                    </a:lnTo>
                    <a:lnTo>
                      <a:pt x="10109" y="1739"/>
                    </a:lnTo>
                    <a:close/>
                    <a:moveTo>
                      <a:pt x="10002" y="1371"/>
                    </a:moveTo>
                    <a:lnTo>
                      <a:pt x="10176" y="985"/>
                    </a:lnTo>
                    <a:lnTo>
                      <a:pt x="10016" y="915"/>
                    </a:lnTo>
                    <a:cubicBezTo>
                      <a:pt x="9976" y="990"/>
                      <a:pt x="9933" y="1056"/>
                      <a:pt x="9886" y="1113"/>
                    </a:cubicBezTo>
                    <a:cubicBezTo>
                      <a:pt x="9840" y="1170"/>
                      <a:pt x="9793" y="1219"/>
                      <a:pt x="9745" y="1259"/>
                    </a:cubicBezTo>
                    <a:lnTo>
                      <a:pt x="10002" y="1371"/>
                    </a:lnTo>
                    <a:close/>
                    <a:moveTo>
                      <a:pt x="11578" y="1999"/>
                    </a:moveTo>
                    <a:cubicBezTo>
                      <a:pt x="11559" y="2023"/>
                      <a:pt x="11536" y="2043"/>
                      <a:pt x="11509" y="2060"/>
                    </a:cubicBezTo>
                    <a:cubicBezTo>
                      <a:pt x="11482" y="2077"/>
                      <a:pt x="11454" y="2087"/>
                      <a:pt x="11426" y="2090"/>
                    </a:cubicBezTo>
                    <a:cubicBezTo>
                      <a:pt x="11387" y="2095"/>
                      <a:pt x="11349" y="2092"/>
                      <a:pt x="11314" y="2082"/>
                    </a:cubicBezTo>
                    <a:cubicBezTo>
                      <a:pt x="11278" y="2072"/>
                      <a:pt x="11240" y="2052"/>
                      <a:pt x="11200" y="2021"/>
                    </a:cubicBezTo>
                    <a:lnTo>
                      <a:pt x="11112" y="1953"/>
                    </a:lnTo>
                    <a:lnTo>
                      <a:pt x="10971" y="2130"/>
                    </a:lnTo>
                    <a:lnTo>
                      <a:pt x="10829" y="2020"/>
                    </a:lnTo>
                    <a:lnTo>
                      <a:pt x="11260" y="1476"/>
                    </a:lnTo>
                    <a:lnTo>
                      <a:pt x="11493" y="1657"/>
                    </a:lnTo>
                    <a:cubicBezTo>
                      <a:pt x="11528" y="1684"/>
                      <a:pt x="11556" y="1709"/>
                      <a:pt x="11575" y="1734"/>
                    </a:cubicBezTo>
                    <a:cubicBezTo>
                      <a:pt x="11594" y="1758"/>
                      <a:pt x="11608" y="1784"/>
                      <a:pt x="11617" y="1810"/>
                    </a:cubicBezTo>
                    <a:cubicBezTo>
                      <a:pt x="11628" y="1841"/>
                      <a:pt x="11631" y="1873"/>
                      <a:pt x="11625" y="1904"/>
                    </a:cubicBezTo>
                    <a:cubicBezTo>
                      <a:pt x="11619" y="1936"/>
                      <a:pt x="11603" y="1967"/>
                      <a:pt x="11578" y="1999"/>
                    </a:cubicBezTo>
                    <a:close/>
                    <a:moveTo>
                      <a:pt x="11429" y="1889"/>
                    </a:moveTo>
                    <a:cubicBezTo>
                      <a:pt x="11441" y="1873"/>
                      <a:pt x="11447" y="1857"/>
                      <a:pt x="11448" y="1839"/>
                    </a:cubicBezTo>
                    <a:cubicBezTo>
                      <a:pt x="11448" y="1822"/>
                      <a:pt x="11445" y="1807"/>
                      <a:pt x="11437" y="1794"/>
                    </a:cubicBezTo>
                    <a:cubicBezTo>
                      <a:pt x="11427" y="1776"/>
                      <a:pt x="11415" y="1762"/>
                      <a:pt x="11401" y="1750"/>
                    </a:cubicBezTo>
                    <a:cubicBezTo>
                      <a:pt x="11388" y="1739"/>
                      <a:pt x="11369" y="1724"/>
                      <a:pt x="11346" y="1706"/>
                    </a:cubicBezTo>
                    <a:lnTo>
                      <a:pt x="11321" y="1687"/>
                    </a:lnTo>
                    <a:lnTo>
                      <a:pt x="11192" y="1850"/>
                    </a:lnTo>
                    <a:lnTo>
                      <a:pt x="11233" y="1882"/>
                    </a:lnTo>
                    <a:cubicBezTo>
                      <a:pt x="11257" y="1900"/>
                      <a:pt x="11278" y="1914"/>
                      <a:pt x="11296" y="1923"/>
                    </a:cubicBezTo>
                    <a:cubicBezTo>
                      <a:pt x="11314" y="1933"/>
                      <a:pt x="11332" y="1937"/>
                      <a:pt x="11350" y="1936"/>
                    </a:cubicBezTo>
                    <a:cubicBezTo>
                      <a:pt x="11365" y="1935"/>
                      <a:pt x="11379" y="1931"/>
                      <a:pt x="11392" y="1924"/>
                    </a:cubicBezTo>
                    <a:cubicBezTo>
                      <a:pt x="11404" y="1916"/>
                      <a:pt x="11417" y="1904"/>
                      <a:pt x="11429" y="1889"/>
                    </a:cubicBezTo>
                    <a:close/>
                    <a:moveTo>
                      <a:pt x="11745" y="2803"/>
                    </a:moveTo>
                    <a:lnTo>
                      <a:pt x="11375" y="2463"/>
                    </a:lnTo>
                    <a:lnTo>
                      <a:pt x="11852" y="1958"/>
                    </a:lnTo>
                    <a:lnTo>
                      <a:pt x="12221" y="2298"/>
                    </a:lnTo>
                    <a:lnTo>
                      <a:pt x="12129" y="2396"/>
                    </a:lnTo>
                    <a:lnTo>
                      <a:pt x="11891" y="2176"/>
                    </a:lnTo>
                    <a:lnTo>
                      <a:pt x="11808" y="2263"/>
                    </a:lnTo>
                    <a:lnTo>
                      <a:pt x="12030" y="2467"/>
                    </a:lnTo>
                    <a:lnTo>
                      <a:pt x="11938" y="2565"/>
                    </a:lnTo>
                    <a:lnTo>
                      <a:pt x="11716" y="2361"/>
                    </a:lnTo>
                    <a:lnTo>
                      <a:pt x="11598" y="2486"/>
                    </a:lnTo>
                    <a:lnTo>
                      <a:pt x="11837" y="2705"/>
                    </a:lnTo>
                    <a:lnTo>
                      <a:pt x="11745" y="2803"/>
                    </a:lnTo>
                    <a:close/>
                    <a:moveTo>
                      <a:pt x="12039" y="3159"/>
                    </a:moveTo>
                    <a:cubicBezTo>
                      <a:pt x="12005" y="3121"/>
                      <a:pt x="11980" y="3080"/>
                      <a:pt x="11962" y="3037"/>
                    </a:cubicBezTo>
                    <a:cubicBezTo>
                      <a:pt x="11945" y="2994"/>
                      <a:pt x="11938" y="2951"/>
                      <a:pt x="11940" y="2908"/>
                    </a:cubicBezTo>
                    <a:cubicBezTo>
                      <a:pt x="11942" y="2865"/>
                      <a:pt x="11954" y="2822"/>
                      <a:pt x="11977" y="2780"/>
                    </a:cubicBezTo>
                    <a:cubicBezTo>
                      <a:pt x="12000" y="2738"/>
                      <a:pt x="12034" y="2697"/>
                      <a:pt x="12079" y="2659"/>
                    </a:cubicBezTo>
                    <a:cubicBezTo>
                      <a:pt x="12121" y="2623"/>
                      <a:pt x="12164" y="2597"/>
                      <a:pt x="12209" y="2580"/>
                    </a:cubicBezTo>
                    <a:cubicBezTo>
                      <a:pt x="12254" y="2563"/>
                      <a:pt x="12299" y="2556"/>
                      <a:pt x="12344" y="2558"/>
                    </a:cubicBezTo>
                    <a:cubicBezTo>
                      <a:pt x="12387" y="2561"/>
                      <a:pt x="12430" y="2574"/>
                      <a:pt x="12472" y="2596"/>
                    </a:cubicBezTo>
                    <a:cubicBezTo>
                      <a:pt x="12514" y="2618"/>
                      <a:pt x="12553" y="2650"/>
                      <a:pt x="12588" y="2689"/>
                    </a:cubicBezTo>
                    <a:cubicBezTo>
                      <a:pt x="12607" y="2711"/>
                      <a:pt x="12623" y="2732"/>
                      <a:pt x="12636" y="2752"/>
                    </a:cubicBezTo>
                    <a:cubicBezTo>
                      <a:pt x="12649" y="2771"/>
                      <a:pt x="12660" y="2791"/>
                      <a:pt x="12670" y="2809"/>
                    </a:cubicBezTo>
                    <a:cubicBezTo>
                      <a:pt x="12679" y="2828"/>
                      <a:pt x="12686" y="2847"/>
                      <a:pt x="12692" y="2864"/>
                    </a:cubicBezTo>
                    <a:cubicBezTo>
                      <a:pt x="12698" y="2882"/>
                      <a:pt x="12702" y="2897"/>
                      <a:pt x="12706" y="2911"/>
                    </a:cubicBezTo>
                    <a:lnTo>
                      <a:pt x="12578" y="3021"/>
                    </a:lnTo>
                    <a:lnTo>
                      <a:pt x="12564" y="3005"/>
                    </a:lnTo>
                    <a:cubicBezTo>
                      <a:pt x="12564" y="2994"/>
                      <a:pt x="12564" y="2980"/>
                      <a:pt x="12563" y="2963"/>
                    </a:cubicBezTo>
                    <a:cubicBezTo>
                      <a:pt x="12562" y="2947"/>
                      <a:pt x="12560" y="2929"/>
                      <a:pt x="12556" y="2910"/>
                    </a:cubicBezTo>
                    <a:cubicBezTo>
                      <a:pt x="12553" y="2891"/>
                      <a:pt x="12547" y="2871"/>
                      <a:pt x="12539" y="2852"/>
                    </a:cubicBezTo>
                    <a:cubicBezTo>
                      <a:pt x="12531" y="2832"/>
                      <a:pt x="12519" y="2814"/>
                      <a:pt x="12504" y="2797"/>
                    </a:cubicBezTo>
                    <a:cubicBezTo>
                      <a:pt x="12488" y="2778"/>
                      <a:pt x="12469" y="2763"/>
                      <a:pt x="12448" y="2751"/>
                    </a:cubicBezTo>
                    <a:cubicBezTo>
                      <a:pt x="12427" y="2739"/>
                      <a:pt x="12403" y="2732"/>
                      <a:pt x="12376" y="2729"/>
                    </a:cubicBezTo>
                    <a:cubicBezTo>
                      <a:pt x="12351" y="2727"/>
                      <a:pt x="12323" y="2732"/>
                      <a:pt x="12293" y="2742"/>
                    </a:cubicBezTo>
                    <a:cubicBezTo>
                      <a:pt x="12264" y="2753"/>
                      <a:pt x="12233" y="2771"/>
                      <a:pt x="12201" y="2799"/>
                    </a:cubicBezTo>
                    <a:cubicBezTo>
                      <a:pt x="12168" y="2827"/>
                      <a:pt x="12145" y="2855"/>
                      <a:pt x="12131" y="2884"/>
                    </a:cubicBezTo>
                    <a:cubicBezTo>
                      <a:pt x="12117" y="2912"/>
                      <a:pt x="12109" y="2938"/>
                      <a:pt x="12109" y="2963"/>
                    </a:cubicBezTo>
                    <a:cubicBezTo>
                      <a:pt x="12108" y="2989"/>
                      <a:pt x="12113" y="3012"/>
                      <a:pt x="12123" y="3035"/>
                    </a:cubicBezTo>
                    <a:cubicBezTo>
                      <a:pt x="12133" y="3057"/>
                      <a:pt x="12145" y="3077"/>
                      <a:pt x="12160" y="3094"/>
                    </a:cubicBezTo>
                    <a:cubicBezTo>
                      <a:pt x="12175" y="3110"/>
                      <a:pt x="12191" y="3124"/>
                      <a:pt x="12210" y="3136"/>
                    </a:cubicBezTo>
                    <a:cubicBezTo>
                      <a:pt x="12229" y="3148"/>
                      <a:pt x="12249" y="3156"/>
                      <a:pt x="12269" y="3163"/>
                    </a:cubicBezTo>
                    <a:cubicBezTo>
                      <a:pt x="12286" y="3168"/>
                      <a:pt x="12303" y="3172"/>
                      <a:pt x="12319" y="3176"/>
                    </a:cubicBezTo>
                    <a:cubicBezTo>
                      <a:pt x="12336" y="3179"/>
                      <a:pt x="12350" y="3181"/>
                      <a:pt x="12361" y="3182"/>
                    </a:cubicBezTo>
                    <a:lnTo>
                      <a:pt x="12373" y="3196"/>
                    </a:lnTo>
                    <a:lnTo>
                      <a:pt x="12247" y="3305"/>
                    </a:lnTo>
                    <a:cubicBezTo>
                      <a:pt x="12230" y="3297"/>
                      <a:pt x="12213" y="3289"/>
                      <a:pt x="12197" y="3282"/>
                    </a:cubicBezTo>
                    <a:cubicBezTo>
                      <a:pt x="12182" y="3274"/>
                      <a:pt x="12166" y="3266"/>
                      <a:pt x="12151" y="3256"/>
                    </a:cubicBezTo>
                    <a:cubicBezTo>
                      <a:pt x="12131" y="3243"/>
                      <a:pt x="12113" y="3230"/>
                      <a:pt x="12097" y="3217"/>
                    </a:cubicBezTo>
                    <a:cubicBezTo>
                      <a:pt x="12082" y="3205"/>
                      <a:pt x="12062" y="3185"/>
                      <a:pt x="12039" y="3159"/>
                    </a:cubicBezTo>
                    <a:close/>
                    <a:moveTo>
                      <a:pt x="12629" y="3963"/>
                    </a:moveTo>
                    <a:lnTo>
                      <a:pt x="12531" y="3814"/>
                    </a:lnTo>
                    <a:lnTo>
                      <a:pt x="13004" y="3511"/>
                    </a:lnTo>
                    <a:lnTo>
                      <a:pt x="12859" y="3291"/>
                    </a:lnTo>
                    <a:lnTo>
                      <a:pt x="12386" y="3594"/>
                    </a:lnTo>
                    <a:lnTo>
                      <a:pt x="12288" y="3444"/>
                    </a:lnTo>
                    <a:lnTo>
                      <a:pt x="12874" y="3069"/>
                    </a:lnTo>
                    <a:lnTo>
                      <a:pt x="13215" y="3588"/>
                    </a:lnTo>
                    <a:lnTo>
                      <a:pt x="12629" y="3963"/>
                    </a:lnTo>
                    <a:close/>
                    <a:moveTo>
                      <a:pt x="13617" y="4335"/>
                    </a:moveTo>
                    <a:lnTo>
                      <a:pt x="13004" y="4372"/>
                    </a:lnTo>
                    <a:cubicBezTo>
                      <a:pt x="12969" y="4374"/>
                      <a:pt x="12938" y="4371"/>
                      <a:pt x="12912" y="4364"/>
                    </a:cubicBezTo>
                    <a:cubicBezTo>
                      <a:pt x="12885" y="4356"/>
                      <a:pt x="12863" y="4346"/>
                      <a:pt x="12845" y="4333"/>
                    </a:cubicBezTo>
                    <a:cubicBezTo>
                      <a:pt x="12827" y="4319"/>
                      <a:pt x="12812" y="4305"/>
                      <a:pt x="12800" y="4289"/>
                    </a:cubicBezTo>
                    <a:cubicBezTo>
                      <a:pt x="12789" y="4273"/>
                      <a:pt x="12778" y="4256"/>
                      <a:pt x="12769" y="4239"/>
                    </a:cubicBezTo>
                    <a:cubicBezTo>
                      <a:pt x="12759" y="4220"/>
                      <a:pt x="12747" y="4197"/>
                      <a:pt x="12734" y="4170"/>
                    </a:cubicBezTo>
                    <a:cubicBezTo>
                      <a:pt x="12721" y="4144"/>
                      <a:pt x="12712" y="4126"/>
                      <a:pt x="12708" y="4117"/>
                    </a:cubicBezTo>
                    <a:lnTo>
                      <a:pt x="12843" y="4046"/>
                    </a:lnTo>
                    <a:lnTo>
                      <a:pt x="12848" y="4056"/>
                    </a:lnTo>
                    <a:cubicBezTo>
                      <a:pt x="12850" y="4062"/>
                      <a:pt x="12853" y="4073"/>
                      <a:pt x="12859" y="4089"/>
                    </a:cubicBezTo>
                    <a:cubicBezTo>
                      <a:pt x="12865" y="4104"/>
                      <a:pt x="12872" y="4119"/>
                      <a:pt x="12880" y="4133"/>
                    </a:cubicBezTo>
                    <a:cubicBezTo>
                      <a:pt x="12894" y="4160"/>
                      <a:pt x="12909" y="4180"/>
                      <a:pt x="12923" y="4195"/>
                    </a:cubicBezTo>
                    <a:cubicBezTo>
                      <a:pt x="12937" y="4209"/>
                      <a:pt x="12950" y="4215"/>
                      <a:pt x="12960" y="4215"/>
                    </a:cubicBezTo>
                    <a:lnTo>
                      <a:pt x="13289" y="3725"/>
                    </a:lnTo>
                    <a:lnTo>
                      <a:pt x="13381" y="3895"/>
                    </a:lnTo>
                    <a:lnTo>
                      <a:pt x="13170" y="4200"/>
                    </a:lnTo>
                    <a:lnTo>
                      <a:pt x="13529" y="4172"/>
                    </a:lnTo>
                    <a:lnTo>
                      <a:pt x="13617" y="4335"/>
                    </a:lnTo>
                    <a:close/>
                    <a:moveTo>
                      <a:pt x="13429" y="5229"/>
                    </a:moveTo>
                    <a:cubicBezTo>
                      <a:pt x="13396" y="5240"/>
                      <a:pt x="13365" y="5244"/>
                      <a:pt x="13333" y="5241"/>
                    </a:cubicBezTo>
                    <a:cubicBezTo>
                      <a:pt x="13302" y="5238"/>
                      <a:pt x="13274" y="5229"/>
                      <a:pt x="13250" y="5214"/>
                    </a:cubicBezTo>
                    <a:cubicBezTo>
                      <a:pt x="13219" y="5195"/>
                      <a:pt x="13194" y="5172"/>
                      <a:pt x="13176" y="5146"/>
                    </a:cubicBezTo>
                    <a:cubicBezTo>
                      <a:pt x="13158" y="5120"/>
                      <a:pt x="13142" y="5087"/>
                      <a:pt x="13127" y="5046"/>
                    </a:cubicBezTo>
                    <a:lnTo>
                      <a:pt x="13022" y="4745"/>
                    </a:lnTo>
                    <a:lnTo>
                      <a:pt x="13683" y="4520"/>
                    </a:lnTo>
                    <a:lnTo>
                      <a:pt x="13860" y="5027"/>
                    </a:lnTo>
                    <a:lnTo>
                      <a:pt x="13732" y="5070"/>
                    </a:lnTo>
                    <a:lnTo>
                      <a:pt x="13614" y="4731"/>
                    </a:lnTo>
                    <a:lnTo>
                      <a:pt x="13495" y="4771"/>
                    </a:lnTo>
                    <a:lnTo>
                      <a:pt x="13543" y="4907"/>
                    </a:lnTo>
                    <a:cubicBezTo>
                      <a:pt x="13559" y="4953"/>
                      <a:pt x="13568" y="4991"/>
                      <a:pt x="13572" y="5023"/>
                    </a:cubicBezTo>
                    <a:cubicBezTo>
                      <a:pt x="13575" y="5054"/>
                      <a:pt x="13572" y="5083"/>
                      <a:pt x="13562" y="5112"/>
                    </a:cubicBezTo>
                    <a:cubicBezTo>
                      <a:pt x="13552" y="5140"/>
                      <a:pt x="13535" y="5164"/>
                      <a:pt x="13512" y="5184"/>
                    </a:cubicBezTo>
                    <a:cubicBezTo>
                      <a:pt x="13488" y="5203"/>
                      <a:pt x="13461" y="5218"/>
                      <a:pt x="13429" y="5229"/>
                    </a:cubicBezTo>
                    <a:close/>
                    <a:moveTo>
                      <a:pt x="13363" y="5057"/>
                    </a:moveTo>
                    <a:cubicBezTo>
                      <a:pt x="13374" y="5053"/>
                      <a:pt x="13384" y="5048"/>
                      <a:pt x="13393" y="5043"/>
                    </a:cubicBezTo>
                    <a:cubicBezTo>
                      <a:pt x="13402" y="5037"/>
                      <a:pt x="13409" y="5029"/>
                      <a:pt x="13415" y="5018"/>
                    </a:cubicBezTo>
                    <a:cubicBezTo>
                      <a:pt x="13420" y="5008"/>
                      <a:pt x="13422" y="4994"/>
                      <a:pt x="13422" y="4979"/>
                    </a:cubicBezTo>
                    <a:cubicBezTo>
                      <a:pt x="13422" y="4964"/>
                      <a:pt x="13418" y="4944"/>
                      <a:pt x="13410" y="4920"/>
                    </a:cubicBezTo>
                    <a:lnTo>
                      <a:pt x="13372" y="4813"/>
                    </a:lnTo>
                    <a:lnTo>
                      <a:pt x="13204" y="4870"/>
                    </a:lnTo>
                    <a:lnTo>
                      <a:pt x="13241" y="4977"/>
                    </a:lnTo>
                    <a:cubicBezTo>
                      <a:pt x="13248" y="4995"/>
                      <a:pt x="13256" y="5011"/>
                      <a:pt x="13266" y="5024"/>
                    </a:cubicBezTo>
                    <a:cubicBezTo>
                      <a:pt x="13276" y="5037"/>
                      <a:pt x="13286" y="5047"/>
                      <a:pt x="13296" y="5052"/>
                    </a:cubicBezTo>
                    <a:cubicBezTo>
                      <a:pt x="13306" y="5058"/>
                      <a:pt x="13316" y="5061"/>
                      <a:pt x="13328" y="5062"/>
                    </a:cubicBezTo>
                    <a:cubicBezTo>
                      <a:pt x="13339" y="5062"/>
                      <a:pt x="13351" y="5061"/>
                      <a:pt x="13363" y="5057"/>
                    </a:cubicBezTo>
                    <a:close/>
                    <a:moveTo>
                      <a:pt x="13407" y="6038"/>
                    </a:moveTo>
                    <a:lnTo>
                      <a:pt x="13363" y="5865"/>
                    </a:lnTo>
                    <a:lnTo>
                      <a:pt x="13910" y="5730"/>
                    </a:lnTo>
                    <a:lnTo>
                      <a:pt x="13862" y="5539"/>
                    </a:lnTo>
                    <a:cubicBezTo>
                      <a:pt x="13832" y="5545"/>
                      <a:pt x="13808" y="5549"/>
                      <a:pt x="13791" y="5552"/>
                    </a:cubicBezTo>
                    <a:cubicBezTo>
                      <a:pt x="13773" y="5556"/>
                      <a:pt x="13751" y="5560"/>
                      <a:pt x="13722" y="5565"/>
                    </a:cubicBezTo>
                    <a:cubicBezTo>
                      <a:pt x="13660" y="5576"/>
                      <a:pt x="13607" y="5583"/>
                      <a:pt x="13563" y="5585"/>
                    </a:cubicBezTo>
                    <a:cubicBezTo>
                      <a:pt x="13519" y="5588"/>
                      <a:pt x="13483" y="5587"/>
                      <a:pt x="13453" y="5584"/>
                    </a:cubicBezTo>
                    <a:cubicBezTo>
                      <a:pt x="13423" y="5580"/>
                      <a:pt x="13398" y="5575"/>
                      <a:pt x="13378" y="5568"/>
                    </a:cubicBezTo>
                    <a:cubicBezTo>
                      <a:pt x="13358" y="5561"/>
                      <a:pt x="13341" y="5553"/>
                      <a:pt x="13327" y="5544"/>
                    </a:cubicBezTo>
                    <a:cubicBezTo>
                      <a:pt x="13309" y="5533"/>
                      <a:pt x="13293" y="5518"/>
                      <a:pt x="13279" y="5498"/>
                    </a:cubicBezTo>
                    <a:cubicBezTo>
                      <a:pt x="13265" y="5478"/>
                      <a:pt x="13255" y="5456"/>
                      <a:pt x="13249" y="5431"/>
                    </a:cubicBezTo>
                    <a:cubicBezTo>
                      <a:pt x="13245" y="5416"/>
                      <a:pt x="13242" y="5401"/>
                      <a:pt x="13239" y="5384"/>
                    </a:cubicBezTo>
                    <a:cubicBezTo>
                      <a:pt x="13236" y="5368"/>
                      <a:pt x="13234" y="5357"/>
                      <a:pt x="13234" y="5353"/>
                    </a:cubicBezTo>
                    <a:lnTo>
                      <a:pt x="13385" y="5316"/>
                    </a:lnTo>
                    <a:lnTo>
                      <a:pt x="13387" y="5322"/>
                    </a:lnTo>
                    <a:cubicBezTo>
                      <a:pt x="13387" y="5325"/>
                      <a:pt x="13388" y="5328"/>
                      <a:pt x="13388" y="5331"/>
                    </a:cubicBezTo>
                    <a:cubicBezTo>
                      <a:pt x="13389" y="5335"/>
                      <a:pt x="13390" y="5339"/>
                      <a:pt x="13391" y="5343"/>
                    </a:cubicBezTo>
                    <a:cubicBezTo>
                      <a:pt x="13395" y="5360"/>
                      <a:pt x="13399" y="5372"/>
                      <a:pt x="13403" y="5380"/>
                    </a:cubicBezTo>
                    <a:cubicBezTo>
                      <a:pt x="13408" y="5387"/>
                      <a:pt x="13413" y="5394"/>
                      <a:pt x="13420" y="5399"/>
                    </a:cubicBezTo>
                    <a:cubicBezTo>
                      <a:pt x="13446" y="5416"/>
                      <a:pt x="13483" y="5424"/>
                      <a:pt x="13529" y="5422"/>
                    </a:cubicBezTo>
                    <a:cubicBezTo>
                      <a:pt x="13575" y="5419"/>
                      <a:pt x="13639" y="5411"/>
                      <a:pt x="13719" y="5395"/>
                    </a:cubicBezTo>
                    <a:cubicBezTo>
                      <a:pt x="13751" y="5389"/>
                      <a:pt x="13786" y="5382"/>
                      <a:pt x="13824" y="5374"/>
                    </a:cubicBezTo>
                    <a:cubicBezTo>
                      <a:pt x="13861" y="5366"/>
                      <a:pt x="13904" y="5356"/>
                      <a:pt x="13952" y="5346"/>
                    </a:cubicBezTo>
                    <a:lnTo>
                      <a:pt x="14085" y="5871"/>
                    </a:lnTo>
                    <a:lnTo>
                      <a:pt x="13407" y="6038"/>
                    </a:lnTo>
                    <a:close/>
                    <a:moveTo>
                      <a:pt x="13492" y="6838"/>
                    </a:moveTo>
                    <a:lnTo>
                      <a:pt x="13477" y="6665"/>
                    </a:lnTo>
                    <a:lnTo>
                      <a:pt x="13940" y="6625"/>
                    </a:lnTo>
                    <a:lnTo>
                      <a:pt x="13452" y="6380"/>
                    </a:lnTo>
                    <a:lnTo>
                      <a:pt x="13437" y="6211"/>
                    </a:lnTo>
                    <a:lnTo>
                      <a:pt x="14133" y="6151"/>
                    </a:lnTo>
                    <a:lnTo>
                      <a:pt x="14148" y="6323"/>
                    </a:lnTo>
                    <a:lnTo>
                      <a:pt x="13729" y="6359"/>
                    </a:lnTo>
                    <a:lnTo>
                      <a:pt x="14172" y="6589"/>
                    </a:lnTo>
                    <a:lnTo>
                      <a:pt x="14189" y="6778"/>
                    </a:lnTo>
                    <a:lnTo>
                      <a:pt x="13492" y="6838"/>
                    </a:lnTo>
                    <a:close/>
                    <a:moveTo>
                      <a:pt x="13489" y="7652"/>
                    </a:moveTo>
                    <a:lnTo>
                      <a:pt x="13492" y="7434"/>
                    </a:lnTo>
                    <a:lnTo>
                      <a:pt x="13778" y="7235"/>
                    </a:lnTo>
                    <a:lnTo>
                      <a:pt x="13779" y="7191"/>
                    </a:lnTo>
                    <a:lnTo>
                      <a:pt x="13497" y="7186"/>
                    </a:lnTo>
                    <a:lnTo>
                      <a:pt x="13500" y="7008"/>
                    </a:lnTo>
                    <a:lnTo>
                      <a:pt x="14199" y="7020"/>
                    </a:lnTo>
                    <a:lnTo>
                      <a:pt x="14196" y="7198"/>
                    </a:lnTo>
                    <a:lnTo>
                      <a:pt x="13911" y="7193"/>
                    </a:lnTo>
                    <a:cubicBezTo>
                      <a:pt x="13911" y="7208"/>
                      <a:pt x="13913" y="7220"/>
                      <a:pt x="13915" y="7230"/>
                    </a:cubicBezTo>
                    <a:cubicBezTo>
                      <a:pt x="13917" y="7239"/>
                      <a:pt x="13921" y="7248"/>
                      <a:pt x="13927" y="7256"/>
                    </a:cubicBezTo>
                    <a:cubicBezTo>
                      <a:pt x="13933" y="7265"/>
                      <a:pt x="13942" y="7274"/>
                      <a:pt x="13954" y="7284"/>
                    </a:cubicBezTo>
                    <a:cubicBezTo>
                      <a:pt x="13966" y="7293"/>
                      <a:pt x="13981" y="7304"/>
                      <a:pt x="13999" y="7315"/>
                    </a:cubicBezTo>
                    <a:cubicBezTo>
                      <a:pt x="14011" y="7321"/>
                      <a:pt x="14024" y="7329"/>
                      <a:pt x="14039" y="7337"/>
                    </a:cubicBezTo>
                    <a:cubicBezTo>
                      <a:pt x="14055" y="7346"/>
                      <a:pt x="14067" y="7353"/>
                      <a:pt x="14077" y="7358"/>
                    </a:cubicBezTo>
                    <a:cubicBezTo>
                      <a:pt x="14119" y="7383"/>
                      <a:pt x="14148" y="7409"/>
                      <a:pt x="14166" y="7435"/>
                    </a:cubicBezTo>
                    <a:cubicBezTo>
                      <a:pt x="14184" y="7462"/>
                      <a:pt x="14192" y="7502"/>
                      <a:pt x="14191" y="7555"/>
                    </a:cubicBezTo>
                    <a:cubicBezTo>
                      <a:pt x="14191" y="7570"/>
                      <a:pt x="14190" y="7584"/>
                      <a:pt x="14190" y="7597"/>
                    </a:cubicBezTo>
                    <a:cubicBezTo>
                      <a:pt x="14189" y="7609"/>
                      <a:pt x="14188" y="7618"/>
                      <a:pt x="14188" y="7624"/>
                    </a:cubicBezTo>
                    <a:lnTo>
                      <a:pt x="14037" y="7621"/>
                    </a:lnTo>
                    <a:lnTo>
                      <a:pt x="14038" y="7570"/>
                    </a:lnTo>
                    <a:cubicBezTo>
                      <a:pt x="14038" y="7545"/>
                      <a:pt x="14032" y="7525"/>
                      <a:pt x="14019" y="7511"/>
                    </a:cubicBezTo>
                    <a:cubicBezTo>
                      <a:pt x="14006" y="7496"/>
                      <a:pt x="13983" y="7480"/>
                      <a:pt x="13950" y="7463"/>
                    </a:cubicBezTo>
                    <a:cubicBezTo>
                      <a:pt x="13918" y="7445"/>
                      <a:pt x="13895" y="7431"/>
                      <a:pt x="13882" y="7420"/>
                    </a:cubicBezTo>
                    <a:cubicBezTo>
                      <a:pt x="13869" y="7409"/>
                      <a:pt x="13859" y="7398"/>
                      <a:pt x="13854" y="7388"/>
                    </a:cubicBezTo>
                    <a:lnTo>
                      <a:pt x="13489" y="7652"/>
                    </a:lnTo>
                    <a:close/>
                    <a:moveTo>
                      <a:pt x="13395" y="8363"/>
                    </a:moveTo>
                    <a:lnTo>
                      <a:pt x="13416" y="8191"/>
                    </a:lnTo>
                    <a:lnTo>
                      <a:pt x="13878" y="8247"/>
                    </a:lnTo>
                    <a:lnTo>
                      <a:pt x="13451" y="7907"/>
                    </a:lnTo>
                    <a:lnTo>
                      <a:pt x="13472" y="7739"/>
                    </a:lnTo>
                    <a:lnTo>
                      <a:pt x="14166" y="7823"/>
                    </a:lnTo>
                    <a:lnTo>
                      <a:pt x="14145" y="7995"/>
                    </a:lnTo>
                    <a:lnTo>
                      <a:pt x="13727" y="7944"/>
                    </a:lnTo>
                    <a:lnTo>
                      <a:pt x="14112" y="8259"/>
                    </a:lnTo>
                    <a:lnTo>
                      <a:pt x="14089" y="8447"/>
                    </a:lnTo>
                    <a:lnTo>
                      <a:pt x="13395" y="8363"/>
                    </a:lnTo>
                    <a:close/>
                    <a:moveTo>
                      <a:pt x="13502" y="9861"/>
                    </a:moveTo>
                    <a:lnTo>
                      <a:pt x="13581" y="9659"/>
                    </a:lnTo>
                    <a:lnTo>
                      <a:pt x="13054" y="9460"/>
                    </a:lnTo>
                    <a:lnTo>
                      <a:pt x="13119" y="9294"/>
                    </a:lnTo>
                    <a:lnTo>
                      <a:pt x="13645" y="9493"/>
                    </a:lnTo>
                    <a:lnTo>
                      <a:pt x="13723" y="9292"/>
                    </a:lnTo>
                    <a:lnTo>
                      <a:pt x="13850" y="9340"/>
                    </a:lnTo>
                    <a:lnTo>
                      <a:pt x="13628" y="9908"/>
                    </a:lnTo>
                    <a:lnTo>
                      <a:pt x="13502" y="9861"/>
                    </a:lnTo>
                    <a:close/>
                    <a:moveTo>
                      <a:pt x="12641" y="10329"/>
                    </a:moveTo>
                    <a:lnTo>
                      <a:pt x="12726" y="10165"/>
                    </a:lnTo>
                    <a:lnTo>
                      <a:pt x="12873" y="10186"/>
                    </a:lnTo>
                    <a:lnTo>
                      <a:pt x="12991" y="9958"/>
                    </a:lnTo>
                    <a:lnTo>
                      <a:pt x="12887" y="9852"/>
                    </a:lnTo>
                    <a:lnTo>
                      <a:pt x="12970" y="9692"/>
                    </a:lnTo>
                    <a:lnTo>
                      <a:pt x="13475" y="10232"/>
                    </a:lnTo>
                    <a:lnTo>
                      <a:pt x="13381" y="10415"/>
                    </a:lnTo>
                    <a:lnTo>
                      <a:pt x="12641" y="10329"/>
                    </a:lnTo>
                    <a:close/>
                    <a:moveTo>
                      <a:pt x="13007" y="10205"/>
                    </a:moveTo>
                    <a:lnTo>
                      <a:pt x="13270" y="10241"/>
                    </a:lnTo>
                    <a:lnTo>
                      <a:pt x="13085" y="10054"/>
                    </a:lnTo>
                    <a:lnTo>
                      <a:pt x="13007" y="10205"/>
                    </a:lnTo>
                    <a:close/>
                    <a:moveTo>
                      <a:pt x="12766" y="11165"/>
                    </a:moveTo>
                    <a:lnTo>
                      <a:pt x="12882" y="10982"/>
                    </a:lnTo>
                    <a:lnTo>
                      <a:pt x="12404" y="10687"/>
                    </a:lnTo>
                    <a:lnTo>
                      <a:pt x="12499" y="10536"/>
                    </a:lnTo>
                    <a:lnTo>
                      <a:pt x="12977" y="10831"/>
                    </a:lnTo>
                    <a:lnTo>
                      <a:pt x="13093" y="10648"/>
                    </a:lnTo>
                    <a:lnTo>
                      <a:pt x="13208" y="10719"/>
                    </a:lnTo>
                    <a:lnTo>
                      <a:pt x="12881" y="11235"/>
                    </a:lnTo>
                    <a:lnTo>
                      <a:pt x="12766" y="11165"/>
                    </a:lnTo>
                    <a:close/>
                    <a:moveTo>
                      <a:pt x="11798" y="11443"/>
                    </a:moveTo>
                    <a:lnTo>
                      <a:pt x="11918" y="11303"/>
                    </a:lnTo>
                    <a:lnTo>
                      <a:pt x="12057" y="11356"/>
                    </a:lnTo>
                    <a:lnTo>
                      <a:pt x="12224" y="11160"/>
                    </a:lnTo>
                    <a:lnTo>
                      <a:pt x="12147" y="11033"/>
                    </a:lnTo>
                    <a:lnTo>
                      <a:pt x="12264" y="10896"/>
                    </a:lnTo>
                    <a:lnTo>
                      <a:pt x="12633" y="11535"/>
                    </a:lnTo>
                    <a:lnTo>
                      <a:pt x="12500" y="11692"/>
                    </a:lnTo>
                    <a:lnTo>
                      <a:pt x="11798" y="11443"/>
                    </a:lnTo>
                    <a:close/>
                    <a:moveTo>
                      <a:pt x="12184" y="11404"/>
                    </a:moveTo>
                    <a:lnTo>
                      <a:pt x="12431" y="11498"/>
                    </a:lnTo>
                    <a:lnTo>
                      <a:pt x="12294" y="11274"/>
                    </a:lnTo>
                    <a:lnTo>
                      <a:pt x="12184" y="11404"/>
                    </a:lnTo>
                    <a:close/>
                    <a:moveTo>
                      <a:pt x="11649" y="12244"/>
                    </a:moveTo>
                    <a:cubicBezTo>
                      <a:pt x="11628" y="12222"/>
                      <a:pt x="11610" y="12196"/>
                      <a:pt x="11597" y="12168"/>
                    </a:cubicBezTo>
                    <a:cubicBezTo>
                      <a:pt x="11585" y="12139"/>
                      <a:pt x="11578" y="12110"/>
                      <a:pt x="11579" y="12082"/>
                    </a:cubicBezTo>
                    <a:cubicBezTo>
                      <a:pt x="11580" y="12043"/>
                      <a:pt x="11588" y="12007"/>
                      <a:pt x="11603" y="11974"/>
                    </a:cubicBezTo>
                    <a:cubicBezTo>
                      <a:pt x="11617" y="11940"/>
                      <a:pt x="11643" y="11906"/>
                      <a:pt x="11680" y="11871"/>
                    </a:cubicBezTo>
                    <a:lnTo>
                      <a:pt x="11761" y="11794"/>
                    </a:lnTo>
                    <a:lnTo>
                      <a:pt x="11602" y="11632"/>
                    </a:lnTo>
                    <a:lnTo>
                      <a:pt x="11732" y="11509"/>
                    </a:lnTo>
                    <a:lnTo>
                      <a:pt x="12218" y="12005"/>
                    </a:lnTo>
                    <a:lnTo>
                      <a:pt x="12004" y="12208"/>
                    </a:lnTo>
                    <a:cubicBezTo>
                      <a:pt x="11972" y="12239"/>
                      <a:pt x="11943" y="12262"/>
                      <a:pt x="11915" y="12278"/>
                    </a:cubicBezTo>
                    <a:cubicBezTo>
                      <a:pt x="11888" y="12293"/>
                      <a:pt x="11861" y="12303"/>
                      <a:pt x="11833" y="12308"/>
                    </a:cubicBezTo>
                    <a:cubicBezTo>
                      <a:pt x="11800" y="12315"/>
                      <a:pt x="11768" y="12313"/>
                      <a:pt x="11737" y="12302"/>
                    </a:cubicBezTo>
                    <a:cubicBezTo>
                      <a:pt x="11707" y="12292"/>
                      <a:pt x="11677" y="12273"/>
                      <a:pt x="11649" y="12244"/>
                    </a:cubicBezTo>
                    <a:close/>
                    <a:moveTo>
                      <a:pt x="11780" y="12113"/>
                    </a:moveTo>
                    <a:cubicBezTo>
                      <a:pt x="11794" y="12127"/>
                      <a:pt x="11810" y="12136"/>
                      <a:pt x="11827" y="12139"/>
                    </a:cubicBezTo>
                    <a:cubicBezTo>
                      <a:pt x="11845" y="12141"/>
                      <a:pt x="11861" y="12140"/>
                      <a:pt x="11875" y="12134"/>
                    </a:cubicBezTo>
                    <a:cubicBezTo>
                      <a:pt x="11893" y="12127"/>
                      <a:pt x="11910" y="12117"/>
                      <a:pt x="11923" y="12105"/>
                    </a:cubicBezTo>
                    <a:cubicBezTo>
                      <a:pt x="11936" y="12094"/>
                      <a:pt x="11954" y="12078"/>
                      <a:pt x="11975" y="12057"/>
                    </a:cubicBezTo>
                    <a:lnTo>
                      <a:pt x="11997" y="12036"/>
                    </a:lnTo>
                    <a:lnTo>
                      <a:pt x="11852" y="11887"/>
                    </a:lnTo>
                    <a:lnTo>
                      <a:pt x="11815" y="11923"/>
                    </a:lnTo>
                    <a:cubicBezTo>
                      <a:pt x="11793" y="11944"/>
                      <a:pt x="11776" y="11962"/>
                      <a:pt x="11764" y="11979"/>
                    </a:cubicBezTo>
                    <a:cubicBezTo>
                      <a:pt x="11752" y="11995"/>
                      <a:pt x="11746" y="12012"/>
                      <a:pt x="11744" y="12029"/>
                    </a:cubicBezTo>
                    <a:cubicBezTo>
                      <a:pt x="11742" y="12044"/>
                      <a:pt x="11745" y="12058"/>
                      <a:pt x="11751" y="12072"/>
                    </a:cubicBezTo>
                    <a:cubicBezTo>
                      <a:pt x="11757" y="12085"/>
                      <a:pt x="11767" y="12099"/>
                      <a:pt x="11780" y="12113"/>
                    </a:cubicBezTo>
                    <a:close/>
                    <a:moveTo>
                      <a:pt x="10956" y="12173"/>
                    </a:moveTo>
                    <a:cubicBezTo>
                      <a:pt x="10997" y="12141"/>
                      <a:pt x="11039" y="12117"/>
                      <a:pt x="11083" y="12101"/>
                    </a:cubicBezTo>
                    <a:cubicBezTo>
                      <a:pt x="11126" y="12085"/>
                      <a:pt x="11170" y="12080"/>
                      <a:pt x="11214" y="12083"/>
                    </a:cubicBezTo>
                    <a:cubicBezTo>
                      <a:pt x="11258" y="12087"/>
                      <a:pt x="11300" y="12101"/>
                      <a:pt x="11342" y="12125"/>
                    </a:cubicBezTo>
                    <a:cubicBezTo>
                      <a:pt x="11385" y="12149"/>
                      <a:pt x="11424" y="12184"/>
                      <a:pt x="11462" y="12229"/>
                    </a:cubicBezTo>
                    <a:cubicBezTo>
                      <a:pt x="11496" y="12272"/>
                      <a:pt x="11522" y="12315"/>
                      <a:pt x="11537" y="12360"/>
                    </a:cubicBezTo>
                    <a:cubicBezTo>
                      <a:pt x="11553" y="12405"/>
                      <a:pt x="11558" y="12450"/>
                      <a:pt x="11554" y="12494"/>
                    </a:cubicBezTo>
                    <a:cubicBezTo>
                      <a:pt x="11550" y="12537"/>
                      <a:pt x="11536" y="12579"/>
                      <a:pt x="11511" y="12619"/>
                    </a:cubicBezTo>
                    <a:cubicBezTo>
                      <a:pt x="11487" y="12660"/>
                      <a:pt x="11454" y="12697"/>
                      <a:pt x="11413" y="12730"/>
                    </a:cubicBezTo>
                    <a:cubicBezTo>
                      <a:pt x="11390" y="12749"/>
                      <a:pt x="11369" y="12764"/>
                      <a:pt x="11348" y="12776"/>
                    </a:cubicBezTo>
                    <a:cubicBezTo>
                      <a:pt x="11328" y="12788"/>
                      <a:pt x="11308" y="12798"/>
                      <a:pt x="11289" y="12807"/>
                    </a:cubicBezTo>
                    <a:cubicBezTo>
                      <a:pt x="11269" y="12815"/>
                      <a:pt x="11250" y="12822"/>
                      <a:pt x="11232" y="12827"/>
                    </a:cubicBezTo>
                    <a:cubicBezTo>
                      <a:pt x="11214" y="12832"/>
                      <a:pt x="11198" y="12836"/>
                      <a:pt x="11184" y="12839"/>
                    </a:cubicBezTo>
                    <a:lnTo>
                      <a:pt x="11078" y="12709"/>
                    </a:lnTo>
                    <a:lnTo>
                      <a:pt x="11094" y="12696"/>
                    </a:lnTo>
                    <a:cubicBezTo>
                      <a:pt x="11105" y="12696"/>
                      <a:pt x="11120" y="12696"/>
                      <a:pt x="11136" y="12696"/>
                    </a:cubicBezTo>
                    <a:cubicBezTo>
                      <a:pt x="11153" y="12696"/>
                      <a:pt x="11171" y="12694"/>
                      <a:pt x="11191" y="12691"/>
                    </a:cubicBezTo>
                    <a:cubicBezTo>
                      <a:pt x="11210" y="12688"/>
                      <a:pt x="11230" y="12683"/>
                      <a:pt x="11250" y="12676"/>
                    </a:cubicBezTo>
                    <a:cubicBezTo>
                      <a:pt x="11270" y="12669"/>
                      <a:pt x="11289" y="12658"/>
                      <a:pt x="11307" y="12644"/>
                    </a:cubicBezTo>
                    <a:cubicBezTo>
                      <a:pt x="11326" y="12628"/>
                      <a:pt x="11343" y="12610"/>
                      <a:pt x="11355" y="12590"/>
                    </a:cubicBezTo>
                    <a:cubicBezTo>
                      <a:pt x="11368" y="12570"/>
                      <a:pt x="11376" y="12546"/>
                      <a:pt x="11380" y="12520"/>
                    </a:cubicBezTo>
                    <a:cubicBezTo>
                      <a:pt x="11383" y="12495"/>
                      <a:pt x="11379" y="12468"/>
                      <a:pt x="11370" y="12438"/>
                    </a:cubicBezTo>
                    <a:cubicBezTo>
                      <a:pt x="11360" y="12408"/>
                      <a:pt x="11342" y="12377"/>
                      <a:pt x="11316" y="12345"/>
                    </a:cubicBezTo>
                    <a:cubicBezTo>
                      <a:pt x="11288" y="12312"/>
                      <a:pt x="11260" y="12287"/>
                      <a:pt x="11232" y="12272"/>
                    </a:cubicBezTo>
                    <a:cubicBezTo>
                      <a:pt x="11204" y="12258"/>
                      <a:pt x="11177" y="12249"/>
                      <a:pt x="11152" y="12248"/>
                    </a:cubicBezTo>
                    <a:cubicBezTo>
                      <a:pt x="11127" y="12247"/>
                      <a:pt x="11102" y="12251"/>
                      <a:pt x="11080" y="12260"/>
                    </a:cubicBezTo>
                    <a:cubicBezTo>
                      <a:pt x="11057" y="12269"/>
                      <a:pt x="11036" y="12280"/>
                      <a:pt x="11018" y="12294"/>
                    </a:cubicBezTo>
                    <a:cubicBezTo>
                      <a:pt x="11001" y="12308"/>
                      <a:pt x="10987" y="12324"/>
                      <a:pt x="10974" y="12342"/>
                    </a:cubicBezTo>
                    <a:cubicBezTo>
                      <a:pt x="10962" y="12361"/>
                      <a:pt x="10952" y="12380"/>
                      <a:pt x="10945" y="12400"/>
                    </a:cubicBezTo>
                    <a:cubicBezTo>
                      <a:pt x="10939" y="12416"/>
                      <a:pt x="10934" y="12432"/>
                      <a:pt x="10930" y="12448"/>
                    </a:cubicBezTo>
                    <a:cubicBezTo>
                      <a:pt x="10926" y="12465"/>
                      <a:pt x="10924" y="12478"/>
                      <a:pt x="10922" y="12489"/>
                    </a:cubicBezTo>
                    <a:lnTo>
                      <a:pt x="10907" y="12501"/>
                    </a:lnTo>
                    <a:lnTo>
                      <a:pt x="10802" y="12373"/>
                    </a:lnTo>
                    <a:cubicBezTo>
                      <a:pt x="10811" y="12356"/>
                      <a:pt x="10819" y="12340"/>
                      <a:pt x="10827" y="12324"/>
                    </a:cubicBezTo>
                    <a:cubicBezTo>
                      <a:pt x="10835" y="12309"/>
                      <a:pt x="10844" y="12294"/>
                      <a:pt x="10855" y="12280"/>
                    </a:cubicBezTo>
                    <a:cubicBezTo>
                      <a:pt x="10868" y="12260"/>
                      <a:pt x="10882" y="12243"/>
                      <a:pt x="10895" y="12228"/>
                    </a:cubicBezTo>
                    <a:cubicBezTo>
                      <a:pt x="10909" y="12213"/>
                      <a:pt x="10929" y="12195"/>
                      <a:pt x="10956" y="12173"/>
                    </a:cubicBezTo>
                    <a:close/>
                    <a:moveTo>
                      <a:pt x="10509" y="13158"/>
                    </a:moveTo>
                    <a:lnTo>
                      <a:pt x="10692" y="13041"/>
                    </a:lnTo>
                    <a:lnTo>
                      <a:pt x="10385" y="12574"/>
                    </a:lnTo>
                    <a:lnTo>
                      <a:pt x="10536" y="12477"/>
                    </a:lnTo>
                    <a:lnTo>
                      <a:pt x="10843" y="12944"/>
                    </a:lnTo>
                    <a:lnTo>
                      <a:pt x="11026" y="12826"/>
                    </a:lnTo>
                    <a:lnTo>
                      <a:pt x="11100" y="12938"/>
                    </a:lnTo>
                    <a:lnTo>
                      <a:pt x="10582" y="13270"/>
                    </a:lnTo>
                    <a:lnTo>
                      <a:pt x="10509" y="13158"/>
                    </a:lnTo>
                    <a:close/>
                    <a:moveTo>
                      <a:pt x="9513" y="13007"/>
                    </a:moveTo>
                    <a:lnTo>
                      <a:pt x="9682" y="12929"/>
                    </a:lnTo>
                    <a:lnTo>
                      <a:pt x="9785" y="13036"/>
                    </a:lnTo>
                    <a:lnTo>
                      <a:pt x="10020" y="12927"/>
                    </a:lnTo>
                    <a:lnTo>
                      <a:pt x="10004" y="12781"/>
                    </a:lnTo>
                    <a:lnTo>
                      <a:pt x="10169" y="12705"/>
                    </a:lnTo>
                    <a:lnTo>
                      <a:pt x="10230" y="13438"/>
                    </a:lnTo>
                    <a:lnTo>
                      <a:pt x="10042" y="13525"/>
                    </a:lnTo>
                    <a:lnTo>
                      <a:pt x="9513" y="13007"/>
                    </a:lnTo>
                    <a:close/>
                    <a:moveTo>
                      <a:pt x="9879" y="13132"/>
                    </a:moveTo>
                    <a:lnTo>
                      <a:pt x="10063" y="13320"/>
                    </a:lnTo>
                    <a:lnTo>
                      <a:pt x="10035" y="13060"/>
                    </a:lnTo>
                    <a:lnTo>
                      <a:pt x="9879" y="13132"/>
                    </a:lnTo>
                    <a:close/>
                    <a:moveTo>
                      <a:pt x="8826" y="13244"/>
                    </a:moveTo>
                    <a:lnTo>
                      <a:pt x="8996" y="13186"/>
                    </a:lnTo>
                    <a:lnTo>
                      <a:pt x="9096" y="13473"/>
                    </a:lnTo>
                    <a:lnTo>
                      <a:pt x="9348" y="13388"/>
                    </a:lnTo>
                    <a:lnTo>
                      <a:pt x="9248" y="13100"/>
                    </a:lnTo>
                    <a:lnTo>
                      <a:pt x="9418" y="13042"/>
                    </a:lnTo>
                    <a:lnTo>
                      <a:pt x="9646" y="13695"/>
                    </a:lnTo>
                    <a:lnTo>
                      <a:pt x="9475" y="13753"/>
                    </a:lnTo>
                    <a:lnTo>
                      <a:pt x="9392" y="13514"/>
                    </a:lnTo>
                    <a:lnTo>
                      <a:pt x="9140" y="13599"/>
                    </a:lnTo>
                    <a:lnTo>
                      <a:pt x="9224" y="13838"/>
                    </a:lnTo>
                    <a:lnTo>
                      <a:pt x="9053" y="13896"/>
                    </a:lnTo>
                    <a:lnTo>
                      <a:pt x="8826" y="13244"/>
                    </a:lnTo>
                    <a:close/>
                  </a:path>
                </a:pathLst>
              </a:custGeom>
              <a:solidFill>
                <a:srgbClr val="364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7" name="Oval 9"/>
              <p:cNvSpPr>
                <a:spLocks noChangeArrowheads="1"/>
              </p:cNvSpPr>
              <p:nvPr/>
            </p:nvSpPr>
            <p:spPr bwMode="auto">
              <a:xfrm>
                <a:off x="1980" y="872"/>
                <a:ext cx="849" cy="845"/>
              </a:xfrm>
              <a:prstGeom prst="ellipse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8" name="Freeform 10"/>
              <p:cNvSpPr>
                <a:spLocks/>
              </p:cNvSpPr>
              <p:nvPr/>
            </p:nvSpPr>
            <p:spPr bwMode="auto">
              <a:xfrm>
                <a:off x="2386" y="1814"/>
                <a:ext cx="57" cy="2"/>
              </a:xfrm>
              <a:custGeom>
                <a:avLst/>
                <a:gdLst>
                  <a:gd name="T0" fmla="*/ 782 w 782"/>
                  <a:gd name="T1" fmla="*/ 11 h 29"/>
                  <a:gd name="T2" fmla="*/ 0 w 782"/>
                  <a:gd name="T3" fmla="*/ 29 h 29"/>
                  <a:gd name="T4" fmla="*/ 0 w 782"/>
                  <a:gd name="T5" fmla="*/ 18 h 29"/>
                  <a:gd name="T6" fmla="*/ 782 w 782"/>
                  <a:gd name="T7" fmla="*/ 0 h 29"/>
                  <a:gd name="T8" fmla="*/ 782 w 782"/>
                  <a:gd name="T9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9">
                    <a:moveTo>
                      <a:pt x="782" y="11"/>
                    </a:moveTo>
                    <a:lnTo>
                      <a:pt x="0" y="29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1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9" name="Freeform 11"/>
              <p:cNvSpPr>
                <a:spLocks/>
              </p:cNvSpPr>
              <p:nvPr/>
            </p:nvSpPr>
            <p:spPr bwMode="auto">
              <a:xfrm>
                <a:off x="2386" y="1813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8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0" name="Freeform 12"/>
              <p:cNvSpPr>
                <a:spLocks/>
              </p:cNvSpPr>
              <p:nvPr/>
            </p:nvSpPr>
            <p:spPr bwMode="auto">
              <a:xfrm>
                <a:off x="2386" y="181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1" name="Freeform 13"/>
              <p:cNvSpPr>
                <a:spLocks/>
              </p:cNvSpPr>
              <p:nvPr/>
            </p:nvSpPr>
            <p:spPr bwMode="auto">
              <a:xfrm>
                <a:off x="2386" y="181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2" name="Freeform 14"/>
              <p:cNvSpPr>
                <a:spLocks/>
              </p:cNvSpPr>
              <p:nvPr/>
            </p:nvSpPr>
            <p:spPr bwMode="auto">
              <a:xfrm>
                <a:off x="2386" y="1813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3" name="Freeform 15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4" name="Freeform 16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5" name="Freeform 17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6" name="Freeform 18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7" name="Freeform 19"/>
              <p:cNvSpPr>
                <a:spLocks/>
              </p:cNvSpPr>
              <p:nvPr/>
            </p:nvSpPr>
            <p:spPr bwMode="auto">
              <a:xfrm>
                <a:off x="2386" y="1812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8" name="Freeform 20"/>
              <p:cNvSpPr>
                <a:spLocks/>
              </p:cNvSpPr>
              <p:nvPr/>
            </p:nvSpPr>
            <p:spPr bwMode="auto">
              <a:xfrm>
                <a:off x="2386" y="181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9" name="Freeform 21"/>
              <p:cNvSpPr>
                <a:spLocks/>
              </p:cNvSpPr>
              <p:nvPr/>
            </p:nvSpPr>
            <p:spPr bwMode="auto">
              <a:xfrm>
                <a:off x="2386" y="181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0" name="Freeform 22"/>
              <p:cNvSpPr>
                <a:spLocks/>
              </p:cNvSpPr>
              <p:nvPr/>
            </p:nvSpPr>
            <p:spPr bwMode="auto">
              <a:xfrm>
                <a:off x="2386" y="181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1" name="Freeform 23"/>
              <p:cNvSpPr>
                <a:spLocks/>
              </p:cNvSpPr>
              <p:nvPr/>
            </p:nvSpPr>
            <p:spPr bwMode="auto">
              <a:xfrm>
                <a:off x="2386" y="1811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2" name="Freeform 24"/>
              <p:cNvSpPr>
                <a:spLocks/>
              </p:cNvSpPr>
              <p:nvPr/>
            </p:nvSpPr>
            <p:spPr bwMode="auto">
              <a:xfrm>
                <a:off x="2386" y="1811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3" name="Freeform 25"/>
              <p:cNvSpPr>
                <a:spLocks/>
              </p:cNvSpPr>
              <p:nvPr/>
            </p:nvSpPr>
            <p:spPr bwMode="auto">
              <a:xfrm>
                <a:off x="2386" y="181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4" name="Freeform 26"/>
              <p:cNvSpPr>
                <a:spLocks/>
              </p:cNvSpPr>
              <p:nvPr/>
            </p:nvSpPr>
            <p:spPr bwMode="auto">
              <a:xfrm>
                <a:off x="2386" y="181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5" name="Freeform 27"/>
              <p:cNvSpPr>
                <a:spLocks/>
              </p:cNvSpPr>
              <p:nvPr/>
            </p:nvSpPr>
            <p:spPr bwMode="auto">
              <a:xfrm>
                <a:off x="2386" y="181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6" name="Freeform 28"/>
              <p:cNvSpPr>
                <a:spLocks/>
              </p:cNvSpPr>
              <p:nvPr/>
            </p:nvSpPr>
            <p:spPr bwMode="auto">
              <a:xfrm>
                <a:off x="2386" y="1810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7" name="Freeform 29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8" name="Freeform 30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9" name="Freeform 31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0" name="Freeform 32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1" name="Freeform 33"/>
              <p:cNvSpPr>
                <a:spLocks/>
              </p:cNvSpPr>
              <p:nvPr/>
            </p:nvSpPr>
            <p:spPr bwMode="auto">
              <a:xfrm>
                <a:off x="2386" y="1809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2" name="Freeform 34"/>
              <p:cNvSpPr>
                <a:spLocks/>
              </p:cNvSpPr>
              <p:nvPr/>
            </p:nvSpPr>
            <p:spPr bwMode="auto">
              <a:xfrm>
                <a:off x="2386" y="180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3" name="Freeform 35"/>
              <p:cNvSpPr>
                <a:spLocks/>
              </p:cNvSpPr>
              <p:nvPr/>
            </p:nvSpPr>
            <p:spPr bwMode="auto">
              <a:xfrm>
                <a:off x="2386" y="180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4" name="Freeform 36"/>
              <p:cNvSpPr>
                <a:spLocks/>
              </p:cNvSpPr>
              <p:nvPr/>
            </p:nvSpPr>
            <p:spPr bwMode="auto">
              <a:xfrm>
                <a:off x="2386" y="180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5" name="Freeform 37"/>
              <p:cNvSpPr>
                <a:spLocks/>
              </p:cNvSpPr>
              <p:nvPr/>
            </p:nvSpPr>
            <p:spPr bwMode="auto">
              <a:xfrm>
                <a:off x="2386" y="1808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6" name="Freeform 38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7" name="Freeform 39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8" name="Freeform 40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9" name="Freeform 41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0" name="Freeform 42"/>
              <p:cNvSpPr>
                <a:spLocks/>
              </p:cNvSpPr>
              <p:nvPr/>
            </p:nvSpPr>
            <p:spPr bwMode="auto">
              <a:xfrm>
                <a:off x="2386" y="1807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1" name="Freeform 43"/>
              <p:cNvSpPr>
                <a:spLocks/>
              </p:cNvSpPr>
              <p:nvPr/>
            </p:nvSpPr>
            <p:spPr bwMode="auto">
              <a:xfrm>
                <a:off x="2386" y="1806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2" name="Freeform 44"/>
              <p:cNvSpPr>
                <a:spLocks/>
              </p:cNvSpPr>
              <p:nvPr/>
            </p:nvSpPr>
            <p:spPr bwMode="auto">
              <a:xfrm>
                <a:off x="2386" y="1806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3" name="Freeform 45"/>
              <p:cNvSpPr>
                <a:spLocks/>
              </p:cNvSpPr>
              <p:nvPr/>
            </p:nvSpPr>
            <p:spPr bwMode="auto">
              <a:xfrm>
                <a:off x="2386" y="1806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4" name="Freeform 46"/>
              <p:cNvSpPr>
                <a:spLocks/>
              </p:cNvSpPr>
              <p:nvPr/>
            </p:nvSpPr>
            <p:spPr bwMode="auto">
              <a:xfrm>
                <a:off x="2386" y="1806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5" name="Freeform 47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6" name="Freeform 48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7" name="Freeform 49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8" name="Freeform 50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9" name="Freeform 51"/>
              <p:cNvSpPr>
                <a:spLocks/>
              </p:cNvSpPr>
              <p:nvPr/>
            </p:nvSpPr>
            <p:spPr bwMode="auto">
              <a:xfrm>
                <a:off x="2386" y="1805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0" name="Freeform 52"/>
              <p:cNvSpPr>
                <a:spLocks/>
              </p:cNvSpPr>
              <p:nvPr/>
            </p:nvSpPr>
            <p:spPr bwMode="auto">
              <a:xfrm>
                <a:off x="2386" y="180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1" name="Freeform 53"/>
              <p:cNvSpPr>
                <a:spLocks/>
              </p:cNvSpPr>
              <p:nvPr/>
            </p:nvSpPr>
            <p:spPr bwMode="auto">
              <a:xfrm>
                <a:off x="2386" y="180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2" name="Freeform 54"/>
              <p:cNvSpPr>
                <a:spLocks/>
              </p:cNvSpPr>
              <p:nvPr/>
            </p:nvSpPr>
            <p:spPr bwMode="auto">
              <a:xfrm>
                <a:off x="2386" y="180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3" name="Freeform 55"/>
              <p:cNvSpPr>
                <a:spLocks/>
              </p:cNvSpPr>
              <p:nvPr/>
            </p:nvSpPr>
            <p:spPr bwMode="auto">
              <a:xfrm>
                <a:off x="2386" y="1804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4" name="Freeform 56"/>
              <p:cNvSpPr>
                <a:spLocks/>
              </p:cNvSpPr>
              <p:nvPr/>
            </p:nvSpPr>
            <p:spPr bwMode="auto">
              <a:xfrm>
                <a:off x="2386" y="1804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5" name="Freeform 57"/>
              <p:cNvSpPr>
                <a:spLocks/>
              </p:cNvSpPr>
              <p:nvPr/>
            </p:nvSpPr>
            <p:spPr bwMode="auto">
              <a:xfrm>
                <a:off x="2386" y="180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6" name="Freeform 58"/>
              <p:cNvSpPr>
                <a:spLocks/>
              </p:cNvSpPr>
              <p:nvPr/>
            </p:nvSpPr>
            <p:spPr bwMode="auto">
              <a:xfrm>
                <a:off x="2386" y="1803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7" name="Freeform 59"/>
              <p:cNvSpPr>
                <a:spLocks/>
              </p:cNvSpPr>
              <p:nvPr/>
            </p:nvSpPr>
            <p:spPr bwMode="auto">
              <a:xfrm>
                <a:off x="2386" y="1803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8" name="Freeform 60"/>
              <p:cNvSpPr>
                <a:spLocks/>
              </p:cNvSpPr>
              <p:nvPr/>
            </p:nvSpPr>
            <p:spPr bwMode="auto">
              <a:xfrm>
                <a:off x="2386" y="1803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9" name="Freeform 61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0" name="Freeform 62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1" name="Freeform 63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2" name="Freeform 64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3" name="Freeform 65"/>
              <p:cNvSpPr>
                <a:spLocks/>
              </p:cNvSpPr>
              <p:nvPr/>
            </p:nvSpPr>
            <p:spPr bwMode="auto">
              <a:xfrm>
                <a:off x="2386" y="1802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4" name="Freeform 66"/>
              <p:cNvSpPr>
                <a:spLocks/>
              </p:cNvSpPr>
              <p:nvPr/>
            </p:nvSpPr>
            <p:spPr bwMode="auto">
              <a:xfrm>
                <a:off x="2386" y="180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5" name="Freeform 67"/>
              <p:cNvSpPr>
                <a:spLocks/>
              </p:cNvSpPr>
              <p:nvPr/>
            </p:nvSpPr>
            <p:spPr bwMode="auto">
              <a:xfrm>
                <a:off x="2386" y="180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6" name="Freeform 68"/>
              <p:cNvSpPr>
                <a:spLocks/>
              </p:cNvSpPr>
              <p:nvPr/>
            </p:nvSpPr>
            <p:spPr bwMode="auto">
              <a:xfrm>
                <a:off x="2386" y="180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7" name="Freeform 69"/>
              <p:cNvSpPr>
                <a:spLocks/>
              </p:cNvSpPr>
              <p:nvPr/>
            </p:nvSpPr>
            <p:spPr bwMode="auto">
              <a:xfrm>
                <a:off x="2386" y="1801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8" name="Freeform 70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9" name="Freeform 71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0" name="Freeform 72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1" name="Freeform 73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2" name="Freeform 74"/>
              <p:cNvSpPr>
                <a:spLocks/>
              </p:cNvSpPr>
              <p:nvPr/>
            </p:nvSpPr>
            <p:spPr bwMode="auto">
              <a:xfrm>
                <a:off x="2386" y="1800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3" name="Freeform 75"/>
              <p:cNvSpPr>
                <a:spLocks/>
              </p:cNvSpPr>
              <p:nvPr/>
            </p:nvSpPr>
            <p:spPr bwMode="auto">
              <a:xfrm>
                <a:off x="2386" y="179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4" name="Freeform 76"/>
              <p:cNvSpPr>
                <a:spLocks/>
              </p:cNvSpPr>
              <p:nvPr/>
            </p:nvSpPr>
            <p:spPr bwMode="auto">
              <a:xfrm>
                <a:off x="2386" y="179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5" name="Freeform 77"/>
              <p:cNvSpPr>
                <a:spLocks/>
              </p:cNvSpPr>
              <p:nvPr/>
            </p:nvSpPr>
            <p:spPr bwMode="auto">
              <a:xfrm>
                <a:off x="2386" y="1799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6" name="Freeform 78"/>
              <p:cNvSpPr>
                <a:spLocks/>
              </p:cNvSpPr>
              <p:nvPr/>
            </p:nvSpPr>
            <p:spPr bwMode="auto">
              <a:xfrm>
                <a:off x="2386" y="1799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7" name="Freeform 79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8" name="Freeform 80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9" name="Freeform 81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0" name="Freeform 82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1" name="Freeform 83"/>
              <p:cNvSpPr>
                <a:spLocks/>
              </p:cNvSpPr>
              <p:nvPr/>
            </p:nvSpPr>
            <p:spPr bwMode="auto">
              <a:xfrm>
                <a:off x="2386" y="1798"/>
                <a:ext cx="57" cy="1"/>
              </a:xfrm>
              <a:custGeom>
                <a:avLst/>
                <a:gdLst>
                  <a:gd name="T0" fmla="*/ 782 w 782"/>
                  <a:gd name="T1" fmla="*/ 7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2" name="Freeform 84"/>
              <p:cNvSpPr>
                <a:spLocks/>
              </p:cNvSpPr>
              <p:nvPr/>
            </p:nvSpPr>
            <p:spPr bwMode="auto">
              <a:xfrm>
                <a:off x="2386" y="1797"/>
                <a:ext cx="57" cy="2"/>
              </a:xfrm>
              <a:custGeom>
                <a:avLst/>
                <a:gdLst>
                  <a:gd name="T0" fmla="*/ 782 w 782"/>
                  <a:gd name="T1" fmla="*/ 7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3" name="Freeform 85"/>
              <p:cNvSpPr>
                <a:spLocks/>
              </p:cNvSpPr>
              <p:nvPr/>
            </p:nvSpPr>
            <p:spPr bwMode="auto">
              <a:xfrm>
                <a:off x="2386" y="1797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4" name="Freeform 86"/>
              <p:cNvSpPr>
                <a:spLocks/>
              </p:cNvSpPr>
              <p:nvPr/>
            </p:nvSpPr>
            <p:spPr bwMode="auto">
              <a:xfrm>
                <a:off x="2386" y="1797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5" name="Freeform 87"/>
              <p:cNvSpPr>
                <a:spLocks/>
              </p:cNvSpPr>
              <p:nvPr/>
            </p:nvSpPr>
            <p:spPr bwMode="auto">
              <a:xfrm>
                <a:off x="2386" y="1797"/>
                <a:ext cx="57" cy="1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6" name="Freeform 88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7" name="Freeform 89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8" name="Freeform 90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9" name="Freeform 91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0" name="Freeform 92"/>
              <p:cNvSpPr>
                <a:spLocks/>
              </p:cNvSpPr>
              <p:nvPr/>
            </p:nvSpPr>
            <p:spPr bwMode="auto">
              <a:xfrm>
                <a:off x="2386" y="1796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1" name="Freeform 93"/>
              <p:cNvSpPr>
                <a:spLocks/>
              </p:cNvSpPr>
              <p:nvPr/>
            </p:nvSpPr>
            <p:spPr bwMode="auto">
              <a:xfrm>
                <a:off x="2386" y="1795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2" name="Freeform 94"/>
              <p:cNvSpPr>
                <a:spLocks/>
              </p:cNvSpPr>
              <p:nvPr/>
            </p:nvSpPr>
            <p:spPr bwMode="auto">
              <a:xfrm>
                <a:off x="2386" y="1795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3" name="Freeform 95"/>
              <p:cNvSpPr>
                <a:spLocks/>
              </p:cNvSpPr>
              <p:nvPr/>
            </p:nvSpPr>
            <p:spPr bwMode="auto">
              <a:xfrm>
                <a:off x="2386" y="1795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4" name="Freeform 96"/>
              <p:cNvSpPr>
                <a:spLocks/>
              </p:cNvSpPr>
              <p:nvPr/>
            </p:nvSpPr>
            <p:spPr bwMode="auto">
              <a:xfrm>
                <a:off x="2386" y="1795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5" name="Freeform 97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6" name="Freeform 98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7" name="Freeform 99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8" name="Freeform 100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9" name="Freeform 101"/>
              <p:cNvSpPr>
                <a:spLocks/>
              </p:cNvSpPr>
              <p:nvPr/>
            </p:nvSpPr>
            <p:spPr bwMode="auto">
              <a:xfrm>
                <a:off x="2386" y="1794"/>
                <a:ext cx="57" cy="1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0" name="Freeform 102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1" name="Freeform 103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2" name="Freeform 104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3" name="Freeform 105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4" name="Freeform 106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5" name="Freeform 107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6" name="Freeform 108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7" name="Freeform 109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8" name="Freeform 110"/>
              <p:cNvSpPr>
                <a:spLocks/>
              </p:cNvSpPr>
              <p:nvPr/>
            </p:nvSpPr>
            <p:spPr bwMode="auto">
              <a:xfrm>
                <a:off x="2386" y="1792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9" name="Freeform 111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0" name="Freeform 112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1" name="Freeform 113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2" name="Freeform 114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3" name="Freeform 115"/>
              <p:cNvSpPr>
                <a:spLocks/>
              </p:cNvSpPr>
              <p:nvPr/>
            </p:nvSpPr>
            <p:spPr bwMode="auto">
              <a:xfrm>
                <a:off x="2386" y="1791"/>
                <a:ext cx="57" cy="1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4" name="Freeform 116"/>
              <p:cNvSpPr>
                <a:spLocks/>
              </p:cNvSpPr>
              <p:nvPr/>
            </p:nvSpPr>
            <p:spPr bwMode="auto">
              <a:xfrm>
                <a:off x="2386" y="1790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5" name="Freeform 117"/>
              <p:cNvSpPr>
                <a:spLocks/>
              </p:cNvSpPr>
              <p:nvPr/>
            </p:nvSpPr>
            <p:spPr bwMode="auto">
              <a:xfrm>
                <a:off x="2386" y="1790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6" name="Freeform 118"/>
              <p:cNvSpPr>
                <a:spLocks/>
              </p:cNvSpPr>
              <p:nvPr/>
            </p:nvSpPr>
            <p:spPr bwMode="auto">
              <a:xfrm>
                <a:off x="2386" y="1790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7" name="Freeform 119"/>
              <p:cNvSpPr>
                <a:spLocks/>
              </p:cNvSpPr>
              <p:nvPr/>
            </p:nvSpPr>
            <p:spPr bwMode="auto">
              <a:xfrm>
                <a:off x="2386" y="1790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8" name="Freeform 120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9" name="Freeform 121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0" name="Freeform 122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1" name="Freeform 123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2" name="Freeform 124"/>
              <p:cNvSpPr>
                <a:spLocks/>
              </p:cNvSpPr>
              <p:nvPr/>
            </p:nvSpPr>
            <p:spPr bwMode="auto">
              <a:xfrm>
                <a:off x="2386" y="1789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3" name="Freeform 125"/>
              <p:cNvSpPr>
                <a:spLocks/>
              </p:cNvSpPr>
              <p:nvPr/>
            </p:nvSpPr>
            <p:spPr bwMode="auto">
              <a:xfrm>
                <a:off x="2386" y="1788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4" name="Freeform 126"/>
              <p:cNvSpPr>
                <a:spLocks/>
              </p:cNvSpPr>
              <p:nvPr/>
            </p:nvSpPr>
            <p:spPr bwMode="auto">
              <a:xfrm>
                <a:off x="2386" y="1788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5" name="Freeform 127"/>
              <p:cNvSpPr>
                <a:spLocks/>
              </p:cNvSpPr>
              <p:nvPr/>
            </p:nvSpPr>
            <p:spPr bwMode="auto">
              <a:xfrm>
                <a:off x="2386" y="1788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6" name="Freeform 128"/>
              <p:cNvSpPr>
                <a:spLocks/>
              </p:cNvSpPr>
              <p:nvPr/>
            </p:nvSpPr>
            <p:spPr bwMode="auto">
              <a:xfrm>
                <a:off x="2386" y="1788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7" name="Freeform 129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8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8" name="Freeform 130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8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9" name="Freeform 131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0" name="Freeform 132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1" name="Freeform 133"/>
              <p:cNvSpPr>
                <a:spLocks/>
              </p:cNvSpPr>
              <p:nvPr/>
            </p:nvSpPr>
            <p:spPr bwMode="auto">
              <a:xfrm>
                <a:off x="2385" y="1787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2" name="Freeform 134"/>
              <p:cNvSpPr>
                <a:spLocks/>
              </p:cNvSpPr>
              <p:nvPr/>
            </p:nvSpPr>
            <p:spPr bwMode="auto">
              <a:xfrm>
                <a:off x="2385" y="178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3" name="Freeform 135"/>
              <p:cNvSpPr>
                <a:spLocks/>
              </p:cNvSpPr>
              <p:nvPr/>
            </p:nvSpPr>
            <p:spPr bwMode="auto">
              <a:xfrm>
                <a:off x="2385" y="178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4" name="Freeform 136"/>
              <p:cNvSpPr>
                <a:spLocks/>
              </p:cNvSpPr>
              <p:nvPr/>
            </p:nvSpPr>
            <p:spPr bwMode="auto">
              <a:xfrm>
                <a:off x="2385" y="178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5" name="Freeform 137"/>
              <p:cNvSpPr>
                <a:spLocks/>
              </p:cNvSpPr>
              <p:nvPr/>
            </p:nvSpPr>
            <p:spPr bwMode="auto">
              <a:xfrm>
                <a:off x="2385" y="1786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6" name="Freeform 138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7" name="Freeform 139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8" name="Freeform 140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9" name="Freeform 141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0" name="Freeform 142"/>
              <p:cNvSpPr>
                <a:spLocks/>
              </p:cNvSpPr>
              <p:nvPr/>
            </p:nvSpPr>
            <p:spPr bwMode="auto">
              <a:xfrm>
                <a:off x="2385" y="1785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1" name="Freeform 143"/>
              <p:cNvSpPr>
                <a:spLocks/>
              </p:cNvSpPr>
              <p:nvPr/>
            </p:nvSpPr>
            <p:spPr bwMode="auto">
              <a:xfrm>
                <a:off x="2385" y="178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2" name="Freeform 144"/>
              <p:cNvSpPr>
                <a:spLocks/>
              </p:cNvSpPr>
              <p:nvPr/>
            </p:nvSpPr>
            <p:spPr bwMode="auto">
              <a:xfrm>
                <a:off x="2385" y="178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3" name="Freeform 145"/>
              <p:cNvSpPr>
                <a:spLocks/>
              </p:cNvSpPr>
              <p:nvPr/>
            </p:nvSpPr>
            <p:spPr bwMode="auto">
              <a:xfrm>
                <a:off x="2385" y="178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4" name="Freeform 146"/>
              <p:cNvSpPr>
                <a:spLocks/>
              </p:cNvSpPr>
              <p:nvPr/>
            </p:nvSpPr>
            <p:spPr bwMode="auto">
              <a:xfrm>
                <a:off x="2385" y="1784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5" name="Freeform 147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6" name="Freeform 148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7" name="Freeform 149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8" name="Freeform 150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9" name="Freeform 151"/>
              <p:cNvSpPr>
                <a:spLocks/>
              </p:cNvSpPr>
              <p:nvPr/>
            </p:nvSpPr>
            <p:spPr bwMode="auto">
              <a:xfrm>
                <a:off x="2385" y="1783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0" name="Freeform 152"/>
              <p:cNvSpPr>
                <a:spLocks/>
              </p:cNvSpPr>
              <p:nvPr/>
            </p:nvSpPr>
            <p:spPr bwMode="auto">
              <a:xfrm>
                <a:off x="2385" y="1782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1" name="Freeform 153"/>
              <p:cNvSpPr>
                <a:spLocks/>
              </p:cNvSpPr>
              <p:nvPr/>
            </p:nvSpPr>
            <p:spPr bwMode="auto">
              <a:xfrm>
                <a:off x="2385" y="1782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2" name="Freeform 154"/>
              <p:cNvSpPr>
                <a:spLocks/>
              </p:cNvSpPr>
              <p:nvPr/>
            </p:nvSpPr>
            <p:spPr bwMode="auto">
              <a:xfrm>
                <a:off x="2385" y="1782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3" name="Freeform 155"/>
              <p:cNvSpPr>
                <a:spLocks/>
              </p:cNvSpPr>
              <p:nvPr/>
            </p:nvSpPr>
            <p:spPr bwMode="auto">
              <a:xfrm>
                <a:off x="2385" y="1782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4" name="Freeform 156"/>
              <p:cNvSpPr>
                <a:spLocks/>
              </p:cNvSpPr>
              <p:nvPr/>
            </p:nvSpPr>
            <p:spPr bwMode="auto">
              <a:xfrm>
                <a:off x="2385" y="1782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5" name="Freeform 157"/>
              <p:cNvSpPr>
                <a:spLocks/>
              </p:cNvSpPr>
              <p:nvPr/>
            </p:nvSpPr>
            <p:spPr bwMode="auto">
              <a:xfrm>
                <a:off x="2385" y="1781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6" name="Freeform 158"/>
              <p:cNvSpPr>
                <a:spLocks/>
              </p:cNvSpPr>
              <p:nvPr/>
            </p:nvSpPr>
            <p:spPr bwMode="auto">
              <a:xfrm>
                <a:off x="2385" y="1781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7" name="Freeform 159"/>
              <p:cNvSpPr>
                <a:spLocks/>
              </p:cNvSpPr>
              <p:nvPr/>
            </p:nvSpPr>
            <p:spPr bwMode="auto">
              <a:xfrm>
                <a:off x="2385" y="1781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8" name="Freeform 160"/>
              <p:cNvSpPr>
                <a:spLocks/>
              </p:cNvSpPr>
              <p:nvPr/>
            </p:nvSpPr>
            <p:spPr bwMode="auto">
              <a:xfrm>
                <a:off x="2385" y="1781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9" name="Freeform 161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0" name="Freeform 162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1" name="Freeform 163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2" name="Freeform 164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3" name="Freeform 165"/>
              <p:cNvSpPr>
                <a:spLocks/>
              </p:cNvSpPr>
              <p:nvPr/>
            </p:nvSpPr>
            <p:spPr bwMode="auto">
              <a:xfrm>
                <a:off x="2385" y="1780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4" name="Freeform 166"/>
              <p:cNvSpPr>
                <a:spLocks/>
              </p:cNvSpPr>
              <p:nvPr/>
            </p:nvSpPr>
            <p:spPr bwMode="auto">
              <a:xfrm>
                <a:off x="2385" y="1779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5" name="Freeform 167"/>
              <p:cNvSpPr>
                <a:spLocks/>
              </p:cNvSpPr>
              <p:nvPr/>
            </p:nvSpPr>
            <p:spPr bwMode="auto">
              <a:xfrm>
                <a:off x="2385" y="1779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6" name="Freeform 168"/>
              <p:cNvSpPr>
                <a:spLocks/>
              </p:cNvSpPr>
              <p:nvPr/>
            </p:nvSpPr>
            <p:spPr bwMode="auto">
              <a:xfrm>
                <a:off x="2385" y="1779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7" name="Freeform 169"/>
              <p:cNvSpPr>
                <a:spLocks/>
              </p:cNvSpPr>
              <p:nvPr/>
            </p:nvSpPr>
            <p:spPr bwMode="auto">
              <a:xfrm>
                <a:off x="2385" y="1779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8" name="Freeform 170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9" name="Freeform 171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0" name="Freeform 172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1" name="Freeform 173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2" name="Freeform 174"/>
              <p:cNvSpPr>
                <a:spLocks/>
              </p:cNvSpPr>
              <p:nvPr/>
            </p:nvSpPr>
            <p:spPr bwMode="auto">
              <a:xfrm>
                <a:off x="2385" y="1778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3" name="Freeform 175"/>
              <p:cNvSpPr>
                <a:spLocks/>
              </p:cNvSpPr>
              <p:nvPr/>
            </p:nvSpPr>
            <p:spPr bwMode="auto">
              <a:xfrm>
                <a:off x="2385" y="1777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4" name="Freeform 176"/>
              <p:cNvSpPr>
                <a:spLocks/>
              </p:cNvSpPr>
              <p:nvPr/>
            </p:nvSpPr>
            <p:spPr bwMode="auto">
              <a:xfrm>
                <a:off x="2385" y="1777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5" name="Freeform 177"/>
              <p:cNvSpPr>
                <a:spLocks/>
              </p:cNvSpPr>
              <p:nvPr/>
            </p:nvSpPr>
            <p:spPr bwMode="auto">
              <a:xfrm>
                <a:off x="2385" y="1777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6" name="Freeform 178"/>
              <p:cNvSpPr>
                <a:spLocks/>
              </p:cNvSpPr>
              <p:nvPr/>
            </p:nvSpPr>
            <p:spPr bwMode="auto">
              <a:xfrm>
                <a:off x="2385" y="1777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7" name="Freeform 179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8" name="Freeform 180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9" name="Freeform 181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0" name="Freeform 182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1" name="Freeform 183"/>
              <p:cNvSpPr>
                <a:spLocks/>
              </p:cNvSpPr>
              <p:nvPr/>
            </p:nvSpPr>
            <p:spPr bwMode="auto">
              <a:xfrm>
                <a:off x="2385" y="1776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2" name="Freeform 184"/>
              <p:cNvSpPr>
                <a:spLocks/>
              </p:cNvSpPr>
              <p:nvPr/>
            </p:nvSpPr>
            <p:spPr bwMode="auto">
              <a:xfrm>
                <a:off x="2385" y="177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3" name="Freeform 185"/>
              <p:cNvSpPr>
                <a:spLocks/>
              </p:cNvSpPr>
              <p:nvPr/>
            </p:nvSpPr>
            <p:spPr bwMode="auto">
              <a:xfrm>
                <a:off x="2385" y="1775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4" name="Freeform 186"/>
              <p:cNvSpPr>
                <a:spLocks/>
              </p:cNvSpPr>
              <p:nvPr/>
            </p:nvSpPr>
            <p:spPr bwMode="auto">
              <a:xfrm>
                <a:off x="2385" y="1775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5" name="Freeform 187"/>
              <p:cNvSpPr>
                <a:spLocks/>
              </p:cNvSpPr>
              <p:nvPr/>
            </p:nvSpPr>
            <p:spPr bwMode="auto">
              <a:xfrm>
                <a:off x="2385" y="1775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6" name="Freeform 188"/>
              <p:cNvSpPr>
                <a:spLocks/>
              </p:cNvSpPr>
              <p:nvPr/>
            </p:nvSpPr>
            <p:spPr bwMode="auto">
              <a:xfrm>
                <a:off x="2385" y="1775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7" name="Freeform 189"/>
              <p:cNvSpPr>
                <a:spLocks/>
              </p:cNvSpPr>
              <p:nvPr/>
            </p:nvSpPr>
            <p:spPr bwMode="auto">
              <a:xfrm>
                <a:off x="2385" y="177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8" name="Freeform 190"/>
              <p:cNvSpPr>
                <a:spLocks/>
              </p:cNvSpPr>
              <p:nvPr/>
            </p:nvSpPr>
            <p:spPr bwMode="auto">
              <a:xfrm>
                <a:off x="2385" y="177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9" name="Freeform 191"/>
              <p:cNvSpPr>
                <a:spLocks/>
              </p:cNvSpPr>
              <p:nvPr/>
            </p:nvSpPr>
            <p:spPr bwMode="auto">
              <a:xfrm>
                <a:off x="2385" y="177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0" name="Freeform 192"/>
              <p:cNvSpPr>
                <a:spLocks/>
              </p:cNvSpPr>
              <p:nvPr/>
            </p:nvSpPr>
            <p:spPr bwMode="auto">
              <a:xfrm>
                <a:off x="2385" y="1774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1" name="Freeform 193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2" name="Freeform 194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3" name="Freeform 195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4" name="Freeform 196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5" name="Freeform 197"/>
              <p:cNvSpPr>
                <a:spLocks/>
              </p:cNvSpPr>
              <p:nvPr/>
            </p:nvSpPr>
            <p:spPr bwMode="auto">
              <a:xfrm>
                <a:off x="2385" y="1773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6" name="Freeform 198"/>
              <p:cNvSpPr>
                <a:spLocks/>
              </p:cNvSpPr>
              <p:nvPr/>
            </p:nvSpPr>
            <p:spPr bwMode="auto">
              <a:xfrm>
                <a:off x="2385" y="177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7" name="Freeform 199"/>
              <p:cNvSpPr>
                <a:spLocks/>
              </p:cNvSpPr>
              <p:nvPr/>
            </p:nvSpPr>
            <p:spPr bwMode="auto">
              <a:xfrm>
                <a:off x="2385" y="177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8" name="Freeform 200"/>
              <p:cNvSpPr>
                <a:spLocks/>
              </p:cNvSpPr>
              <p:nvPr/>
            </p:nvSpPr>
            <p:spPr bwMode="auto">
              <a:xfrm>
                <a:off x="2385" y="177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9" name="Freeform 201"/>
              <p:cNvSpPr>
                <a:spLocks/>
              </p:cNvSpPr>
              <p:nvPr/>
            </p:nvSpPr>
            <p:spPr bwMode="auto">
              <a:xfrm>
                <a:off x="2385" y="1772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80" name="Freeform 202"/>
              <p:cNvSpPr>
                <a:spLocks/>
              </p:cNvSpPr>
              <p:nvPr/>
            </p:nvSpPr>
            <p:spPr bwMode="auto">
              <a:xfrm>
                <a:off x="2385" y="1771"/>
                <a:ext cx="57" cy="2"/>
              </a:xfrm>
              <a:custGeom>
                <a:avLst/>
                <a:gdLst>
                  <a:gd name="T0" fmla="*/ 783 w 783"/>
                  <a:gd name="T1" fmla="*/ 7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81" name="Freeform 203"/>
              <p:cNvSpPr>
                <a:spLocks/>
              </p:cNvSpPr>
              <p:nvPr/>
            </p:nvSpPr>
            <p:spPr bwMode="auto">
              <a:xfrm>
                <a:off x="2385" y="1771"/>
                <a:ext cx="57" cy="2"/>
              </a:xfrm>
              <a:custGeom>
                <a:avLst/>
                <a:gdLst>
                  <a:gd name="T0" fmla="*/ 783 w 783"/>
                  <a:gd name="T1" fmla="*/ 7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82" name="Freeform 204"/>
              <p:cNvSpPr>
                <a:spLocks/>
              </p:cNvSpPr>
              <p:nvPr/>
            </p:nvSpPr>
            <p:spPr bwMode="auto">
              <a:xfrm>
                <a:off x="2385" y="177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</p:grpSp>
        <p:sp>
          <p:nvSpPr>
            <p:cNvPr id="317" name="Freeform 206"/>
            <p:cNvSpPr>
              <a:spLocks/>
            </p:cNvSpPr>
            <p:nvPr/>
          </p:nvSpPr>
          <p:spPr bwMode="auto">
            <a:xfrm>
              <a:off x="2385" y="1771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18" name="Freeform 207"/>
            <p:cNvSpPr>
              <a:spLocks/>
            </p:cNvSpPr>
            <p:nvPr/>
          </p:nvSpPr>
          <p:spPr bwMode="auto">
            <a:xfrm>
              <a:off x="2385" y="1771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19" name="Freeform 208"/>
            <p:cNvSpPr>
              <a:spLocks/>
            </p:cNvSpPr>
            <p:nvPr/>
          </p:nvSpPr>
          <p:spPr bwMode="auto">
            <a:xfrm>
              <a:off x="2385" y="1770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0" name="Freeform 209"/>
            <p:cNvSpPr>
              <a:spLocks/>
            </p:cNvSpPr>
            <p:nvPr/>
          </p:nvSpPr>
          <p:spPr bwMode="auto">
            <a:xfrm>
              <a:off x="2385" y="1770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1" name="Freeform 210"/>
            <p:cNvSpPr>
              <a:spLocks/>
            </p:cNvSpPr>
            <p:nvPr/>
          </p:nvSpPr>
          <p:spPr bwMode="auto">
            <a:xfrm>
              <a:off x="2385" y="1770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2" name="Freeform 211"/>
            <p:cNvSpPr>
              <a:spLocks/>
            </p:cNvSpPr>
            <p:nvPr/>
          </p:nvSpPr>
          <p:spPr bwMode="auto">
            <a:xfrm>
              <a:off x="2385" y="1770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3" name="Freeform 212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4" name="Freeform 213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5" name="Freeform 214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6" name="Freeform 215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7" name="Freeform 216"/>
            <p:cNvSpPr>
              <a:spLocks/>
            </p:cNvSpPr>
            <p:nvPr/>
          </p:nvSpPr>
          <p:spPr bwMode="auto">
            <a:xfrm>
              <a:off x="2385" y="1769"/>
              <a:ext cx="57" cy="1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8" name="Freeform 217"/>
            <p:cNvSpPr>
              <a:spLocks/>
            </p:cNvSpPr>
            <p:nvPr/>
          </p:nvSpPr>
          <p:spPr bwMode="auto">
            <a:xfrm>
              <a:off x="2385" y="1768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9" name="Freeform 218"/>
            <p:cNvSpPr>
              <a:spLocks/>
            </p:cNvSpPr>
            <p:nvPr/>
          </p:nvSpPr>
          <p:spPr bwMode="auto">
            <a:xfrm>
              <a:off x="2385" y="1768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0" name="Freeform 219"/>
            <p:cNvSpPr>
              <a:spLocks/>
            </p:cNvSpPr>
            <p:nvPr/>
          </p:nvSpPr>
          <p:spPr bwMode="auto">
            <a:xfrm>
              <a:off x="2385" y="1768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1" name="Freeform 220"/>
            <p:cNvSpPr>
              <a:spLocks/>
            </p:cNvSpPr>
            <p:nvPr/>
          </p:nvSpPr>
          <p:spPr bwMode="auto">
            <a:xfrm>
              <a:off x="2385" y="1768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2" name="Freeform 221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3" name="Freeform 222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4" name="Freeform 223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5" name="Freeform 224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6" name="Freeform 225"/>
            <p:cNvSpPr>
              <a:spLocks/>
            </p:cNvSpPr>
            <p:nvPr/>
          </p:nvSpPr>
          <p:spPr bwMode="auto">
            <a:xfrm>
              <a:off x="2385" y="1767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7" name="Freeform 226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8" name="Freeform 227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9" name="Freeform 228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0" name="Freeform 229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1" name="Freeform 230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2" name="Freeform 231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3" name="Freeform 232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4" name="Freeform 233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5" name="Freeform 234"/>
            <p:cNvSpPr>
              <a:spLocks/>
            </p:cNvSpPr>
            <p:nvPr/>
          </p:nvSpPr>
          <p:spPr bwMode="auto">
            <a:xfrm>
              <a:off x="2385" y="1765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6" name="Freeform 235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7" name="Freeform 236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8" name="Freeform 237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9" name="Freeform 238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0" name="Freeform 239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1" name="Freeform 240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2" name="Freeform 241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3" name="Freeform 242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4" name="Freeform 243"/>
            <p:cNvSpPr>
              <a:spLocks/>
            </p:cNvSpPr>
            <p:nvPr/>
          </p:nvSpPr>
          <p:spPr bwMode="auto">
            <a:xfrm>
              <a:off x="2385" y="1763"/>
              <a:ext cx="57" cy="1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5" name="Freeform 244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6" name="Freeform 245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7" name="Freeform 246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8" name="Freeform 247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9" name="Freeform 248"/>
            <p:cNvSpPr>
              <a:spLocks/>
            </p:cNvSpPr>
            <p:nvPr/>
          </p:nvSpPr>
          <p:spPr bwMode="auto">
            <a:xfrm>
              <a:off x="2385" y="1762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0" name="Freeform 249"/>
            <p:cNvSpPr>
              <a:spLocks/>
            </p:cNvSpPr>
            <p:nvPr/>
          </p:nvSpPr>
          <p:spPr bwMode="auto">
            <a:xfrm>
              <a:off x="2385" y="1761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8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1" name="Freeform 250"/>
            <p:cNvSpPr>
              <a:spLocks/>
            </p:cNvSpPr>
            <p:nvPr/>
          </p:nvSpPr>
          <p:spPr bwMode="auto">
            <a:xfrm>
              <a:off x="2385" y="1761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8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2" name="Freeform 251"/>
            <p:cNvSpPr>
              <a:spLocks/>
            </p:cNvSpPr>
            <p:nvPr/>
          </p:nvSpPr>
          <p:spPr bwMode="auto">
            <a:xfrm>
              <a:off x="2385" y="1761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3" name="Freeform 252"/>
            <p:cNvSpPr>
              <a:spLocks/>
            </p:cNvSpPr>
            <p:nvPr/>
          </p:nvSpPr>
          <p:spPr bwMode="auto">
            <a:xfrm>
              <a:off x="2385" y="1761"/>
              <a:ext cx="57" cy="1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4" name="Freeform 253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5" name="Freeform 254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6" name="Freeform 255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7" name="Freeform 256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8" name="Freeform 257"/>
            <p:cNvSpPr>
              <a:spLocks/>
            </p:cNvSpPr>
            <p:nvPr/>
          </p:nvSpPr>
          <p:spPr bwMode="auto">
            <a:xfrm>
              <a:off x="2385" y="1760"/>
              <a:ext cx="57" cy="1"/>
            </a:xfrm>
            <a:custGeom>
              <a:avLst/>
              <a:gdLst>
                <a:gd name="T0" fmla="*/ 783 w 783"/>
                <a:gd name="T1" fmla="*/ 6 h 24"/>
                <a:gd name="T2" fmla="*/ 1 w 783"/>
                <a:gd name="T3" fmla="*/ 24 h 24"/>
                <a:gd name="T4" fmla="*/ 0 w 783"/>
                <a:gd name="T5" fmla="*/ 18 h 24"/>
                <a:gd name="T6" fmla="*/ 783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1" y="24"/>
                  </a:lnTo>
                  <a:lnTo>
                    <a:pt x="0" y="18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9" name="Freeform 258"/>
            <p:cNvSpPr>
              <a:spLocks/>
            </p:cNvSpPr>
            <p:nvPr/>
          </p:nvSpPr>
          <p:spPr bwMode="auto">
            <a:xfrm>
              <a:off x="2385" y="1759"/>
              <a:ext cx="57" cy="2"/>
            </a:xfrm>
            <a:custGeom>
              <a:avLst/>
              <a:gdLst>
                <a:gd name="T0" fmla="*/ 783 w 783"/>
                <a:gd name="T1" fmla="*/ 6 h 24"/>
                <a:gd name="T2" fmla="*/ 1 w 783"/>
                <a:gd name="T3" fmla="*/ 24 h 24"/>
                <a:gd name="T4" fmla="*/ 0 w 783"/>
                <a:gd name="T5" fmla="*/ 18 h 24"/>
                <a:gd name="T6" fmla="*/ 783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1" y="24"/>
                  </a:lnTo>
                  <a:lnTo>
                    <a:pt x="0" y="18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0" name="Freeform 259"/>
            <p:cNvSpPr>
              <a:spLocks/>
            </p:cNvSpPr>
            <p:nvPr/>
          </p:nvSpPr>
          <p:spPr bwMode="auto">
            <a:xfrm>
              <a:off x="2385" y="1759"/>
              <a:ext cx="57" cy="2"/>
            </a:xfrm>
            <a:custGeom>
              <a:avLst/>
              <a:gdLst>
                <a:gd name="T0" fmla="*/ 783 w 783"/>
                <a:gd name="T1" fmla="*/ 6 h 24"/>
                <a:gd name="T2" fmla="*/ 0 w 783"/>
                <a:gd name="T3" fmla="*/ 24 h 24"/>
                <a:gd name="T4" fmla="*/ 0 w 783"/>
                <a:gd name="T5" fmla="*/ 18 h 24"/>
                <a:gd name="T6" fmla="*/ 782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1" name="Freeform 260"/>
            <p:cNvSpPr>
              <a:spLocks/>
            </p:cNvSpPr>
            <p:nvPr/>
          </p:nvSpPr>
          <p:spPr bwMode="auto">
            <a:xfrm>
              <a:off x="2385" y="1759"/>
              <a:ext cx="57" cy="2"/>
            </a:xfrm>
            <a:custGeom>
              <a:avLst/>
              <a:gdLst>
                <a:gd name="T0" fmla="*/ 783 w 783"/>
                <a:gd name="T1" fmla="*/ 6 h 24"/>
                <a:gd name="T2" fmla="*/ 0 w 783"/>
                <a:gd name="T3" fmla="*/ 24 h 24"/>
                <a:gd name="T4" fmla="*/ 0 w 783"/>
                <a:gd name="T5" fmla="*/ 18 h 24"/>
                <a:gd name="T6" fmla="*/ 782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2" name="Freeform 261"/>
            <p:cNvSpPr>
              <a:spLocks/>
            </p:cNvSpPr>
            <p:nvPr/>
          </p:nvSpPr>
          <p:spPr bwMode="auto">
            <a:xfrm>
              <a:off x="2385" y="1759"/>
              <a:ext cx="57" cy="1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3" name="Freeform 262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4" name="Freeform 263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5" name="Freeform 264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6" name="Freeform 265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7" name="Freeform 266"/>
            <p:cNvSpPr>
              <a:spLocks/>
            </p:cNvSpPr>
            <p:nvPr/>
          </p:nvSpPr>
          <p:spPr bwMode="auto">
            <a:xfrm>
              <a:off x="2385" y="1758"/>
              <a:ext cx="57" cy="1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8" name="Freeform 267"/>
            <p:cNvSpPr>
              <a:spLocks/>
            </p:cNvSpPr>
            <p:nvPr/>
          </p:nvSpPr>
          <p:spPr bwMode="auto">
            <a:xfrm>
              <a:off x="2385" y="1757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9" name="Freeform 268"/>
            <p:cNvSpPr>
              <a:spLocks/>
            </p:cNvSpPr>
            <p:nvPr/>
          </p:nvSpPr>
          <p:spPr bwMode="auto">
            <a:xfrm>
              <a:off x="2385" y="1757"/>
              <a:ext cx="57" cy="2"/>
            </a:xfrm>
            <a:custGeom>
              <a:avLst/>
              <a:gdLst>
                <a:gd name="T0" fmla="*/ 782 w 782"/>
                <a:gd name="T1" fmla="*/ 8 h 26"/>
                <a:gd name="T2" fmla="*/ 0 w 782"/>
                <a:gd name="T3" fmla="*/ 26 h 26"/>
                <a:gd name="T4" fmla="*/ 0 w 782"/>
                <a:gd name="T5" fmla="*/ 19 h 26"/>
                <a:gd name="T6" fmla="*/ 782 w 782"/>
                <a:gd name="T7" fmla="*/ 0 h 26"/>
                <a:gd name="T8" fmla="*/ 782 w 782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6">
                  <a:moveTo>
                    <a:pt x="782" y="8"/>
                  </a:moveTo>
                  <a:lnTo>
                    <a:pt x="0" y="26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80" name="Freeform 269"/>
            <p:cNvSpPr>
              <a:spLocks noEditPoints="1"/>
            </p:cNvSpPr>
            <p:nvPr/>
          </p:nvSpPr>
          <p:spPr bwMode="auto">
            <a:xfrm>
              <a:off x="2188" y="1490"/>
              <a:ext cx="434" cy="77"/>
            </a:xfrm>
            <a:custGeom>
              <a:avLst/>
              <a:gdLst>
                <a:gd name="T0" fmla="*/ 5606 w 5930"/>
                <a:gd name="T1" fmla="*/ 212 h 1057"/>
                <a:gd name="T2" fmla="*/ 5339 w 5930"/>
                <a:gd name="T3" fmla="*/ 1047 h 1057"/>
                <a:gd name="T4" fmla="*/ 5015 w 5930"/>
                <a:gd name="T5" fmla="*/ 212 h 1057"/>
                <a:gd name="T6" fmla="*/ 5930 w 5930"/>
                <a:gd name="T7" fmla="*/ 12 h 1057"/>
                <a:gd name="T8" fmla="*/ 4654 w 5930"/>
                <a:gd name="T9" fmla="*/ 345 h 1057"/>
                <a:gd name="T10" fmla="*/ 4575 w 5930"/>
                <a:gd name="T11" fmla="*/ 225 h 1057"/>
                <a:gd name="T12" fmla="*/ 4388 w 5930"/>
                <a:gd name="T13" fmla="*/ 205 h 1057"/>
                <a:gd name="T14" fmla="*/ 4342 w 5930"/>
                <a:gd name="T15" fmla="*/ 515 h 1057"/>
                <a:gd name="T16" fmla="*/ 4531 w 5930"/>
                <a:gd name="T17" fmla="*/ 507 h 1057"/>
                <a:gd name="T18" fmla="*/ 4642 w 5930"/>
                <a:gd name="T19" fmla="*/ 420 h 1057"/>
                <a:gd name="T20" fmla="*/ 4930 w 5930"/>
                <a:gd name="T21" fmla="*/ 339 h 1057"/>
                <a:gd name="T22" fmla="*/ 4836 w 5930"/>
                <a:gd name="T23" fmla="*/ 586 h 1057"/>
                <a:gd name="T24" fmla="*/ 4509 w 5930"/>
                <a:gd name="T25" fmla="*/ 710 h 1057"/>
                <a:gd name="T26" fmla="*/ 4342 w 5930"/>
                <a:gd name="T27" fmla="*/ 1047 h 1057"/>
                <a:gd name="T28" fmla="*/ 4075 w 5930"/>
                <a:gd name="T29" fmla="*/ 12 h 1057"/>
                <a:gd name="T30" fmla="*/ 4681 w 5930"/>
                <a:gd name="T31" fmla="*/ 29 h 1057"/>
                <a:gd name="T32" fmla="*/ 4897 w 5930"/>
                <a:gd name="T33" fmla="*/ 185 h 1057"/>
                <a:gd name="T34" fmla="*/ 2703 w 5930"/>
                <a:gd name="T35" fmla="*/ 771 h 1057"/>
                <a:gd name="T36" fmla="*/ 2550 w 5930"/>
                <a:gd name="T37" fmla="*/ 354 h 1057"/>
                <a:gd name="T38" fmla="*/ 2544 w 5930"/>
                <a:gd name="T39" fmla="*/ 689 h 1057"/>
                <a:gd name="T40" fmla="*/ 3173 w 5930"/>
                <a:gd name="T41" fmla="*/ 517 h 1057"/>
                <a:gd name="T42" fmla="*/ 2968 w 5930"/>
                <a:gd name="T43" fmla="*/ 279 h 1057"/>
                <a:gd name="T44" fmla="*/ 3128 w 5930"/>
                <a:gd name="T45" fmla="*/ 690 h 1057"/>
                <a:gd name="T46" fmla="*/ 3322 w 5930"/>
                <a:gd name="T47" fmla="*/ 222 h 1057"/>
                <a:gd name="T48" fmla="*/ 3449 w 5930"/>
                <a:gd name="T49" fmla="*/ 521 h 1057"/>
                <a:gd name="T50" fmla="*/ 3317 w 5930"/>
                <a:gd name="T51" fmla="*/ 823 h 1057"/>
                <a:gd name="T52" fmla="*/ 2968 w 5930"/>
                <a:gd name="T53" fmla="*/ 944 h 1057"/>
                <a:gd name="T54" fmla="*/ 2703 w 5930"/>
                <a:gd name="T55" fmla="*/ 1057 h 1057"/>
                <a:gd name="T56" fmla="*/ 2505 w 5930"/>
                <a:gd name="T57" fmla="*/ 906 h 1057"/>
                <a:gd name="T58" fmla="*/ 2256 w 5930"/>
                <a:gd name="T59" fmla="*/ 693 h 1057"/>
                <a:gd name="T60" fmla="*/ 2255 w 5930"/>
                <a:gd name="T61" fmla="*/ 351 h 1057"/>
                <a:gd name="T62" fmla="*/ 2501 w 5930"/>
                <a:gd name="T63" fmla="*/ 144 h 1057"/>
                <a:gd name="T64" fmla="*/ 2703 w 5930"/>
                <a:gd name="T65" fmla="*/ 0 h 1057"/>
                <a:gd name="T66" fmla="*/ 2968 w 5930"/>
                <a:gd name="T67" fmla="*/ 105 h 1057"/>
                <a:gd name="T68" fmla="*/ 3322 w 5930"/>
                <a:gd name="T69" fmla="*/ 222 h 1057"/>
                <a:gd name="T70" fmla="*/ 1795 w 5930"/>
                <a:gd name="T71" fmla="*/ 650 h 1057"/>
                <a:gd name="T72" fmla="*/ 1643 w 5930"/>
                <a:gd name="T73" fmla="*/ 600 h 1057"/>
                <a:gd name="T74" fmla="*/ 1470 w 5930"/>
                <a:gd name="T75" fmla="*/ 599 h 1057"/>
                <a:gd name="T76" fmla="*/ 1490 w 5930"/>
                <a:gd name="T77" fmla="*/ 857 h 1057"/>
                <a:gd name="T78" fmla="*/ 1741 w 5930"/>
                <a:gd name="T79" fmla="*/ 839 h 1057"/>
                <a:gd name="T80" fmla="*/ 1814 w 5930"/>
                <a:gd name="T81" fmla="*/ 726 h 1057"/>
                <a:gd name="T82" fmla="*/ 1735 w 5930"/>
                <a:gd name="T83" fmla="*/ 253 h 1057"/>
                <a:gd name="T84" fmla="*/ 1617 w 5930"/>
                <a:gd name="T85" fmla="*/ 203 h 1057"/>
                <a:gd name="T86" fmla="*/ 1470 w 5930"/>
                <a:gd name="T87" fmla="*/ 201 h 1057"/>
                <a:gd name="T88" fmla="*/ 1512 w 5930"/>
                <a:gd name="T89" fmla="*/ 421 h 1057"/>
                <a:gd name="T90" fmla="*/ 1690 w 5930"/>
                <a:gd name="T91" fmla="*/ 405 h 1057"/>
                <a:gd name="T92" fmla="*/ 1749 w 5930"/>
                <a:gd name="T93" fmla="*/ 304 h 1057"/>
                <a:gd name="T94" fmla="*/ 2061 w 5930"/>
                <a:gd name="T95" fmla="*/ 864 h 1057"/>
                <a:gd name="T96" fmla="*/ 1843 w 5930"/>
                <a:gd name="T97" fmla="*/ 1028 h 1057"/>
                <a:gd name="T98" fmla="*/ 1205 w 5930"/>
                <a:gd name="T99" fmla="*/ 1047 h 1057"/>
                <a:gd name="T100" fmla="*/ 1607 w 5930"/>
                <a:gd name="T101" fmla="*/ 12 h 1057"/>
                <a:gd name="T102" fmla="*/ 1905 w 5930"/>
                <a:gd name="T103" fmla="*/ 57 h 1057"/>
                <a:gd name="T104" fmla="*/ 2022 w 5930"/>
                <a:gd name="T105" fmla="*/ 252 h 1057"/>
                <a:gd name="T106" fmla="*/ 1870 w 5930"/>
                <a:gd name="T107" fmla="*/ 474 h 1057"/>
                <a:gd name="T108" fmla="*/ 2031 w 5930"/>
                <a:gd name="T109" fmla="*/ 563 h 1057"/>
                <a:gd name="T110" fmla="*/ 944 w 5930"/>
                <a:gd name="T111" fmla="*/ 1047 h 1057"/>
                <a:gd name="T112" fmla="*/ 684 w 5930"/>
                <a:gd name="T113" fmla="*/ 358 h 1057"/>
                <a:gd name="T114" fmla="*/ 0 w 5930"/>
                <a:gd name="T115" fmla="*/ 1047 h 1057"/>
                <a:gd name="T116" fmla="*/ 260 w 5930"/>
                <a:gd name="T117" fmla="*/ 12 h 1057"/>
                <a:gd name="T118" fmla="*/ 660 w 5930"/>
                <a:gd name="T119" fmla="*/ 12 h 1057"/>
                <a:gd name="T120" fmla="*/ 944 w 5930"/>
                <a:gd name="T121" fmla="*/ 104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30" h="1057">
                  <a:moveTo>
                    <a:pt x="5930" y="212"/>
                  </a:moveTo>
                  <a:lnTo>
                    <a:pt x="5606" y="212"/>
                  </a:lnTo>
                  <a:lnTo>
                    <a:pt x="5606" y="1047"/>
                  </a:lnTo>
                  <a:lnTo>
                    <a:pt x="5339" y="1047"/>
                  </a:lnTo>
                  <a:lnTo>
                    <a:pt x="5339" y="212"/>
                  </a:lnTo>
                  <a:lnTo>
                    <a:pt x="5015" y="212"/>
                  </a:lnTo>
                  <a:lnTo>
                    <a:pt x="5015" y="12"/>
                  </a:lnTo>
                  <a:lnTo>
                    <a:pt x="5930" y="12"/>
                  </a:lnTo>
                  <a:lnTo>
                    <a:pt x="5930" y="212"/>
                  </a:lnTo>
                  <a:close/>
                  <a:moveTo>
                    <a:pt x="4654" y="345"/>
                  </a:moveTo>
                  <a:cubicBezTo>
                    <a:pt x="4654" y="316"/>
                    <a:pt x="4646" y="290"/>
                    <a:pt x="4630" y="269"/>
                  </a:cubicBezTo>
                  <a:cubicBezTo>
                    <a:pt x="4614" y="248"/>
                    <a:pt x="4596" y="233"/>
                    <a:pt x="4575" y="225"/>
                  </a:cubicBezTo>
                  <a:cubicBezTo>
                    <a:pt x="4547" y="214"/>
                    <a:pt x="4520" y="208"/>
                    <a:pt x="4494" y="207"/>
                  </a:cubicBezTo>
                  <a:cubicBezTo>
                    <a:pt x="4467" y="206"/>
                    <a:pt x="4432" y="205"/>
                    <a:pt x="4388" y="205"/>
                  </a:cubicBezTo>
                  <a:lnTo>
                    <a:pt x="4342" y="205"/>
                  </a:lnTo>
                  <a:lnTo>
                    <a:pt x="4342" y="515"/>
                  </a:lnTo>
                  <a:lnTo>
                    <a:pt x="4419" y="515"/>
                  </a:lnTo>
                  <a:cubicBezTo>
                    <a:pt x="4464" y="515"/>
                    <a:pt x="4502" y="512"/>
                    <a:pt x="4531" y="507"/>
                  </a:cubicBezTo>
                  <a:cubicBezTo>
                    <a:pt x="4561" y="501"/>
                    <a:pt x="4585" y="490"/>
                    <a:pt x="4605" y="473"/>
                  </a:cubicBezTo>
                  <a:cubicBezTo>
                    <a:pt x="4622" y="459"/>
                    <a:pt x="4635" y="441"/>
                    <a:pt x="4642" y="420"/>
                  </a:cubicBezTo>
                  <a:cubicBezTo>
                    <a:pt x="4650" y="400"/>
                    <a:pt x="4654" y="374"/>
                    <a:pt x="4654" y="345"/>
                  </a:cubicBezTo>
                  <a:close/>
                  <a:moveTo>
                    <a:pt x="4930" y="339"/>
                  </a:moveTo>
                  <a:cubicBezTo>
                    <a:pt x="4930" y="385"/>
                    <a:pt x="4922" y="430"/>
                    <a:pt x="4906" y="474"/>
                  </a:cubicBezTo>
                  <a:cubicBezTo>
                    <a:pt x="4889" y="519"/>
                    <a:pt x="4866" y="556"/>
                    <a:pt x="4836" y="586"/>
                  </a:cubicBezTo>
                  <a:cubicBezTo>
                    <a:pt x="4795" y="627"/>
                    <a:pt x="4749" y="658"/>
                    <a:pt x="4698" y="679"/>
                  </a:cubicBezTo>
                  <a:cubicBezTo>
                    <a:pt x="4647" y="700"/>
                    <a:pt x="4584" y="710"/>
                    <a:pt x="4509" y="710"/>
                  </a:cubicBezTo>
                  <a:lnTo>
                    <a:pt x="4342" y="710"/>
                  </a:lnTo>
                  <a:lnTo>
                    <a:pt x="4342" y="1047"/>
                  </a:lnTo>
                  <a:lnTo>
                    <a:pt x="4075" y="1047"/>
                  </a:lnTo>
                  <a:lnTo>
                    <a:pt x="4075" y="12"/>
                  </a:lnTo>
                  <a:lnTo>
                    <a:pt x="4515" y="12"/>
                  </a:lnTo>
                  <a:cubicBezTo>
                    <a:pt x="4581" y="12"/>
                    <a:pt x="4636" y="17"/>
                    <a:pt x="4681" y="29"/>
                  </a:cubicBezTo>
                  <a:cubicBezTo>
                    <a:pt x="4726" y="40"/>
                    <a:pt x="4767" y="57"/>
                    <a:pt x="4801" y="80"/>
                  </a:cubicBezTo>
                  <a:cubicBezTo>
                    <a:pt x="4843" y="107"/>
                    <a:pt x="4875" y="142"/>
                    <a:pt x="4897" y="185"/>
                  </a:cubicBezTo>
                  <a:cubicBezTo>
                    <a:pt x="4919" y="227"/>
                    <a:pt x="4930" y="279"/>
                    <a:pt x="4930" y="339"/>
                  </a:cubicBezTo>
                  <a:close/>
                  <a:moveTo>
                    <a:pt x="2703" y="771"/>
                  </a:moveTo>
                  <a:lnTo>
                    <a:pt x="2703" y="279"/>
                  </a:lnTo>
                  <a:cubicBezTo>
                    <a:pt x="2635" y="289"/>
                    <a:pt x="2584" y="314"/>
                    <a:pt x="2550" y="354"/>
                  </a:cubicBezTo>
                  <a:cubicBezTo>
                    <a:pt x="2515" y="393"/>
                    <a:pt x="2498" y="448"/>
                    <a:pt x="2498" y="517"/>
                  </a:cubicBezTo>
                  <a:cubicBezTo>
                    <a:pt x="2498" y="590"/>
                    <a:pt x="2514" y="647"/>
                    <a:pt x="2544" y="689"/>
                  </a:cubicBezTo>
                  <a:cubicBezTo>
                    <a:pt x="2575" y="730"/>
                    <a:pt x="2628" y="758"/>
                    <a:pt x="2703" y="771"/>
                  </a:cubicBezTo>
                  <a:close/>
                  <a:moveTo>
                    <a:pt x="3173" y="517"/>
                  </a:moveTo>
                  <a:cubicBezTo>
                    <a:pt x="3173" y="450"/>
                    <a:pt x="3155" y="396"/>
                    <a:pt x="3120" y="355"/>
                  </a:cubicBezTo>
                  <a:cubicBezTo>
                    <a:pt x="3085" y="313"/>
                    <a:pt x="3034" y="288"/>
                    <a:pt x="2968" y="279"/>
                  </a:cubicBezTo>
                  <a:lnTo>
                    <a:pt x="2968" y="771"/>
                  </a:lnTo>
                  <a:cubicBezTo>
                    <a:pt x="3045" y="758"/>
                    <a:pt x="3098" y="731"/>
                    <a:pt x="3128" y="690"/>
                  </a:cubicBezTo>
                  <a:cubicBezTo>
                    <a:pt x="3158" y="648"/>
                    <a:pt x="3173" y="591"/>
                    <a:pt x="3173" y="517"/>
                  </a:cubicBezTo>
                  <a:close/>
                  <a:moveTo>
                    <a:pt x="3322" y="222"/>
                  </a:moveTo>
                  <a:cubicBezTo>
                    <a:pt x="3363" y="256"/>
                    <a:pt x="3394" y="298"/>
                    <a:pt x="3416" y="349"/>
                  </a:cubicBezTo>
                  <a:cubicBezTo>
                    <a:pt x="3438" y="399"/>
                    <a:pt x="3449" y="457"/>
                    <a:pt x="3449" y="521"/>
                  </a:cubicBezTo>
                  <a:cubicBezTo>
                    <a:pt x="3449" y="586"/>
                    <a:pt x="3438" y="643"/>
                    <a:pt x="3415" y="693"/>
                  </a:cubicBezTo>
                  <a:cubicBezTo>
                    <a:pt x="3392" y="744"/>
                    <a:pt x="3360" y="787"/>
                    <a:pt x="3317" y="823"/>
                  </a:cubicBezTo>
                  <a:cubicBezTo>
                    <a:pt x="3273" y="858"/>
                    <a:pt x="3223" y="886"/>
                    <a:pt x="3166" y="906"/>
                  </a:cubicBezTo>
                  <a:cubicBezTo>
                    <a:pt x="3110" y="926"/>
                    <a:pt x="3044" y="939"/>
                    <a:pt x="2968" y="944"/>
                  </a:cubicBezTo>
                  <a:lnTo>
                    <a:pt x="2968" y="1057"/>
                  </a:lnTo>
                  <a:lnTo>
                    <a:pt x="2703" y="1057"/>
                  </a:lnTo>
                  <a:lnTo>
                    <a:pt x="2703" y="944"/>
                  </a:lnTo>
                  <a:cubicBezTo>
                    <a:pt x="2630" y="939"/>
                    <a:pt x="2564" y="926"/>
                    <a:pt x="2505" y="906"/>
                  </a:cubicBezTo>
                  <a:cubicBezTo>
                    <a:pt x="2446" y="886"/>
                    <a:pt x="2396" y="858"/>
                    <a:pt x="2353" y="822"/>
                  </a:cubicBezTo>
                  <a:cubicBezTo>
                    <a:pt x="2311" y="786"/>
                    <a:pt x="2279" y="743"/>
                    <a:pt x="2256" y="693"/>
                  </a:cubicBezTo>
                  <a:cubicBezTo>
                    <a:pt x="2233" y="643"/>
                    <a:pt x="2222" y="586"/>
                    <a:pt x="2222" y="521"/>
                  </a:cubicBezTo>
                  <a:cubicBezTo>
                    <a:pt x="2222" y="457"/>
                    <a:pt x="2233" y="400"/>
                    <a:pt x="2255" y="351"/>
                  </a:cubicBezTo>
                  <a:cubicBezTo>
                    <a:pt x="2277" y="302"/>
                    <a:pt x="2308" y="261"/>
                    <a:pt x="2349" y="225"/>
                  </a:cubicBezTo>
                  <a:cubicBezTo>
                    <a:pt x="2390" y="191"/>
                    <a:pt x="2440" y="164"/>
                    <a:pt x="2501" y="144"/>
                  </a:cubicBezTo>
                  <a:cubicBezTo>
                    <a:pt x="2562" y="124"/>
                    <a:pt x="2629" y="111"/>
                    <a:pt x="2703" y="105"/>
                  </a:cubicBezTo>
                  <a:lnTo>
                    <a:pt x="2703" y="0"/>
                  </a:lnTo>
                  <a:lnTo>
                    <a:pt x="2968" y="0"/>
                  </a:lnTo>
                  <a:lnTo>
                    <a:pt x="2968" y="105"/>
                  </a:lnTo>
                  <a:cubicBezTo>
                    <a:pt x="3045" y="110"/>
                    <a:pt x="3113" y="121"/>
                    <a:pt x="3171" y="141"/>
                  </a:cubicBezTo>
                  <a:cubicBezTo>
                    <a:pt x="3230" y="160"/>
                    <a:pt x="3280" y="187"/>
                    <a:pt x="3322" y="222"/>
                  </a:cubicBezTo>
                  <a:close/>
                  <a:moveTo>
                    <a:pt x="1814" y="726"/>
                  </a:moveTo>
                  <a:cubicBezTo>
                    <a:pt x="1814" y="693"/>
                    <a:pt x="1807" y="668"/>
                    <a:pt x="1795" y="650"/>
                  </a:cubicBezTo>
                  <a:cubicBezTo>
                    <a:pt x="1782" y="632"/>
                    <a:pt x="1760" y="619"/>
                    <a:pt x="1730" y="610"/>
                  </a:cubicBezTo>
                  <a:cubicBezTo>
                    <a:pt x="1709" y="604"/>
                    <a:pt x="1680" y="601"/>
                    <a:pt x="1643" y="600"/>
                  </a:cubicBezTo>
                  <a:cubicBezTo>
                    <a:pt x="1607" y="600"/>
                    <a:pt x="1569" y="599"/>
                    <a:pt x="1529" y="599"/>
                  </a:cubicBezTo>
                  <a:lnTo>
                    <a:pt x="1470" y="599"/>
                  </a:lnTo>
                  <a:lnTo>
                    <a:pt x="1470" y="857"/>
                  </a:lnTo>
                  <a:lnTo>
                    <a:pt x="1490" y="857"/>
                  </a:lnTo>
                  <a:cubicBezTo>
                    <a:pt x="1565" y="857"/>
                    <a:pt x="1619" y="857"/>
                    <a:pt x="1651" y="857"/>
                  </a:cubicBezTo>
                  <a:cubicBezTo>
                    <a:pt x="1683" y="856"/>
                    <a:pt x="1713" y="850"/>
                    <a:pt x="1741" y="839"/>
                  </a:cubicBezTo>
                  <a:cubicBezTo>
                    <a:pt x="1769" y="827"/>
                    <a:pt x="1788" y="812"/>
                    <a:pt x="1798" y="792"/>
                  </a:cubicBezTo>
                  <a:cubicBezTo>
                    <a:pt x="1809" y="773"/>
                    <a:pt x="1814" y="751"/>
                    <a:pt x="1814" y="726"/>
                  </a:cubicBezTo>
                  <a:close/>
                  <a:moveTo>
                    <a:pt x="1749" y="304"/>
                  </a:moveTo>
                  <a:cubicBezTo>
                    <a:pt x="1749" y="287"/>
                    <a:pt x="1744" y="270"/>
                    <a:pt x="1735" y="253"/>
                  </a:cubicBezTo>
                  <a:cubicBezTo>
                    <a:pt x="1727" y="236"/>
                    <a:pt x="1712" y="223"/>
                    <a:pt x="1690" y="215"/>
                  </a:cubicBezTo>
                  <a:cubicBezTo>
                    <a:pt x="1671" y="207"/>
                    <a:pt x="1646" y="203"/>
                    <a:pt x="1617" y="203"/>
                  </a:cubicBezTo>
                  <a:cubicBezTo>
                    <a:pt x="1588" y="202"/>
                    <a:pt x="1548" y="201"/>
                    <a:pt x="1495" y="201"/>
                  </a:cubicBezTo>
                  <a:lnTo>
                    <a:pt x="1470" y="201"/>
                  </a:lnTo>
                  <a:lnTo>
                    <a:pt x="1470" y="421"/>
                  </a:lnTo>
                  <a:lnTo>
                    <a:pt x="1512" y="421"/>
                  </a:lnTo>
                  <a:cubicBezTo>
                    <a:pt x="1554" y="421"/>
                    <a:pt x="1590" y="420"/>
                    <a:pt x="1620" y="419"/>
                  </a:cubicBezTo>
                  <a:cubicBezTo>
                    <a:pt x="1649" y="417"/>
                    <a:pt x="1673" y="412"/>
                    <a:pt x="1690" y="405"/>
                  </a:cubicBezTo>
                  <a:cubicBezTo>
                    <a:pt x="1714" y="394"/>
                    <a:pt x="1730" y="380"/>
                    <a:pt x="1737" y="363"/>
                  </a:cubicBezTo>
                  <a:cubicBezTo>
                    <a:pt x="1745" y="346"/>
                    <a:pt x="1749" y="327"/>
                    <a:pt x="1749" y="304"/>
                  </a:cubicBezTo>
                  <a:close/>
                  <a:moveTo>
                    <a:pt x="2091" y="730"/>
                  </a:moveTo>
                  <a:cubicBezTo>
                    <a:pt x="2091" y="780"/>
                    <a:pt x="2081" y="825"/>
                    <a:pt x="2061" y="864"/>
                  </a:cubicBezTo>
                  <a:cubicBezTo>
                    <a:pt x="2040" y="904"/>
                    <a:pt x="2013" y="937"/>
                    <a:pt x="1977" y="963"/>
                  </a:cubicBezTo>
                  <a:cubicBezTo>
                    <a:pt x="1937" y="993"/>
                    <a:pt x="1892" y="1015"/>
                    <a:pt x="1843" y="1028"/>
                  </a:cubicBezTo>
                  <a:cubicBezTo>
                    <a:pt x="1794" y="1041"/>
                    <a:pt x="1732" y="1047"/>
                    <a:pt x="1657" y="1047"/>
                  </a:cubicBezTo>
                  <a:lnTo>
                    <a:pt x="1205" y="1047"/>
                  </a:lnTo>
                  <a:lnTo>
                    <a:pt x="1205" y="12"/>
                  </a:lnTo>
                  <a:lnTo>
                    <a:pt x="1607" y="12"/>
                  </a:lnTo>
                  <a:cubicBezTo>
                    <a:pt x="1690" y="12"/>
                    <a:pt x="1751" y="14"/>
                    <a:pt x="1790" y="20"/>
                  </a:cubicBezTo>
                  <a:cubicBezTo>
                    <a:pt x="1829" y="25"/>
                    <a:pt x="1867" y="38"/>
                    <a:pt x="1905" y="57"/>
                  </a:cubicBezTo>
                  <a:cubicBezTo>
                    <a:pt x="1944" y="77"/>
                    <a:pt x="1974" y="104"/>
                    <a:pt x="1993" y="137"/>
                  </a:cubicBezTo>
                  <a:cubicBezTo>
                    <a:pt x="2012" y="171"/>
                    <a:pt x="2022" y="209"/>
                    <a:pt x="2022" y="252"/>
                  </a:cubicBezTo>
                  <a:cubicBezTo>
                    <a:pt x="2022" y="302"/>
                    <a:pt x="2009" y="346"/>
                    <a:pt x="1982" y="385"/>
                  </a:cubicBezTo>
                  <a:cubicBezTo>
                    <a:pt x="1956" y="423"/>
                    <a:pt x="1918" y="453"/>
                    <a:pt x="1870" y="474"/>
                  </a:cubicBezTo>
                  <a:lnTo>
                    <a:pt x="1870" y="480"/>
                  </a:lnTo>
                  <a:cubicBezTo>
                    <a:pt x="1938" y="493"/>
                    <a:pt x="1992" y="521"/>
                    <a:pt x="2031" y="563"/>
                  </a:cubicBezTo>
                  <a:cubicBezTo>
                    <a:pt x="2071" y="606"/>
                    <a:pt x="2091" y="661"/>
                    <a:pt x="2091" y="730"/>
                  </a:cubicBezTo>
                  <a:close/>
                  <a:moveTo>
                    <a:pt x="944" y="1047"/>
                  </a:moveTo>
                  <a:lnTo>
                    <a:pt x="684" y="1047"/>
                  </a:lnTo>
                  <a:lnTo>
                    <a:pt x="684" y="358"/>
                  </a:lnTo>
                  <a:lnTo>
                    <a:pt x="254" y="1047"/>
                  </a:lnTo>
                  <a:lnTo>
                    <a:pt x="0" y="1047"/>
                  </a:lnTo>
                  <a:lnTo>
                    <a:pt x="0" y="12"/>
                  </a:lnTo>
                  <a:lnTo>
                    <a:pt x="260" y="12"/>
                  </a:lnTo>
                  <a:lnTo>
                    <a:pt x="260" y="636"/>
                  </a:lnTo>
                  <a:lnTo>
                    <a:pt x="660" y="12"/>
                  </a:lnTo>
                  <a:lnTo>
                    <a:pt x="944" y="12"/>
                  </a:lnTo>
                  <a:lnTo>
                    <a:pt x="944" y="1047"/>
                  </a:lnTo>
                  <a:close/>
                </a:path>
              </a:pathLst>
            </a:custGeom>
            <a:solidFill>
              <a:srgbClr val="36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81" name="Freeform 270"/>
            <p:cNvSpPr>
              <a:spLocks/>
            </p:cNvSpPr>
            <p:nvPr/>
          </p:nvSpPr>
          <p:spPr bwMode="auto">
            <a:xfrm>
              <a:off x="2119" y="1018"/>
              <a:ext cx="333" cy="466"/>
            </a:xfrm>
            <a:custGeom>
              <a:avLst/>
              <a:gdLst>
                <a:gd name="T0" fmla="*/ 0 w 4543"/>
                <a:gd name="T1" fmla="*/ 11 h 6383"/>
                <a:gd name="T2" fmla="*/ 993 w 4543"/>
                <a:gd name="T3" fmla="*/ 6 h 6383"/>
                <a:gd name="T4" fmla="*/ 1988 w 4543"/>
                <a:gd name="T5" fmla="*/ 0 h 6383"/>
                <a:gd name="T6" fmla="*/ 3085 w 4543"/>
                <a:gd name="T7" fmla="*/ 3093 h 6383"/>
                <a:gd name="T8" fmla="*/ 4368 w 4543"/>
                <a:gd name="T9" fmla="*/ 6040 h 6383"/>
                <a:gd name="T10" fmla="*/ 4022 w 4543"/>
                <a:gd name="T11" fmla="*/ 6058 h 6383"/>
                <a:gd name="T12" fmla="*/ 3273 w 4543"/>
                <a:gd name="T13" fmla="*/ 4673 h 6383"/>
                <a:gd name="T14" fmla="*/ 3170 w 4543"/>
                <a:gd name="T15" fmla="*/ 4621 h 6383"/>
                <a:gd name="T16" fmla="*/ 3118 w 4543"/>
                <a:gd name="T17" fmla="*/ 4721 h 6383"/>
                <a:gd name="T18" fmla="*/ 3785 w 4543"/>
                <a:gd name="T19" fmla="*/ 6050 h 6383"/>
                <a:gd name="T20" fmla="*/ 3388 w 4543"/>
                <a:gd name="T21" fmla="*/ 6046 h 6383"/>
                <a:gd name="T22" fmla="*/ 2735 w 4543"/>
                <a:gd name="T23" fmla="*/ 4692 h 6383"/>
                <a:gd name="T24" fmla="*/ 2632 w 4543"/>
                <a:gd name="T25" fmla="*/ 4640 h 6383"/>
                <a:gd name="T26" fmla="*/ 2580 w 4543"/>
                <a:gd name="T27" fmla="*/ 4740 h 6383"/>
                <a:gd name="T28" fmla="*/ 3196 w 4543"/>
                <a:gd name="T29" fmla="*/ 6033 h 6383"/>
                <a:gd name="T30" fmla="*/ 2832 w 4543"/>
                <a:gd name="T31" fmla="*/ 5997 h 6383"/>
                <a:gd name="T32" fmla="*/ 2242 w 4543"/>
                <a:gd name="T33" fmla="*/ 4709 h 6383"/>
                <a:gd name="T34" fmla="*/ 2139 w 4543"/>
                <a:gd name="T35" fmla="*/ 4658 h 6383"/>
                <a:gd name="T36" fmla="*/ 2088 w 4543"/>
                <a:gd name="T37" fmla="*/ 4758 h 6383"/>
                <a:gd name="T38" fmla="*/ 2669 w 4543"/>
                <a:gd name="T39" fmla="*/ 6035 h 6383"/>
                <a:gd name="T40" fmla="*/ 2279 w 4543"/>
                <a:gd name="T41" fmla="*/ 6033 h 6383"/>
                <a:gd name="T42" fmla="*/ 1862 w 4543"/>
                <a:gd name="T43" fmla="*/ 5230 h 6383"/>
                <a:gd name="T44" fmla="*/ 1574 w 4543"/>
                <a:gd name="T45" fmla="*/ 4427 h 6383"/>
                <a:gd name="T46" fmla="*/ 1649 w 4543"/>
                <a:gd name="T47" fmla="*/ 4399 h 6383"/>
                <a:gd name="T48" fmla="*/ 1966 w 4543"/>
                <a:gd name="T49" fmla="*/ 3674 h 6383"/>
                <a:gd name="T50" fmla="*/ 1918 w 4543"/>
                <a:gd name="T51" fmla="*/ 3436 h 6383"/>
                <a:gd name="T52" fmla="*/ 1827 w 4543"/>
                <a:gd name="T53" fmla="*/ 3192 h 6383"/>
                <a:gd name="T54" fmla="*/ 1859 w 4543"/>
                <a:gd name="T55" fmla="*/ 2480 h 6383"/>
                <a:gd name="T56" fmla="*/ 1625 w 4543"/>
                <a:gd name="T57" fmla="*/ 1793 h 6383"/>
                <a:gd name="T58" fmla="*/ 1519 w 4543"/>
                <a:gd name="T59" fmla="*/ 1750 h 6383"/>
                <a:gd name="T60" fmla="*/ 1474 w 4543"/>
                <a:gd name="T61" fmla="*/ 1853 h 6383"/>
                <a:gd name="T62" fmla="*/ 1699 w 4543"/>
                <a:gd name="T63" fmla="*/ 2508 h 6383"/>
                <a:gd name="T64" fmla="*/ 1662 w 4543"/>
                <a:gd name="T65" fmla="*/ 3180 h 6383"/>
                <a:gd name="T66" fmla="*/ 1669 w 4543"/>
                <a:gd name="T67" fmla="*/ 3235 h 6383"/>
                <a:gd name="T68" fmla="*/ 1760 w 4543"/>
                <a:gd name="T69" fmla="*/ 3479 h 6383"/>
                <a:gd name="T70" fmla="*/ 1804 w 4543"/>
                <a:gd name="T71" fmla="*/ 3691 h 6383"/>
                <a:gd name="T72" fmla="*/ 1574 w 4543"/>
                <a:gd name="T73" fmla="*/ 4259 h 6383"/>
                <a:gd name="T74" fmla="*/ 1523 w 4543"/>
                <a:gd name="T75" fmla="*/ 4285 h 6383"/>
                <a:gd name="T76" fmla="*/ 788 w 4543"/>
                <a:gd name="T77" fmla="*/ 2229 h 6383"/>
                <a:gd name="T78" fmla="*/ 0 w 4543"/>
                <a:gd name="T79" fmla="*/ 11 h 6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3" h="6383">
                  <a:moveTo>
                    <a:pt x="0" y="11"/>
                  </a:moveTo>
                  <a:cubicBezTo>
                    <a:pt x="331" y="10"/>
                    <a:pt x="662" y="8"/>
                    <a:pt x="993" y="6"/>
                  </a:cubicBezTo>
                  <a:cubicBezTo>
                    <a:pt x="1324" y="4"/>
                    <a:pt x="1656" y="2"/>
                    <a:pt x="1988" y="0"/>
                  </a:cubicBezTo>
                  <a:cubicBezTo>
                    <a:pt x="2337" y="977"/>
                    <a:pt x="2739" y="2114"/>
                    <a:pt x="3085" y="3093"/>
                  </a:cubicBezTo>
                  <a:cubicBezTo>
                    <a:pt x="3432" y="4074"/>
                    <a:pt x="3777" y="5058"/>
                    <a:pt x="4368" y="6040"/>
                  </a:cubicBezTo>
                  <a:cubicBezTo>
                    <a:pt x="4543" y="6242"/>
                    <a:pt x="4262" y="6296"/>
                    <a:pt x="4022" y="6058"/>
                  </a:cubicBezTo>
                  <a:cubicBezTo>
                    <a:pt x="3661" y="5595"/>
                    <a:pt x="3431" y="5134"/>
                    <a:pt x="3273" y="4673"/>
                  </a:cubicBezTo>
                  <a:cubicBezTo>
                    <a:pt x="3259" y="4631"/>
                    <a:pt x="3212" y="4608"/>
                    <a:pt x="3170" y="4621"/>
                  </a:cubicBezTo>
                  <a:cubicBezTo>
                    <a:pt x="3127" y="4635"/>
                    <a:pt x="3104" y="4680"/>
                    <a:pt x="3118" y="4721"/>
                  </a:cubicBezTo>
                  <a:cubicBezTo>
                    <a:pt x="3270" y="5162"/>
                    <a:pt x="3446" y="5605"/>
                    <a:pt x="3785" y="6050"/>
                  </a:cubicBezTo>
                  <a:cubicBezTo>
                    <a:pt x="4055" y="6269"/>
                    <a:pt x="3677" y="6288"/>
                    <a:pt x="3388" y="6046"/>
                  </a:cubicBezTo>
                  <a:cubicBezTo>
                    <a:pt x="3064" y="5594"/>
                    <a:pt x="2890" y="5142"/>
                    <a:pt x="2735" y="4692"/>
                  </a:cubicBezTo>
                  <a:cubicBezTo>
                    <a:pt x="2721" y="4650"/>
                    <a:pt x="2675" y="4627"/>
                    <a:pt x="2632" y="4640"/>
                  </a:cubicBezTo>
                  <a:cubicBezTo>
                    <a:pt x="2589" y="4653"/>
                    <a:pt x="2566" y="4698"/>
                    <a:pt x="2580" y="4740"/>
                  </a:cubicBezTo>
                  <a:cubicBezTo>
                    <a:pt x="2728" y="5171"/>
                    <a:pt x="2896" y="5600"/>
                    <a:pt x="3196" y="6033"/>
                  </a:cubicBezTo>
                  <a:cubicBezTo>
                    <a:pt x="3503" y="6326"/>
                    <a:pt x="3001" y="6257"/>
                    <a:pt x="2832" y="5997"/>
                  </a:cubicBezTo>
                  <a:cubicBezTo>
                    <a:pt x="2540" y="5554"/>
                    <a:pt x="2393" y="5151"/>
                    <a:pt x="2242" y="4709"/>
                  </a:cubicBezTo>
                  <a:cubicBezTo>
                    <a:pt x="2228" y="4668"/>
                    <a:pt x="2182" y="4645"/>
                    <a:pt x="2139" y="4658"/>
                  </a:cubicBezTo>
                  <a:cubicBezTo>
                    <a:pt x="2097" y="4671"/>
                    <a:pt x="2074" y="4716"/>
                    <a:pt x="2088" y="4758"/>
                  </a:cubicBezTo>
                  <a:cubicBezTo>
                    <a:pt x="2234" y="5183"/>
                    <a:pt x="2392" y="5609"/>
                    <a:pt x="2669" y="6035"/>
                  </a:cubicBezTo>
                  <a:cubicBezTo>
                    <a:pt x="2983" y="6383"/>
                    <a:pt x="2422" y="6246"/>
                    <a:pt x="2279" y="6033"/>
                  </a:cubicBezTo>
                  <a:cubicBezTo>
                    <a:pt x="2096" y="5765"/>
                    <a:pt x="1962" y="5498"/>
                    <a:pt x="1862" y="5230"/>
                  </a:cubicBezTo>
                  <a:cubicBezTo>
                    <a:pt x="1763" y="4964"/>
                    <a:pt x="1669" y="4695"/>
                    <a:pt x="1574" y="4427"/>
                  </a:cubicBezTo>
                  <a:cubicBezTo>
                    <a:pt x="1602" y="4421"/>
                    <a:pt x="1619" y="4414"/>
                    <a:pt x="1649" y="4399"/>
                  </a:cubicBezTo>
                  <a:cubicBezTo>
                    <a:pt x="1831" y="4306"/>
                    <a:pt x="2008" y="4069"/>
                    <a:pt x="1966" y="3674"/>
                  </a:cubicBezTo>
                  <a:cubicBezTo>
                    <a:pt x="1958" y="3599"/>
                    <a:pt x="1942" y="3521"/>
                    <a:pt x="1918" y="3436"/>
                  </a:cubicBezTo>
                  <a:cubicBezTo>
                    <a:pt x="1896" y="3360"/>
                    <a:pt x="1866" y="3278"/>
                    <a:pt x="1827" y="3192"/>
                  </a:cubicBezTo>
                  <a:cubicBezTo>
                    <a:pt x="1895" y="2917"/>
                    <a:pt x="1899" y="2696"/>
                    <a:pt x="1859" y="2480"/>
                  </a:cubicBezTo>
                  <a:cubicBezTo>
                    <a:pt x="1818" y="2259"/>
                    <a:pt x="1733" y="2050"/>
                    <a:pt x="1625" y="1793"/>
                  </a:cubicBezTo>
                  <a:cubicBezTo>
                    <a:pt x="1609" y="1753"/>
                    <a:pt x="1561" y="1734"/>
                    <a:pt x="1519" y="1750"/>
                  </a:cubicBezTo>
                  <a:cubicBezTo>
                    <a:pt x="1478" y="1766"/>
                    <a:pt x="1457" y="1813"/>
                    <a:pt x="1474" y="1853"/>
                  </a:cubicBezTo>
                  <a:cubicBezTo>
                    <a:pt x="1579" y="2103"/>
                    <a:pt x="1661" y="2305"/>
                    <a:pt x="1699" y="2508"/>
                  </a:cubicBezTo>
                  <a:cubicBezTo>
                    <a:pt x="1736" y="2709"/>
                    <a:pt x="1731" y="2915"/>
                    <a:pt x="1662" y="3180"/>
                  </a:cubicBezTo>
                  <a:cubicBezTo>
                    <a:pt x="1658" y="3200"/>
                    <a:pt x="1661" y="3218"/>
                    <a:pt x="1669" y="3235"/>
                  </a:cubicBezTo>
                  <a:cubicBezTo>
                    <a:pt x="1709" y="3322"/>
                    <a:pt x="1739" y="3403"/>
                    <a:pt x="1760" y="3479"/>
                  </a:cubicBezTo>
                  <a:cubicBezTo>
                    <a:pt x="1783" y="3556"/>
                    <a:pt x="1797" y="3626"/>
                    <a:pt x="1804" y="3691"/>
                  </a:cubicBezTo>
                  <a:cubicBezTo>
                    <a:pt x="1837" y="4007"/>
                    <a:pt x="1709" y="4190"/>
                    <a:pt x="1574" y="4259"/>
                  </a:cubicBezTo>
                  <a:cubicBezTo>
                    <a:pt x="1552" y="4270"/>
                    <a:pt x="1541" y="4279"/>
                    <a:pt x="1523" y="4285"/>
                  </a:cubicBezTo>
                  <a:cubicBezTo>
                    <a:pt x="1280" y="3599"/>
                    <a:pt x="1034" y="2914"/>
                    <a:pt x="788" y="2229"/>
                  </a:cubicBezTo>
                  <a:cubicBezTo>
                    <a:pt x="542" y="1543"/>
                    <a:pt x="245" y="698"/>
                    <a:pt x="0" y="11"/>
                  </a:cubicBezTo>
                  <a:close/>
                </a:path>
              </a:pathLst>
            </a:custGeom>
            <a:solidFill>
              <a:srgbClr val="36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82" name="Freeform 271"/>
            <p:cNvSpPr>
              <a:spLocks/>
            </p:cNvSpPr>
            <p:nvPr/>
          </p:nvSpPr>
          <p:spPr bwMode="auto">
            <a:xfrm>
              <a:off x="2308" y="1015"/>
              <a:ext cx="388" cy="461"/>
            </a:xfrm>
            <a:custGeom>
              <a:avLst/>
              <a:gdLst>
                <a:gd name="T0" fmla="*/ 0 w 5290"/>
                <a:gd name="T1" fmla="*/ 6273 h 6313"/>
                <a:gd name="T2" fmla="*/ 1666 w 5290"/>
                <a:gd name="T3" fmla="*/ 3853 h 6313"/>
                <a:gd name="T4" fmla="*/ 3171 w 5290"/>
                <a:gd name="T5" fmla="*/ 353 h 6313"/>
                <a:gd name="T6" fmla="*/ 3582 w 5290"/>
                <a:gd name="T7" fmla="*/ 337 h 6313"/>
                <a:gd name="T8" fmla="*/ 2973 w 5290"/>
                <a:gd name="T9" fmla="*/ 1651 h 6313"/>
                <a:gd name="T10" fmla="*/ 3140 w 5290"/>
                <a:gd name="T11" fmla="*/ 1685 h 6313"/>
                <a:gd name="T12" fmla="*/ 3752 w 5290"/>
                <a:gd name="T13" fmla="*/ 343 h 6313"/>
                <a:gd name="T14" fmla="*/ 4133 w 5290"/>
                <a:gd name="T15" fmla="*/ 345 h 6313"/>
                <a:gd name="T16" fmla="*/ 3534 w 5290"/>
                <a:gd name="T17" fmla="*/ 1648 h 6313"/>
                <a:gd name="T18" fmla="*/ 3707 w 5290"/>
                <a:gd name="T19" fmla="*/ 1664 h 6313"/>
                <a:gd name="T20" fmla="*/ 4303 w 5290"/>
                <a:gd name="T21" fmla="*/ 357 h 6313"/>
                <a:gd name="T22" fmla="*/ 4641 w 5290"/>
                <a:gd name="T23" fmla="*/ 352 h 6313"/>
                <a:gd name="T24" fmla="*/ 4053 w 5290"/>
                <a:gd name="T25" fmla="*/ 1623 h 6313"/>
                <a:gd name="T26" fmla="*/ 4226 w 5290"/>
                <a:gd name="T27" fmla="*/ 1646 h 6313"/>
                <a:gd name="T28" fmla="*/ 4817 w 5290"/>
                <a:gd name="T29" fmla="*/ 351 h 6313"/>
                <a:gd name="T30" fmla="*/ 5197 w 5290"/>
                <a:gd name="T31" fmla="*/ 352 h 6313"/>
                <a:gd name="T32" fmla="*/ 4413 w 5290"/>
                <a:gd name="T33" fmla="*/ 2098 h 6313"/>
                <a:gd name="T34" fmla="*/ 3747 w 5290"/>
                <a:gd name="T35" fmla="*/ 2307 h 6313"/>
                <a:gd name="T36" fmla="*/ 3398 w 5290"/>
                <a:gd name="T37" fmla="*/ 2885 h 6313"/>
                <a:gd name="T38" fmla="*/ 2884 w 5290"/>
                <a:gd name="T39" fmla="*/ 3413 h 6313"/>
                <a:gd name="T40" fmla="*/ 2575 w 5290"/>
                <a:gd name="T41" fmla="*/ 4075 h 6313"/>
                <a:gd name="T42" fmla="*/ 2630 w 5290"/>
                <a:gd name="T43" fmla="*/ 4176 h 6313"/>
                <a:gd name="T44" fmla="*/ 2733 w 5290"/>
                <a:gd name="T45" fmla="*/ 4123 h 6313"/>
                <a:gd name="T46" fmla="*/ 3022 w 5290"/>
                <a:gd name="T47" fmla="*/ 3503 h 6313"/>
                <a:gd name="T48" fmla="*/ 3515 w 5290"/>
                <a:gd name="T49" fmla="*/ 3001 h 6313"/>
                <a:gd name="T50" fmla="*/ 3541 w 5290"/>
                <a:gd name="T51" fmla="*/ 2969 h 6313"/>
                <a:gd name="T52" fmla="*/ 3541 w 5290"/>
                <a:gd name="T53" fmla="*/ 2969 h 6313"/>
                <a:gd name="T54" fmla="*/ 3866 w 5290"/>
                <a:gd name="T55" fmla="*/ 2418 h 6313"/>
                <a:gd name="T56" fmla="*/ 4344 w 5290"/>
                <a:gd name="T57" fmla="*/ 2251 h 6313"/>
                <a:gd name="T58" fmla="*/ 3013 w 5290"/>
                <a:gd name="T59" fmla="*/ 5388 h 6313"/>
                <a:gd name="T60" fmla="*/ 2114 w 5290"/>
                <a:gd name="T61" fmla="*/ 6277 h 6313"/>
                <a:gd name="T62" fmla="*/ 0 w 5290"/>
                <a:gd name="T63" fmla="*/ 6273 h 6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90" h="6313">
                  <a:moveTo>
                    <a:pt x="0" y="6273"/>
                  </a:moveTo>
                  <a:cubicBezTo>
                    <a:pt x="795" y="6170"/>
                    <a:pt x="1316" y="4735"/>
                    <a:pt x="1666" y="3853"/>
                  </a:cubicBezTo>
                  <a:lnTo>
                    <a:pt x="3171" y="353"/>
                  </a:lnTo>
                  <a:cubicBezTo>
                    <a:pt x="3316" y="89"/>
                    <a:pt x="3682" y="111"/>
                    <a:pt x="3582" y="337"/>
                  </a:cubicBezTo>
                  <a:lnTo>
                    <a:pt x="2973" y="1651"/>
                  </a:lnTo>
                  <a:cubicBezTo>
                    <a:pt x="2905" y="1796"/>
                    <a:pt x="3086" y="1786"/>
                    <a:pt x="3140" y="1685"/>
                  </a:cubicBezTo>
                  <a:cubicBezTo>
                    <a:pt x="3344" y="1238"/>
                    <a:pt x="3548" y="791"/>
                    <a:pt x="3752" y="343"/>
                  </a:cubicBezTo>
                  <a:cubicBezTo>
                    <a:pt x="3899" y="20"/>
                    <a:pt x="4245" y="101"/>
                    <a:pt x="4133" y="345"/>
                  </a:cubicBezTo>
                  <a:lnTo>
                    <a:pt x="3534" y="1648"/>
                  </a:lnTo>
                  <a:cubicBezTo>
                    <a:pt x="3465" y="1789"/>
                    <a:pt x="3653" y="1786"/>
                    <a:pt x="3707" y="1664"/>
                  </a:cubicBezTo>
                  <a:lnTo>
                    <a:pt x="4303" y="357"/>
                  </a:lnTo>
                  <a:cubicBezTo>
                    <a:pt x="4456" y="21"/>
                    <a:pt x="4754" y="106"/>
                    <a:pt x="4641" y="352"/>
                  </a:cubicBezTo>
                  <a:lnTo>
                    <a:pt x="4053" y="1623"/>
                  </a:lnTo>
                  <a:cubicBezTo>
                    <a:pt x="3991" y="1769"/>
                    <a:pt x="4145" y="1812"/>
                    <a:pt x="4226" y="1646"/>
                  </a:cubicBezTo>
                  <a:lnTo>
                    <a:pt x="4817" y="351"/>
                  </a:lnTo>
                  <a:cubicBezTo>
                    <a:pt x="4977" y="0"/>
                    <a:pt x="5290" y="146"/>
                    <a:pt x="5197" y="352"/>
                  </a:cubicBezTo>
                  <a:cubicBezTo>
                    <a:pt x="4775" y="1294"/>
                    <a:pt x="4552" y="1790"/>
                    <a:pt x="4413" y="2098"/>
                  </a:cubicBezTo>
                  <a:cubicBezTo>
                    <a:pt x="4118" y="2045"/>
                    <a:pt x="3908" y="2140"/>
                    <a:pt x="3747" y="2307"/>
                  </a:cubicBezTo>
                  <a:cubicBezTo>
                    <a:pt x="3596" y="2462"/>
                    <a:pt x="3492" y="2676"/>
                    <a:pt x="3398" y="2885"/>
                  </a:cubicBezTo>
                  <a:cubicBezTo>
                    <a:pt x="3180" y="3050"/>
                    <a:pt x="3015" y="3222"/>
                    <a:pt x="2884" y="3413"/>
                  </a:cubicBezTo>
                  <a:cubicBezTo>
                    <a:pt x="2751" y="3610"/>
                    <a:pt x="2654" y="3825"/>
                    <a:pt x="2575" y="4075"/>
                  </a:cubicBezTo>
                  <a:cubicBezTo>
                    <a:pt x="2562" y="4118"/>
                    <a:pt x="2586" y="4163"/>
                    <a:pt x="2630" y="4176"/>
                  </a:cubicBezTo>
                  <a:cubicBezTo>
                    <a:pt x="2674" y="4189"/>
                    <a:pt x="2720" y="4165"/>
                    <a:pt x="2733" y="4123"/>
                  </a:cubicBezTo>
                  <a:cubicBezTo>
                    <a:pt x="2807" y="3887"/>
                    <a:pt x="2898" y="3685"/>
                    <a:pt x="3022" y="3503"/>
                  </a:cubicBezTo>
                  <a:cubicBezTo>
                    <a:pt x="3145" y="3322"/>
                    <a:pt x="3304" y="3159"/>
                    <a:pt x="3515" y="3001"/>
                  </a:cubicBezTo>
                  <a:cubicBezTo>
                    <a:pt x="3527" y="2992"/>
                    <a:pt x="3535" y="2981"/>
                    <a:pt x="3541" y="2969"/>
                  </a:cubicBezTo>
                  <a:lnTo>
                    <a:pt x="3541" y="2969"/>
                  </a:lnTo>
                  <a:cubicBezTo>
                    <a:pt x="3632" y="2767"/>
                    <a:pt x="3730" y="2559"/>
                    <a:pt x="3866" y="2418"/>
                  </a:cubicBezTo>
                  <a:cubicBezTo>
                    <a:pt x="3984" y="2297"/>
                    <a:pt x="4135" y="2224"/>
                    <a:pt x="4344" y="2251"/>
                  </a:cubicBezTo>
                  <a:cubicBezTo>
                    <a:pt x="4051" y="2902"/>
                    <a:pt x="3781" y="3661"/>
                    <a:pt x="3013" y="5388"/>
                  </a:cubicBezTo>
                  <a:cubicBezTo>
                    <a:pt x="2938" y="5550"/>
                    <a:pt x="2543" y="6307"/>
                    <a:pt x="2114" y="6277"/>
                  </a:cubicBezTo>
                  <a:cubicBezTo>
                    <a:pt x="1321" y="6304"/>
                    <a:pt x="1075" y="6313"/>
                    <a:pt x="0" y="6273"/>
                  </a:cubicBezTo>
                  <a:close/>
                </a:path>
              </a:pathLst>
            </a:custGeom>
            <a:solidFill>
              <a:srgbClr val="36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599076" y="2615696"/>
            <a:ext cx="2455122" cy="1452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"/>
            <a:r>
              <a:rPr lang="ru-RU" sz="884" spc="-14" dirty="0">
                <a:solidFill>
                  <a:srgbClr val="E31836"/>
                </a:solidFill>
                <a:latin typeface="Calibri"/>
                <a:cs typeface="Calibri"/>
              </a:rPr>
              <a:t>3 % </a:t>
            </a:r>
            <a:r>
              <a:rPr lang="ru-RU" sz="884" spc="41" dirty="0">
                <a:solidFill>
                  <a:srgbClr val="364093"/>
                </a:solidFill>
                <a:latin typeface="Calibri"/>
                <a:cs typeface="Calibri"/>
              </a:rPr>
              <a:t>базовая ставка</a:t>
            </a:r>
          </a:p>
          <a:p>
            <a:endParaRPr lang="ru-RU" sz="884" spc="-14" dirty="0">
              <a:solidFill>
                <a:srgbClr val="E31836"/>
              </a:solidFill>
              <a:latin typeface="Calibri"/>
              <a:cs typeface="Calibri"/>
            </a:endParaRPr>
          </a:p>
          <a:p>
            <a:pPr marL="8636"/>
            <a:r>
              <a:rPr lang="ru-RU" sz="884" spc="-14" dirty="0">
                <a:solidFill>
                  <a:srgbClr val="E31836"/>
                </a:solidFill>
                <a:latin typeface="Calibri"/>
                <a:cs typeface="Calibri"/>
              </a:rPr>
              <a:t>1 % </a:t>
            </a:r>
            <a:r>
              <a:rPr lang="ru-RU" sz="884" spc="41" dirty="0">
                <a:solidFill>
                  <a:srgbClr val="364093"/>
                </a:solidFill>
                <a:latin typeface="Calibri"/>
                <a:cs typeface="Calibri"/>
              </a:rPr>
              <a:t>базовая ставка в первые 3 года</a:t>
            </a:r>
          </a:p>
          <a:p>
            <a:pPr marL="8636"/>
            <a:r>
              <a:rPr lang="ru-RU" sz="884" spc="41" dirty="0">
                <a:solidFill>
                  <a:srgbClr val="364093"/>
                </a:solidFill>
                <a:latin typeface="Calibri"/>
                <a:cs typeface="Calibri"/>
              </a:rPr>
              <a:t>при банковской гарантии, а также гарантии</a:t>
            </a:r>
          </a:p>
          <a:p>
            <a:pPr marL="8636"/>
            <a:r>
              <a:rPr lang="ru-RU" sz="884" spc="41" dirty="0">
                <a:solidFill>
                  <a:srgbClr val="364093"/>
                </a:solidFill>
                <a:latin typeface="Calibri"/>
                <a:cs typeface="Calibri"/>
              </a:rPr>
              <a:t>ВЭБ.РФ, Корпорации МСП или РГО</a:t>
            </a:r>
          </a:p>
          <a:p>
            <a:endParaRPr lang="ru-RU" sz="884" spc="-14" dirty="0">
              <a:solidFill>
                <a:srgbClr val="E31836"/>
              </a:solidFill>
              <a:latin typeface="Calibri"/>
              <a:cs typeface="Calibri"/>
            </a:endParaRPr>
          </a:p>
          <a:p>
            <a:pPr marL="8636"/>
            <a:r>
              <a:rPr lang="ru-RU" sz="884" spc="-14" dirty="0">
                <a:solidFill>
                  <a:srgbClr val="E31836"/>
                </a:solidFill>
                <a:latin typeface="Calibri"/>
                <a:cs typeface="Calibri"/>
              </a:rPr>
              <a:t>1 % </a:t>
            </a:r>
            <a:r>
              <a:rPr lang="ru-RU" sz="884" spc="41" dirty="0">
                <a:solidFill>
                  <a:srgbClr val="364093"/>
                </a:solidFill>
                <a:latin typeface="Calibri"/>
                <a:cs typeface="Calibri"/>
              </a:rPr>
              <a:t>при покупке российского оборудования</a:t>
            </a:r>
          </a:p>
          <a:p>
            <a:pPr marL="8636"/>
            <a:r>
              <a:rPr lang="ru-RU" sz="884" spc="41" dirty="0">
                <a:solidFill>
                  <a:srgbClr val="364093"/>
                </a:solidFill>
                <a:latin typeface="Calibri"/>
                <a:cs typeface="Calibri"/>
              </a:rPr>
              <a:t>на сумму не менее 50% от суммы займа</a:t>
            </a:r>
          </a:p>
        </p:txBody>
      </p:sp>
    </p:spTree>
    <p:extLst>
      <p:ext uri="{BB962C8B-B14F-4D97-AF65-F5344CB8AC3E}">
        <p14:creationId xmlns:p14="http://schemas.microsoft.com/office/powerpoint/2010/main" val="56702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8816" y="684176"/>
            <a:ext cx="3474259" cy="1274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" name="object 3"/>
          <p:cNvSpPr txBox="1"/>
          <p:nvPr/>
        </p:nvSpPr>
        <p:spPr>
          <a:xfrm>
            <a:off x="1184001" y="738652"/>
            <a:ext cx="3311408" cy="8949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708" rIns="0" bIns="0" rtlCol="0">
            <a:spAutoFit/>
          </a:bodyPr>
          <a:lstStyle/>
          <a:p>
            <a:pPr marL="76001">
              <a:spcBef>
                <a:spcPts val="289"/>
              </a:spcBef>
            </a:pPr>
            <a:r>
              <a:rPr sz="1020" b="1" spc="77" dirty="0">
                <a:solidFill>
                  <a:srgbClr val="E31836"/>
                </a:solidFill>
                <a:latin typeface="Calibri"/>
                <a:cs typeface="Calibri"/>
              </a:rPr>
              <a:t>ОБЛАСТЬ</a:t>
            </a:r>
            <a:r>
              <a:rPr sz="1020" b="1" spc="17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r>
              <a:rPr sz="1020" b="1" spc="58" dirty="0">
                <a:solidFill>
                  <a:srgbClr val="E31836"/>
                </a:solidFill>
                <a:latin typeface="Calibri"/>
                <a:cs typeface="Calibri"/>
              </a:rPr>
              <a:t>ПРИМЕНЕНИЯ:</a:t>
            </a:r>
            <a:endParaRPr sz="1020" b="1" dirty="0">
              <a:latin typeface="Calibri"/>
              <a:cs typeface="Calibri"/>
            </a:endParaRPr>
          </a:p>
          <a:p>
            <a:pPr marL="76001" marR="405486">
              <a:lnSpc>
                <a:spcPts val="952"/>
              </a:lnSpc>
              <a:spcBef>
                <a:spcPts val="480"/>
              </a:spcBef>
            </a:pP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Программа 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предназначена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для </a:t>
            </a:r>
            <a:r>
              <a:rPr sz="816" spc="24" dirty="0">
                <a:solidFill>
                  <a:srgbClr val="364093"/>
                </a:solidFill>
                <a:latin typeface="Calibri"/>
                <a:cs typeface="Calibri"/>
              </a:rPr>
              <a:t>проектов,</a:t>
            </a:r>
            <a:r>
              <a:rPr sz="816" spc="-2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7" dirty="0">
                <a:solidFill>
                  <a:srgbClr val="364093"/>
                </a:solidFill>
                <a:latin typeface="Calibri"/>
                <a:cs typeface="Calibri"/>
              </a:rPr>
              <a:t>направленных  на организацию 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и/или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модернизацию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производства 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комплектующих изделий, </a:t>
            </a:r>
            <a:r>
              <a:rPr sz="816" spc="27" dirty="0">
                <a:solidFill>
                  <a:srgbClr val="364093"/>
                </a:solidFill>
                <a:latin typeface="Calibri"/>
                <a:cs typeface="Calibri"/>
              </a:rPr>
              <a:t>применяемых </a:t>
            </a:r>
            <a:r>
              <a:rPr sz="816" spc="51" dirty="0">
                <a:solidFill>
                  <a:srgbClr val="364093"/>
                </a:solidFill>
                <a:latin typeface="Calibri"/>
                <a:cs typeface="Calibri"/>
              </a:rPr>
              <a:t>в</a:t>
            </a:r>
            <a:r>
              <a:rPr sz="816" spc="-3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51" dirty="0">
                <a:solidFill>
                  <a:srgbClr val="364093"/>
                </a:solidFill>
                <a:latin typeface="Calibri"/>
                <a:cs typeface="Calibri"/>
              </a:rPr>
              <a:t>составе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76001" marR="251755">
              <a:lnSpc>
                <a:spcPts val="952"/>
              </a:lnSpc>
            </a:pPr>
            <a:r>
              <a:rPr sz="816" spc="27" dirty="0">
                <a:solidFill>
                  <a:srgbClr val="364093"/>
                </a:solidFill>
                <a:latin typeface="Calibri"/>
                <a:cs typeface="Calibri"/>
              </a:rPr>
              <a:t>промышленной продукции,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перечисленной </a:t>
            </a:r>
            <a:r>
              <a:rPr sz="816" spc="51" dirty="0">
                <a:solidFill>
                  <a:srgbClr val="364093"/>
                </a:solidFill>
                <a:latin typeface="Calibri"/>
                <a:cs typeface="Calibri"/>
              </a:rPr>
              <a:t>в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приложении</a:t>
            </a:r>
            <a:r>
              <a:rPr sz="816" spc="-3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к 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постановлению </a:t>
            </a:r>
            <a:r>
              <a:rPr sz="816" spc="51" dirty="0">
                <a:solidFill>
                  <a:srgbClr val="364093"/>
                </a:solidFill>
                <a:latin typeface="Calibri"/>
                <a:cs typeface="Calibri"/>
              </a:rPr>
              <a:t>Правительства </a:t>
            </a:r>
            <a:r>
              <a:rPr sz="816" spc="85" dirty="0">
                <a:solidFill>
                  <a:srgbClr val="364093"/>
                </a:solidFill>
                <a:latin typeface="Calibri"/>
                <a:cs typeface="Calibri"/>
              </a:rPr>
              <a:t>РФ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от </a:t>
            </a:r>
            <a:r>
              <a:rPr sz="816" spc="-92" dirty="0">
                <a:solidFill>
                  <a:srgbClr val="364093"/>
                </a:solidFill>
                <a:latin typeface="Calibri"/>
                <a:cs typeface="Calibri"/>
              </a:rPr>
              <a:t>17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июля </a:t>
            </a:r>
            <a:r>
              <a:rPr sz="816" spc="-10" dirty="0">
                <a:solidFill>
                  <a:srgbClr val="364093"/>
                </a:solidFill>
                <a:latin typeface="Calibri"/>
                <a:cs typeface="Calibri"/>
              </a:rPr>
              <a:t>2015 г. </a:t>
            </a:r>
            <a:r>
              <a:rPr sz="816" spc="-24" dirty="0">
                <a:solidFill>
                  <a:srgbClr val="364093"/>
                </a:solidFill>
                <a:latin typeface="Calibri"/>
                <a:cs typeface="Calibri"/>
              </a:rPr>
              <a:t>№</a:t>
            </a:r>
            <a:r>
              <a:rPr sz="816" spc="-2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-58" dirty="0">
                <a:solidFill>
                  <a:srgbClr val="364093"/>
                </a:solidFill>
                <a:latin typeface="Calibri"/>
                <a:cs typeface="Calibri"/>
              </a:rPr>
              <a:t>719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25880" y="684176"/>
            <a:ext cx="3474256" cy="1274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" name="object 5"/>
          <p:cNvSpPr/>
          <p:nvPr/>
        </p:nvSpPr>
        <p:spPr>
          <a:xfrm>
            <a:off x="4681020" y="684110"/>
            <a:ext cx="3242867" cy="920252"/>
          </a:xfrm>
          <a:custGeom>
            <a:avLst/>
            <a:gdLst/>
            <a:ahLst/>
            <a:cxnLst/>
            <a:rect l="l" t="t" r="r" b="b"/>
            <a:pathLst>
              <a:path w="4768215" h="1537970">
                <a:moveTo>
                  <a:pt x="4768088" y="1537614"/>
                </a:moveTo>
                <a:lnTo>
                  <a:pt x="0" y="1537614"/>
                </a:lnTo>
                <a:lnTo>
                  <a:pt x="0" y="0"/>
                </a:lnTo>
                <a:lnTo>
                  <a:pt x="4768088" y="0"/>
                </a:lnTo>
                <a:lnTo>
                  <a:pt x="4768088" y="15376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6" name="object 6"/>
          <p:cNvSpPr txBox="1"/>
          <p:nvPr/>
        </p:nvSpPr>
        <p:spPr>
          <a:xfrm>
            <a:off x="4768743" y="766944"/>
            <a:ext cx="1385851" cy="322654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1020" b="1" spc="77" dirty="0">
                <a:solidFill>
                  <a:srgbClr val="E31836"/>
                </a:solidFill>
                <a:latin typeface="Calibri"/>
                <a:cs typeface="Calibri"/>
              </a:rPr>
              <a:t>ОСНОВНЫЕ</a:t>
            </a:r>
            <a:r>
              <a:rPr sz="1020" b="1" spc="-17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r>
              <a:rPr sz="1020" b="1" spc="58" dirty="0">
                <a:solidFill>
                  <a:srgbClr val="E31836"/>
                </a:solidFill>
                <a:latin typeface="Calibri"/>
                <a:cs typeface="Calibri"/>
              </a:rPr>
              <a:t>УСЛОВИЯ:</a:t>
            </a:r>
            <a:endParaRPr sz="1020" b="1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39354" y="1253913"/>
            <a:ext cx="155523" cy="155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8" name="object 8"/>
          <p:cNvSpPr txBox="1"/>
          <p:nvPr/>
        </p:nvSpPr>
        <p:spPr>
          <a:xfrm>
            <a:off x="6778761" y="1126943"/>
            <a:ext cx="795493" cy="347037"/>
          </a:xfrm>
          <a:prstGeom prst="rect">
            <a:avLst/>
          </a:prstGeom>
        </p:spPr>
        <p:txBody>
          <a:bodyPr vert="horz" wrap="square" lIns="0" tIns="38436" rIns="0" bIns="0" rtlCol="0">
            <a:spAutoFit/>
          </a:bodyPr>
          <a:lstStyle/>
          <a:p>
            <a:pPr>
              <a:spcBef>
                <a:spcPts val="302"/>
              </a:spcBef>
            </a:pPr>
            <a:r>
              <a:rPr sz="952" b="1" spc="71" dirty="0">
                <a:solidFill>
                  <a:srgbClr val="364093"/>
                </a:solidFill>
                <a:latin typeface="Calibri"/>
                <a:cs typeface="Calibri"/>
              </a:rPr>
              <a:t>СРОК</a:t>
            </a:r>
            <a:r>
              <a:rPr sz="952" b="1" spc="-2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952" b="1" spc="41" dirty="0">
                <a:solidFill>
                  <a:srgbClr val="364093"/>
                </a:solidFill>
                <a:latin typeface="Calibri"/>
                <a:cs typeface="Calibri"/>
              </a:rPr>
              <a:t>ЗАЙМА:</a:t>
            </a:r>
            <a:endParaRPr sz="952" b="1" dirty="0">
              <a:solidFill>
                <a:srgbClr val="364093"/>
              </a:solidFill>
              <a:latin typeface="Calibri"/>
              <a:cs typeface="Calibri"/>
            </a:endParaRPr>
          </a:p>
          <a:p>
            <a:pPr>
              <a:spcBef>
                <a:spcPts val="217"/>
              </a:spcBef>
            </a:pPr>
            <a:r>
              <a:rPr sz="884" spc="27" dirty="0">
                <a:solidFill>
                  <a:srgbClr val="364093"/>
                </a:solidFill>
                <a:latin typeface="Calibri"/>
                <a:cs typeface="Calibri"/>
              </a:rPr>
              <a:t>до</a:t>
            </a:r>
            <a:r>
              <a:rPr sz="884" spc="27" dirty="0">
                <a:solidFill>
                  <a:srgbClr val="001E31"/>
                </a:solidFill>
                <a:latin typeface="Calibri"/>
                <a:cs typeface="Calibri"/>
              </a:rPr>
              <a:t> </a:t>
            </a:r>
            <a:r>
              <a:rPr sz="884" spc="68" dirty="0">
                <a:solidFill>
                  <a:srgbClr val="E31836"/>
                </a:solidFill>
                <a:latin typeface="Calibri"/>
                <a:cs typeface="Calibri"/>
              </a:rPr>
              <a:t>60</a:t>
            </a:r>
            <a:r>
              <a:rPr sz="884" spc="10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r>
              <a:rPr sz="884" spc="17" dirty="0">
                <a:solidFill>
                  <a:srgbClr val="364093"/>
                </a:solidFill>
                <a:latin typeface="Calibri"/>
                <a:cs typeface="Calibri"/>
              </a:rPr>
              <a:t>мес.</a:t>
            </a:r>
            <a:endParaRPr sz="884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94126" y="1194407"/>
            <a:ext cx="0" cy="274665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0" name="object 10"/>
          <p:cNvSpPr/>
          <p:nvPr/>
        </p:nvSpPr>
        <p:spPr>
          <a:xfrm>
            <a:off x="4875215" y="1300470"/>
            <a:ext cx="0" cy="87237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723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1" name="object 11"/>
          <p:cNvSpPr/>
          <p:nvPr/>
        </p:nvSpPr>
        <p:spPr>
          <a:xfrm>
            <a:off x="4988744" y="1300470"/>
            <a:ext cx="0" cy="87237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723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2" name="object 12"/>
          <p:cNvSpPr/>
          <p:nvPr/>
        </p:nvSpPr>
        <p:spPr>
          <a:xfrm>
            <a:off x="4898321" y="1310104"/>
            <a:ext cx="67586" cy="67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3" name="object 13"/>
          <p:cNvSpPr/>
          <p:nvPr/>
        </p:nvSpPr>
        <p:spPr>
          <a:xfrm>
            <a:off x="4845042" y="1300471"/>
            <a:ext cx="174473" cy="87237"/>
          </a:xfrm>
          <a:custGeom>
            <a:avLst/>
            <a:gdLst/>
            <a:ahLst/>
            <a:cxnLst/>
            <a:rect l="l" t="t" r="r" b="b"/>
            <a:pathLst>
              <a:path w="256539" h="128269">
                <a:moveTo>
                  <a:pt x="256032" y="127723"/>
                </a:moveTo>
                <a:lnTo>
                  <a:pt x="0" y="127723"/>
                </a:lnTo>
                <a:lnTo>
                  <a:pt x="0" y="0"/>
                </a:lnTo>
                <a:lnTo>
                  <a:pt x="256032" y="0"/>
                </a:lnTo>
                <a:lnTo>
                  <a:pt x="256032" y="127723"/>
                </a:lnTo>
                <a:close/>
              </a:path>
            </a:pathLst>
          </a:custGeom>
          <a:ln w="762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4" name="object 14"/>
          <p:cNvSpPr/>
          <p:nvPr/>
        </p:nvSpPr>
        <p:spPr>
          <a:xfrm>
            <a:off x="4857474" y="1288041"/>
            <a:ext cx="174473" cy="87237"/>
          </a:xfrm>
          <a:custGeom>
            <a:avLst/>
            <a:gdLst/>
            <a:ahLst/>
            <a:cxnLst/>
            <a:rect l="l" t="t" r="r" b="b"/>
            <a:pathLst>
              <a:path w="256539" h="128269">
                <a:moveTo>
                  <a:pt x="0" y="18275"/>
                </a:moveTo>
                <a:lnTo>
                  <a:pt x="0" y="0"/>
                </a:lnTo>
                <a:lnTo>
                  <a:pt x="256032" y="0"/>
                </a:lnTo>
                <a:lnTo>
                  <a:pt x="256032" y="127723"/>
                </a:lnTo>
                <a:lnTo>
                  <a:pt x="237756" y="127723"/>
                </a:lnTo>
              </a:path>
            </a:pathLst>
          </a:custGeom>
          <a:ln w="762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5" name="object 15"/>
          <p:cNvSpPr/>
          <p:nvPr/>
        </p:nvSpPr>
        <p:spPr>
          <a:xfrm>
            <a:off x="4869399" y="1276121"/>
            <a:ext cx="174473" cy="87237"/>
          </a:xfrm>
          <a:custGeom>
            <a:avLst/>
            <a:gdLst/>
            <a:ahLst/>
            <a:cxnLst/>
            <a:rect l="l" t="t" r="r" b="b"/>
            <a:pathLst>
              <a:path w="256539" h="128269">
                <a:moveTo>
                  <a:pt x="0" y="17525"/>
                </a:moveTo>
                <a:lnTo>
                  <a:pt x="0" y="0"/>
                </a:lnTo>
                <a:lnTo>
                  <a:pt x="256032" y="0"/>
                </a:lnTo>
                <a:lnTo>
                  <a:pt x="256032" y="127723"/>
                </a:lnTo>
                <a:lnTo>
                  <a:pt x="238493" y="127723"/>
                </a:lnTo>
              </a:path>
            </a:pathLst>
          </a:custGeom>
          <a:ln w="762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6" name="object 16"/>
          <p:cNvSpPr/>
          <p:nvPr/>
        </p:nvSpPr>
        <p:spPr>
          <a:xfrm>
            <a:off x="4921233" y="1329165"/>
            <a:ext cx="25048" cy="31526"/>
          </a:xfrm>
          <a:custGeom>
            <a:avLst/>
            <a:gdLst/>
            <a:ahLst/>
            <a:cxnLst/>
            <a:rect l="l" t="t" r="r" b="b"/>
            <a:pathLst>
              <a:path w="36829" h="46355">
                <a:moveTo>
                  <a:pt x="11061" y="38087"/>
                </a:moveTo>
                <a:lnTo>
                  <a:pt x="5829" y="38087"/>
                </a:lnTo>
                <a:lnTo>
                  <a:pt x="5829" y="45808"/>
                </a:lnTo>
                <a:lnTo>
                  <a:pt x="11061" y="45808"/>
                </a:lnTo>
                <a:lnTo>
                  <a:pt x="11061" y="38087"/>
                </a:lnTo>
                <a:close/>
              </a:path>
              <a:path w="36829" h="46355">
                <a:moveTo>
                  <a:pt x="23812" y="33312"/>
                </a:moveTo>
                <a:lnTo>
                  <a:pt x="0" y="33312"/>
                </a:lnTo>
                <a:lnTo>
                  <a:pt x="0" y="38087"/>
                </a:lnTo>
                <a:lnTo>
                  <a:pt x="23812" y="38087"/>
                </a:lnTo>
                <a:lnTo>
                  <a:pt x="23812" y="33312"/>
                </a:lnTo>
                <a:close/>
              </a:path>
              <a:path w="36829" h="46355">
                <a:moveTo>
                  <a:pt x="11061" y="27025"/>
                </a:moveTo>
                <a:lnTo>
                  <a:pt x="5829" y="27025"/>
                </a:lnTo>
                <a:lnTo>
                  <a:pt x="5829" y="33312"/>
                </a:lnTo>
                <a:lnTo>
                  <a:pt x="11061" y="33312"/>
                </a:lnTo>
                <a:lnTo>
                  <a:pt x="11061" y="27025"/>
                </a:lnTo>
                <a:close/>
              </a:path>
              <a:path w="36829" h="46355">
                <a:moveTo>
                  <a:pt x="35973" y="4775"/>
                </a:moveTo>
                <a:lnTo>
                  <a:pt x="27749" y="4775"/>
                </a:lnTo>
                <a:lnTo>
                  <a:pt x="31153" y="7924"/>
                </a:lnTo>
                <a:lnTo>
                  <a:pt x="31153" y="19240"/>
                </a:lnTo>
                <a:lnTo>
                  <a:pt x="27749" y="22250"/>
                </a:lnTo>
                <a:lnTo>
                  <a:pt x="0" y="22250"/>
                </a:lnTo>
                <a:lnTo>
                  <a:pt x="0" y="27025"/>
                </a:lnTo>
                <a:lnTo>
                  <a:pt x="31673" y="27025"/>
                </a:lnTo>
                <a:lnTo>
                  <a:pt x="36385" y="21666"/>
                </a:lnTo>
                <a:lnTo>
                  <a:pt x="36385" y="5232"/>
                </a:lnTo>
                <a:lnTo>
                  <a:pt x="35973" y="4775"/>
                </a:lnTo>
                <a:close/>
              </a:path>
              <a:path w="36829" h="46355">
                <a:moveTo>
                  <a:pt x="31673" y="0"/>
                </a:moveTo>
                <a:lnTo>
                  <a:pt x="5829" y="0"/>
                </a:lnTo>
                <a:lnTo>
                  <a:pt x="5829" y="22250"/>
                </a:lnTo>
                <a:lnTo>
                  <a:pt x="11061" y="22250"/>
                </a:lnTo>
                <a:lnTo>
                  <a:pt x="11061" y="4775"/>
                </a:lnTo>
                <a:lnTo>
                  <a:pt x="35973" y="4775"/>
                </a:lnTo>
                <a:lnTo>
                  <a:pt x="31673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7" name="object 17"/>
          <p:cNvSpPr txBox="1"/>
          <p:nvPr/>
        </p:nvSpPr>
        <p:spPr>
          <a:xfrm>
            <a:off x="5225704" y="1127149"/>
            <a:ext cx="1014024" cy="347037"/>
          </a:xfrm>
          <a:prstGeom prst="rect">
            <a:avLst/>
          </a:prstGeom>
        </p:spPr>
        <p:txBody>
          <a:bodyPr vert="horz" wrap="square" lIns="0" tIns="38436" rIns="0" bIns="0" rtlCol="0">
            <a:spAutoFit/>
          </a:bodyPr>
          <a:lstStyle/>
          <a:p>
            <a:pPr>
              <a:spcBef>
                <a:spcPts val="302"/>
              </a:spcBef>
            </a:pPr>
            <a:r>
              <a:rPr sz="952" b="1" spc="24" dirty="0">
                <a:solidFill>
                  <a:srgbClr val="364093"/>
                </a:solidFill>
                <a:latin typeface="Calibri"/>
                <a:cs typeface="Calibri"/>
              </a:rPr>
              <a:t>СУММА</a:t>
            </a:r>
            <a:r>
              <a:rPr sz="952" b="1" spc="-2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952" b="1" spc="41" dirty="0">
                <a:solidFill>
                  <a:srgbClr val="364093"/>
                </a:solidFill>
                <a:latin typeface="Calibri"/>
                <a:cs typeface="Calibri"/>
              </a:rPr>
              <a:t>ЗАЙМА:</a:t>
            </a:r>
            <a:endParaRPr sz="952" b="1" dirty="0">
              <a:solidFill>
                <a:srgbClr val="364093"/>
              </a:solidFill>
              <a:latin typeface="Calibri"/>
              <a:cs typeface="Calibri"/>
            </a:endParaRPr>
          </a:p>
          <a:p>
            <a:pPr>
              <a:spcBef>
                <a:spcPts val="217"/>
              </a:spcBef>
            </a:pPr>
            <a:r>
              <a:rPr lang="ru-RU" sz="884" b="1" spc="68" dirty="0">
                <a:solidFill>
                  <a:srgbClr val="E31836"/>
                </a:solidFill>
                <a:latin typeface="Calibri"/>
                <a:cs typeface="Calibri"/>
              </a:rPr>
              <a:t>20</a:t>
            </a:r>
            <a:r>
              <a:rPr sz="884" b="1" spc="68" dirty="0">
                <a:solidFill>
                  <a:srgbClr val="E31836"/>
                </a:solidFill>
                <a:latin typeface="Calibri"/>
                <a:cs typeface="Calibri"/>
              </a:rPr>
              <a:t>–</a:t>
            </a:r>
            <a:r>
              <a:rPr lang="ru-RU" sz="884" b="1" spc="68" dirty="0">
                <a:solidFill>
                  <a:srgbClr val="E31836"/>
                </a:solidFill>
                <a:latin typeface="Calibri"/>
                <a:cs typeface="Calibri"/>
              </a:rPr>
              <a:t>1</a:t>
            </a:r>
            <a:r>
              <a:rPr sz="884" b="1" spc="68" dirty="0">
                <a:solidFill>
                  <a:srgbClr val="E31836"/>
                </a:solidFill>
                <a:latin typeface="Calibri"/>
                <a:cs typeface="Calibri"/>
              </a:rPr>
              <a:t>00 </a:t>
            </a:r>
            <a:r>
              <a:rPr sz="884" b="1" spc="27" dirty="0" err="1">
                <a:solidFill>
                  <a:srgbClr val="364093"/>
                </a:solidFill>
                <a:latin typeface="Calibri"/>
                <a:cs typeface="Calibri"/>
              </a:rPr>
              <a:t>млн</a:t>
            </a:r>
            <a:r>
              <a:rPr sz="884" b="1" spc="-31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lang="ru-RU" sz="884" b="1" spc="-31" dirty="0">
                <a:solidFill>
                  <a:srgbClr val="364093"/>
                </a:solidFill>
                <a:latin typeface="Calibri"/>
                <a:cs typeface="Calibri"/>
              </a:rPr>
              <a:t>.</a:t>
            </a:r>
            <a:r>
              <a:rPr lang="ru-RU" sz="884" b="1" spc="102" dirty="0">
                <a:solidFill>
                  <a:srgbClr val="364093"/>
                </a:solidFill>
                <a:latin typeface="Calibri"/>
                <a:cs typeface="Calibri"/>
              </a:rPr>
              <a:t>руб.</a:t>
            </a:r>
            <a:endParaRPr sz="884" b="1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42107" y="1194461"/>
            <a:ext cx="0" cy="274665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125421" y="182691"/>
            <a:ext cx="4741084" cy="228463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1428" b="1" spc="126" dirty="0">
                <a:solidFill>
                  <a:srgbClr val="364093"/>
                </a:solidFill>
              </a:rPr>
              <a:t>|ПРОГРАММА </a:t>
            </a:r>
            <a:r>
              <a:rPr sz="1428" b="1" spc="85" dirty="0">
                <a:solidFill>
                  <a:srgbClr val="364093"/>
                </a:solidFill>
              </a:rPr>
              <a:t>"КОМПЛЕКТУЮЩИЕ</a:t>
            </a:r>
            <a:r>
              <a:rPr sz="1428" b="1" spc="-116" dirty="0">
                <a:solidFill>
                  <a:srgbClr val="364093"/>
                </a:solidFill>
              </a:rPr>
              <a:t> </a:t>
            </a:r>
            <a:r>
              <a:rPr sz="1428" b="1" spc="102" dirty="0">
                <a:solidFill>
                  <a:srgbClr val="364093"/>
                </a:solidFill>
              </a:rPr>
              <a:t>ИЗДЕЛИЯ"</a:t>
            </a:r>
            <a:endParaRPr sz="1428" b="1" dirty="0">
              <a:solidFill>
                <a:srgbClr val="364093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42439" y="3778123"/>
            <a:ext cx="131666" cy="1316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2" name="object 22"/>
          <p:cNvSpPr/>
          <p:nvPr/>
        </p:nvSpPr>
        <p:spPr>
          <a:xfrm>
            <a:off x="4790756" y="3924042"/>
            <a:ext cx="204957" cy="723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3" name="object 23"/>
          <p:cNvSpPr txBox="1"/>
          <p:nvPr/>
        </p:nvSpPr>
        <p:spPr>
          <a:xfrm>
            <a:off x="5233192" y="3634004"/>
            <a:ext cx="1618194" cy="548853"/>
          </a:xfrm>
          <a:prstGeom prst="rect">
            <a:avLst/>
          </a:prstGeom>
        </p:spPr>
        <p:txBody>
          <a:bodyPr vert="horz" wrap="square" lIns="0" tIns="67803" rIns="0" bIns="0" rtlCol="0">
            <a:spAutoFit/>
          </a:bodyPr>
          <a:lstStyle/>
          <a:p>
            <a:pPr marL="8636">
              <a:spcBef>
                <a:spcPts val="534"/>
              </a:spcBef>
            </a:pPr>
            <a:r>
              <a:rPr sz="952" b="1" spc="68" dirty="0">
                <a:solidFill>
                  <a:srgbClr val="364093"/>
                </a:solidFill>
                <a:latin typeface="Calibri"/>
                <a:cs typeface="Calibri"/>
              </a:rPr>
              <a:t>ОБЩИЙ </a:t>
            </a:r>
            <a:r>
              <a:rPr sz="952" b="1" spc="71" dirty="0">
                <a:solidFill>
                  <a:srgbClr val="364093"/>
                </a:solidFill>
                <a:latin typeface="Calibri"/>
                <a:cs typeface="Calibri"/>
              </a:rPr>
              <a:t>БЮДЖЕТ</a:t>
            </a:r>
            <a:r>
              <a:rPr sz="952" b="1" spc="-65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952" b="1" spc="54" dirty="0">
                <a:solidFill>
                  <a:srgbClr val="364093"/>
                </a:solidFill>
                <a:latin typeface="Calibri"/>
                <a:cs typeface="Calibri"/>
              </a:rPr>
              <a:t>ПРОЕКТА:</a:t>
            </a:r>
            <a:endParaRPr sz="952" b="1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>
              <a:spcBef>
                <a:spcPts val="436"/>
              </a:spcBef>
            </a:pPr>
            <a:r>
              <a:rPr sz="884" spc="34" dirty="0" err="1">
                <a:solidFill>
                  <a:srgbClr val="364093"/>
                </a:solidFill>
                <a:latin typeface="Calibri"/>
                <a:cs typeface="Calibri"/>
              </a:rPr>
              <a:t>от</a:t>
            </a:r>
            <a:r>
              <a:rPr sz="884" spc="34" dirty="0">
                <a:solidFill>
                  <a:srgbClr val="001E31"/>
                </a:solidFill>
                <a:latin typeface="Calibri"/>
                <a:cs typeface="Calibri"/>
              </a:rPr>
              <a:t> </a:t>
            </a:r>
            <a:r>
              <a:rPr lang="ru-RU" sz="884" b="1" spc="34" dirty="0">
                <a:solidFill>
                  <a:srgbClr val="E31836"/>
                </a:solidFill>
                <a:latin typeface="Calibri"/>
                <a:cs typeface="Calibri"/>
              </a:rPr>
              <a:t>25</a:t>
            </a:r>
            <a:r>
              <a:rPr sz="884" spc="34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r>
              <a:rPr sz="884" spc="27" dirty="0" err="1">
                <a:solidFill>
                  <a:srgbClr val="364093"/>
                </a:solidFill>
                <a:latin typeface="Calibri"/>
                <a:cs typeface="Calibri"/>
              </a:rPr>
              <a:t>млн</a:t>
            </a:r>
            <a:r>
              <a:rPr lang="ru-RU" sz="884" spc="27" dirty="0">
                <a:solidFill>
                  <a:srgbClr val="364093"/>
                </a:solidFill>
                <a:latin typeface="Calibri"/>
                <a:cs typeface="Calibri"/>
              </a:rPr>
              <a:t>.</a:t>
            </a:r>
            <a:r>
              <a:rPr sz="88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lang="ru-RU" sz="884" spc="102" dirty="0">
                <a:solidFill>
                  <a:srgbClr val="364093"/>
                </a:solidFill>
                <a:latin typeface="Calibri"/>
                <a:cs typeface="Calibri"/>
              </a:rPr>
              <a:t>руб.</a:t>
            </a:r>
            <a:endParaRPr sz="884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04006" y="3716348"/>
            <a:ext cx="0" cy="342036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502666"/>
                </a:moveTo>
                <a:lnTo>
                  <a:pt x="0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5" name="object 25"/>
          <p:cNvSpPr/>
          <p:nvPr/>
        </p:nvSpPr>
        <p:spPr>
          <a:xfrm>
            <a:off x="1165328" y="2569543"/>
            <a:ext cx="208743" cy="290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6" name="object 26"/>
          <p:cNvSpPr txBox="1"/>
          <p:nvPr/>
        </p:nvSpPr>
        <p:spPr>
          <a:xfrm>
            <a:off x="1611453" y="2451035"/>
            <a:ext cx="1510701" cy="155237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952" b="1" spc="68" dirty="0">
                <a:solidFill>
                  <a:srgbClr val="364093"/>
                </a:solidFill>
                <a:latin typeface="Calibri"/>
                <a:cs typeface="Calibri"/>
              </a:rPr>
              <a:t>ПРОЦЕНТНАЯ</a:t>
            </a:r>
            <a:r>
              <a:rPr sz="952" b="1" spc="-1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952" b="1" spc="68" dirty="0">
                <a:solidFill>
                  <a:srgbClr val="364093"/>
                </a:solidFill>
                <a:latin typeface="Calibri"/>
                <a:cs typeface="Calibri"/>
              </a:rPr>
              <a:t>СТАВКА:</a:t>
            </a:r>
            <a:endParaRPr sz="952" b="1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11454" y="2634718"/>
            <a:ext cx="1283500" cy="310242"/>
          </a:xfrm>
          <a:prstGeom prst="rect">
            <a:avLst/>
          </a:prstGeom>
        </p:spPr>
        <p:txBody>
          <a:bodyPr vert="horz" wrap="square" lIns="0" tIns="25048" rIns="0" bIns="0" rtlCol="0">
            <a:spAutoFit/>
          </a:bodyPr>
          <a:lstStyle/>
          <a:p>
            <a:pPr marL="8636">
              <a:spcBef>
                <a:spcPts val="197"/>
              </a:spcBef>
            </a:pPr>
            <a:r>
              <a:rPr sz="884" spc="-221" dirty="0">
                <a:solidFill>
                  <a:srgbClr val="E31836"/>
                </a:solidFill>
                <a:latin typeface="Calibri"/>
                <a:cs typeface="Calibri"/>
              </a:rPr>
              <a:t>1</a:t>
            </a:r>
            <a:r>
              <a:rPr sz="884" spc="20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r>
              <a:rPr sz="884" spc="37" dirty="0">
                <a:solidFill>
                  <a:srgbClr val="E31836"/>
                </a:solidFill>
                <a:latin typeface="Calibri"/>
                <a:cs typeface="Calibri"/>
              </a:rPr>
              <a:t>% </a:t>
            </a:r>
            <a:r>
              <a:rPr sz="884" spc="37" dirty="0">
                <a:solidFill>
                  <a:srgbClr val="364093"/>
                </a:solidFill>
                <a:latin typeface="Calibri"/>
                <a:cs typeface="Calibri"/>
              </a:rPr>
              <a:t>первые </a:t>
            </a:r>
            <a:r>
              <a:rPr sz="884" spc="51" dirty="0">
                <a:solidFill>
                  <a:srgbClr val="364093"/>
                </a:solidFill>
                <a:latin typeface="Calibri"/>
                <a:cs typeface="Calibri"/>
              </a:rPr>
              <a:t>3</a:t>
            </a:r>
            <a:r>
              <a:rPr sz="884" spc="-1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84" spc="51" dirty="0">
                <a:solidFill>
                  <a:srgbClr val="364093"/>
                </a:solidFill>
                <a:latin typeface="Calibri"/>
                <a:cs typeface="Calibri"/>
              </a:rPr>
              <a:t>года</a:t>
            </a:r>
            <a:endParaRPr sz="884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>
              <a:spcBef>
                <a:spcPts val="129"/>
              </a:spcBef>
            </a:pPr>
            <a:r>
              <a:rPr lang="ru-RU" sz="884" spc="58" dirty="0">
                <a:solidFill>
                  <a:srgbClr val="E31836"/>
                </a:solidFill>
                <a:latin typeface="Calibri"/>
                <a:cs typeface="Calibri"/>
              </a:rPr>
              <a:t>3</a:t>
            </a:r>
            <a:r>
              <a:rPr sz="884" spc="58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r>
              <a:rPr sz="884" spc="37" dirty="0">
                <a:solidFill>
                  <a:srgbClr val="E31836"/>
                </a:solidFill>
                <a:latin typeface="Calibri"/>
                <a:cs typeface="Calibri"/>
              </a:rPr>
              <a:t>% </a:t>
            </a:r>
            <a:r>
              <a:rPr sz="884" spc="41" dirty="0">
                <a:solidFill>
                  <a:srgbClr val="364093"/>
                </a:solidFill>
                <a:latin typeface="Calibri"/>
                <a:cs typeface="Calibri"/>
              </a:rPr>
              <a:t>на </a:t>
            </a:r>
            <a:r>
              <a:rPr sz="884" spc="51" dirty="0">
                <a:solidFill>
                  <a:srgbClr val="364093"/>
                </a:solidFill>
                <a:latin typeface="Calibri"/>
                <a:cs typeface="Calibri"/>
              </a:rPr>
              <a:t>оставшийся</a:t>
            </a:r>
            <a:r>
              <a:rPr sz="884" spc="-71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84" spc="41" dirty="0">
                <a:solidFill>
                  <a:srgbClr val="364093"/>
                </a:solidFill>
                <a:latin typeface="Calibri"/>
                <a:cs typeface="Calibri"/>
              </a:rPr>
              <a:t>срок</a:t>
            </a:r>
            <a:endParaRPr sz="884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83337" y="2466790"/>
            <a:ext cx="0" cy="495348"/>
          </a:xfrm>
          <a:custGeom>
            <a:avLst/>
            <a:gdLst/>
            <a:ahLst/>
            <a:cxnLst/>
            <a:rect l="l" t="t" r="r" b="b"/>
            <a:pathLst>
              <a:path h="728345">
                <a:moveTo>
                  <a:pt x="0" y="0"/>
                </a:moveTo>
                <a:lnTo>
                  <a:pt x="0" y="728052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9" name="object 29"/>
          <p:cNvSpPr txBox="1"/>
          <p:nvPr/>
        </p:nvSpPr>
        <p:spPr>
          <a:xfrm>
            <a:off x="4825559" y="2735805"/>
            <a:ext cx="85509" cy="137321"/>
          </a:xfrm>
          <a:prstGeom prst="rect">
            <a:avLst/>
          </a:prstGeom>
        </p:spPr>
        <p:txBody>
          <a:bodyPr vert="horz" wrap="square" lIns="0" tIns="11660" rIns="0" bIns="0" rtlCol="0">
            <a:spAutoFit/>
          </a:bodyPr>
          <a:lstStyle/>
          <a:p>
            <a:pPr marL="8636">
              <a:spcBef>
                <a:spcPts val="92"/>
              </a:spcBef>
            </a:pPr>
            <a:r>
              <a:rPr sz="816" spc="346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endParaRPr sz="816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81389" y="2683115"/>
            <a:ext cx="223946" cy="2123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1" name="object 31"/>
          <p:cNvSpPr txBox="1"/>
          <p:nvPr/>
        </p:nvSpPr>
        <p:spPr>
          <a:xfrm>
            <a:off x="5233183" y="2381334"/>
            <a:ext cx="1968004" cy="699022"/>
          </a:xfrm>
          <a:prstGeom prst="rect">
            <a:avLst/>
          </a:prstGeom>
        </p:spPr>
        <p:txBody>
          <a:bodyPr vert="horz" wrap="square" lIns="0" tIns="67803" rIns="0" bIns="0" rtlCol="0">
            <a:spAutoFit/>
          </a:bodyPr>
          <a:lstStyle/>
          <a:p>
            <a:pPr marL="8636">
              <a:spcBef>
                <a:spcPts val="534"/>
              </a:spcBef>
            </a:pPr>
            <a:r>
              <a:rPr sz="952" b="1" spc="68" dirty="0">
                <a:solidFill>
                  <a:srgbClr val="364093"/>
                </a:solidFill>
                <a:latin typeface="Calibri"/>
                <a:cs typeface="Calibri"/>
              </a:rPr>
              <a:t>СОФИНАНСИРОВАНИЕ:</a:t>
            </a:r>
            <a:endParaRPr sz="952" b="1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>
              <a:spcBef>
                <a:spcPts val="436"/>
              </a:spcBef>
            </a:pPr>
            <a:r>
              <a:rPr sz="884" spc="-14" dirty="0">
                <a:solidFill>
                  <a:srgbClr val="E31836"/>
                </a:solidFill>
                <a:latin typeface="Calibri"/>
                <a:cs typeface="Calibri"/>
              </a:rPr>
              <a:t>≥ </a:t>
            </a:r>
            <a:r>
              <a:rPr sz="884" spc="58" dirty="0">
                <a:solidFill>
                  <a:srgbClr val="E31836"/>
                </a:solidFill>
                <a:latin typeface="Calibri"/>
                <a:cs typeface="Calibri"/>
              </a:rPr>
              <a:t>20 </a:t>
            </a:r>
            <a:r>
              <a:rPr sz="884" spc="37" dirty="0">
                <a:solidFill>
                  <a:srgbClr val="E31836"/>
                </a:solidFill>
                <a:latin typeface="Calibri"/>
                <a:cs typeface="Calibri"/>
              </a:rPr>
              <a:t>% </a:t>
            </a:r>
            <a:r>
              <a:rPr sz="884" spc="41" dirty="0">
                <a:solidFill>
                  <a:srgbClr val="364093"/>
                </a:solidFill>
                <a:latin typeface="Calibri"/>
                <a:cs typeface="Calibri"/>
              </a:rPr>
              <a:t>бюджета</a:t>
            </a:r>
            <a:r>
              <a:rPr sz="884" spc="-1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84" spc="27" dirty="0">
                <a:solidFill>
                  <a:srgbClr val="364093"/>
                </a:solidFill>
                <a:latin typeface="Calibri"/>
                <a:cs typeface="Calibri"/>
              </a:rPr>
              <a:t>проекта,</a:t>
            </a:r>
            <a:endParaRPr sz="884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 marR="3455">
              <a:lnSpc>
                <a:spcPct val="112200"/>
              </a:lnSpc>
            </a:pPr>
            <a:r>
              <a:rPr sz="884" spc="54" dirty="0">
                <a:solidFill>
                  <a:srgbClr val="364093"/>
                </a:solidFill>
                <a:latin typeface="Calibri"/>
                <a:cs typeface="Calibri"/>
              </a:rPr>
              <a:t>в </a:t>
            </a:r>
            <a:r>
              <a:rPr sz="884" spc="17" dirty="0">
                <a:solidFill>
                  <a:srgbClr val="364093"/>
                </a:solidFill>
                <a:latin typeface="Calibri"/>
                <a:cs typeface="Calibri"/>
              </a:rPr>
              <a:t>т.ч. </a:t>
            </a:r>
            <a:r>
              <a:rPr sz="884" spc="68" dirty="0">
                <a:solidFill>
                  <a:srgbClr val="364093"/>
                </a:solidFill>
                <a:latin typeface="Calibri"/>
                <a:cs typeface="Calibri"/>
              </a:rPr>
              <a:t>за </a:t>
            </a:r>
            <a:r>
              <a:rPr sz="884" spc="61" dirty="0">
                <a:solidFill>
                  <a:srgbClr val="364093"/>
                </a:solidFill>
                <a:latin typeface="Calibri"/>
                <a:cs typeface="Calibri"/>
              </a:rPr>
              <a:t>счет </a:t>
            </a:r>
            <a:r>
              <a:rPr sz="884" spc="51" dirty="0">
                <a:solidFill>
                  <a:srgbClr val="364093"/>
                </a:solidFill>
                <a:latin typeface="Calibri"/>
                <a:cs typeface="Calibri"/>
              </a:rPr>
              <a:t>собственных средств,  </a:t>
            </a:r>
            <a:r>
              <a:rPr sz="884" spc="58" dirty="0">
                <a:solidFill>
                  <a:srgbClr val="364093"/>
                </a:solidFill>
                <a:latin typeface="Calibri"/>
                <a:cs typeface="Calibri"/>
              </a:rPr>
              <a:t>средств частных </a:t>
            </a:r>
            <a:r>
              <a:rPr sz="884" spc="34" dirty="0">
                <a:solidFill>
                  <a:srgbClr val="364093"/>
                </a:solidFill>
                <a:latin typeface="Calibri"/>
                <a:cs typeface="Calibri"/>
              </a:rPr>
              <a:t>инвесторов,</a:t>
            </a:r>
            <a:r>
              <a:rPr sz="884" spc="-5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84" spc="34" dirty="0">
                <a:solidFill>
                  <a:srgbClr val="364093"/>
                </a:solidFill>
                <a:latin typeface="Calibri"/>
                <a:cs typeface="Calibri"/>
              </a:rPr>
              <a:t>банков</a:t>
            </a:r>
            <a:endParaRPr sz="884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104006" y="2466790"/>
            <a:ext cx="0" cy="645637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9236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3" name="object 33"/>
          <p:cNvSpPr txBox="1"/>
          <p:nvPr/>
        </p:nvSpPr>
        <p:spPr>
          <a:xfrm>
            <a:off x="1611462" y="3694239"/>
            <a:ext cx="2181187" cy="64247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8636" marR="592035">
              <a:lnSpc>
                <a:spcPct val="104200"/>
              </a:lnSpc>
              <a:spcBef>
                <a:spcPts val="20"/>
              </a:spcBef>
            </a:pPr>
            <a:r>
              <a:rPr sz="952" b="1" spc="68" dirty="0">
                <a:solidFill>
                  <a:srgbClr val="364093"/>
                </a:solidFill>
                <a:latin typeface="Calibri"/>
                <a:cs typeface="Calibri"/>
              </a:rPr>
              <a:t>ЦЕЛЕВОЙ </a:t>
            </a:r>
            <a:r>
              <a:rPr sz="952" b="1" spc="51" dirty="0">
                <a:solidFill>
                  <a:srgbClr val="364093"/>
                </a:solidFill>
                <a:latin typeface="Calibri"/>
                <a:cs typeface="Calibri"/>
              </a:rPr>
              <a:t>ОБЪЁМ</a:t>
            </a:r>
            <a:r>
              <a:rPr sz="952" b="1" spc="-68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952" b="1" spc="68" dirty="0">
                <a:solidFill>
                  <a:srgbClr val="364093"/>
                </a:solidFill>
                <a:latin typeface="Calibri"/>
                <a:cs typeface="Calibri"/>
              </a:rPr>
              <a:t>ПРОДАЖ  </a:t>
            </a:r>
            <a:r>
              <a:rPr sz="952" b="1" spc="51" dirty="0">
                <a:solidFill>
                  <a:srgbClr val="364093"/>
                </a:solidFill>
                <a:latin typeface="Calibri"/>
                <a:cs typeface="Calibri"/>
              </a:rPr>
              <a:t>НОВОЙ</a:t>
            </a:r>
            <a:r>
              <a:rPr sz="952" b="1" spc="1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952" b="1" spc="51" dirty="0">
                <a:solidFill>
                  <a:srgbClr val="364093"/>
                </a:solidFill>
                <a:latin typeface="Calibri"/>
                <a:cs typeface="Calibri"/>
              </a:rPr>
              <a:t>ПРОДУКЦИИ:</a:t>
            </a:r>
            <a:endParaRPr sz="952" b="1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 marR="3455">
              <a:lnSpc>
                <a:spcPct val="112300"/>
              </a:lnSpc>
              <a:spcBef>
                <a:spcPts val="302"/>
              </a:spcBef>
            </a:pPr>
            <a:r>
              <a:rPr sz="884" spc="-14" dirty="0">
                <a:solidFill>
                  <a:srgbClr val="E31836"/>
                </a:solidFill>
                <a:latin typeface="Calibri"/>
                <a:cs typeface="Calibri"/>
              </a:rPr>
              <a:t>≥ </a:t>
            </a:r>
            <a:r>
              <a:rPr sz="884" spc="61" dirty="0">
                <a:solidFill>
                  <a:srgbClr val="E31836"/>
                </a:solidFill>
                <a:latin typeface="Calibri"/>
                <a:cs typeface="Calibri"/>
              </a:rPr>
              <a:t>30 </a:t>
            </a:r>
            <a:r>
              <a:rPr sz="884" spc="37" dirty="0">
                <a:solidFill>
                  <a:srgbClr val="E31836"/>
                </a:solidFill>
                <a:latin typeface="Calibri"/>
                <a:cs typeface="Calibri"/>
              </a:rPr>
              <a:t>% </a:t>
            </a:r>
            <a:r>
              <a:rPr sz="884" spc="34" dirty="0">
                <a:solidFill>
                  <a:srgbClr val="364093"/>
                </a:solidFill>
                <a:latin typeface="Calibri"/>
                <a:cs typeface="Calibri"/>
              </a:rPr>
              <a:t>от суммы </a:t>
            </a:r>
            <a:r>
              <a:rPr sz="884" spc="41" dirty="0">
                <a:solidFill>
                  <a:srgbClr val="364093"/>
                </a:solidFill>
                <a:latin typeface="Calibri"/>
                <a:cs typeface="Calibri"/>
              </a:rPr>
              <a:t>займа </a:t>
            </a:r>
            <a:r>
              <a:rPr sz="884" spc="54" dirty="0">
                <a:solidFill>
                  <a:srgbClr val="364093"/>
                </a:solidFill>
                <a:latin typeface="Calibri"/>
                <a:cs typeface="Calibri"/>
              </a:rPr>
              <a:t>в </a:t>
            </a:r>
            <a:r>
              <a:rPr sz="884" spc="27" dirty="0">
                <a:solidFill>
                  <a:srgbClr val="364093"/>
                </a:solidFill>
                <a:latin typeface="Calibri"/>
                <a:cs typeface="Calibri"/>
              </a:rPr>
              <a:t>год, </a:t>
            </a:r>
            <a:r>
              <a:rPr sz="884" spc="44" dirty="0">
                <a:solidFill>
                  <a:srgbClr val="364093"/>
                </a:solidFill>
                <a:latin typeface="Calibri"/>
                <a:cs typeface="Calibri"/>
              </a:rPr>
              <a:t>начиная</a:t>
            </a:r>
            <a:r>
              <a:rPr sz="884" spc="-51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84" spc="44" dirty="0">
                <a:solidFill>
                  <a:srgbClr val="364093"/>
                </a:solidFill>
                <a:latin typeface="Calibri"/>
                <a:cs typeface="Calibri"/>
              </a:rPr>
              <a:t>со  </a:t>
            </a:r>
            <a:r>
              <a:rPr sz="884" spc="41" dirty="0">
                <a:solidFill>
                  <a:srgbClr val="364093"/>
                </a:solidFill>
                <a:latin typeface="Calibri"/>
                <a:cs typeface="Calibri"/>
              </a:rPr>
              <a:t>2 </a:t>
            </a:r>
            <a:r>
              <a:rPr sz="884" spc="51" dirty="0">
                <a:solidFill>
                  <a:srgbClr val="364093"/>
                </a:solidFill>
                <a:latin typeface="Calibri"/>
                <a:cs typeface="Calibri"/>
              </a:rPr>
              <a:t>года </a:t>
            </a:r>
            <a:r>
              <a:rPr sz="884" spc="41" dirty="0">
                <a:solidFill>
                  <a:srgbClr val="364093"/>
                </a:solidFill>
                <a:latin typeface="Calibri"/>
                <a:cs typeface="Calibri"/>
              </a:rPr>
              <a:t>серийного</a:t>
            </a:r>
            <a:r>
              <a:rPr sz="884" spc="-2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84" spc="51" dirty="0">
                <a:solidFill>
                  <a:srgbClr val="364093"/>
                </a:solidFill>
                <a:latin typeface="Calibri"/>
                <a:cs typeface="Calibri"/>
              </a:rPr>
              <a:t>производства</a:t>
            </a:r>
            <a:endParaRPr sz="884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83337" y="3716348"/>
            <a:ext cx="0" cy="632681"/>
          </a:xfrm>
          <a:custGeom>
            <a:avLst/>
            <a:gdLst/>
            <a:ahLst/>
            <a:cxnLst/>
            <a:rect l="l" t="t" r="r" b="b"/>
            <a:pathLst>
              <a:path h="930275">
                <a:moveTo>
                  <a:pt x="0" y="0"/>
                </a:moveTo>
                <a:lnTo>
                  <a:pt x="0" y="929703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5" name="object 35"/>
          <p:cNvSpPr/>
          <p:nvPr/>
        </p:nvSpPr>
        <p:spPr>
          <a:xfrm>
            <a:off x="1180939" y="3973983"/>
            <a:ext cx="175769" cy="43618"/>
          </a:xfrm>
          <a:custGeom>
            <a:avLst/>
            <a:gdLst/>
            <a:ahLst/>
            <a:cxnLst/>
            <a:rect l="l" t="t" r="r" b="b"/>
            <a:pathLst>
              <a:path w="258445" h="64135">
                <a:moveTo>
                  <a:pt x="247408" y="0"/>
                </a:moveTo>
                <a:lnTo>
                  <a:pt x="10858" y="0"/>
                </a:lnTo>
                <a:lnTo>
                  <a:pt x="4851" y="0"/>
                </a:lnTo>
                <a:lnTo>
                  <a:pt x="0" y="5626"/>
                </a:lnTo>
                <a:lnTo>
                  <a:pt x="0" y="12572"/>
                </a:lnTo>
                <a:lnTo>
                  <a:pt x="0" y="25145"/>
                </a:lnTo>
                <a:lnTo>
                  <a:pt x="12" y="51498"/>
                </a:lnTo>
                <a:lnTo>
                  <a:pt x="12" y="58445"/>
                </a:lnTo>
                <a:lnTo>
                  <a:pt x="4876" y="64071"/>
                </a:lnTo>
                <a:lnTo>
                  <a:pt x="10871" y="64071"/>
                </a:lnTo>
                <a:lnTo>
                  <a:pt x="16865" y="64071"/>
                </a:lnTo>
                <a:lnTo>
                  <a:pt x="21717" y="58445"/>
                </a:lnTo>
                <a:lnTo>
                  <a:pt x="21717" y="51498"/>
                </a:lnTo>
                <a:lnTo>
                  <a:pt x="21717" y="37731"/>
                </a:lnTo>
                <a:lnTo>
                  <a:pt x="21717" y="30784"/>
                </a:lnTo>
                <a:lnTo>
                  <a:pt x="26581" y="25145"/>
                </a:lnTo>
                <a:lnTo>
                  <a:pt x="32575" y="25145"/>
                </a:lnTo>
                <a:lnTo>
                  <a:pt x="225704" y="25145"/>
                </a:lnTo>
                <a:lnTo>
                  <a:pt x="231698" y="25145"/>
                </a:lnTo>
                <a:lnTo>
                  <a:pt x="236562" y="30784"/>
                </a:lnTo>
                <a:lnTo>
                  <a:pt x="236562" y="37731"/>
                </a:lnTo>
                <a:lnTo>
                  <a:pt x="236562" y="51498"/>
                </a:lnTo>
                <a:lnTo>
                  <a:pt x="236562" y="58445"/>
                </a:lnTo>
                <a:lnTo>
                  <a:pt x="241414" y="64071"/>
                </a:lnTo>
                <a:lnTo>
                  <a:pt x="247408" y="64071"/>
                </a:lnTo>
                <a:lnTo>
                  <a:pt x="253403" y="64071"/>
                </a:lnTo>
                <a:lnTo>
                  <a:pt x="258254" y="58445"/>
                </a:lnTo>
                <a:lnTo>
                  <a:pt x="258254" y="51498"/>
                </a:lnTo>
                <a:lnTo>
                  <a:pt x="258254" y="12585"/>
                </a:lnTo>
                <a:lnTo>
                  <a:pt x="258254" y="5626"/>
                </a:lnTo>
                <a:lnTo>
                  <a:pt x="253403" y="0"/>
                </a:lnTo>
                <a:lnTo>
                  <a:pt x="247408" y="0"/>
                </a:lnTo>
                <a:close/>
              </a:path>
            </a:pathLst>
          </a:custGeom>
          <a:ln w="9334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6" name="object 36"/>
          <p:cNvSpPr/>
          <p:nvPr/>
        </p:nvSpPr>
        <p:spPr>
          <a:xfrm>
            <a:off x="1177763" y="4011103"/>
            <a:ext cx="181460" cy="1075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7" name="object 37"/>
          <p:cNvSpPr/>
          <p:nvPr/>
        </p:nvSpPr>
        <p:spPr>
          <a:xfrm>
            <a:off x="1244016" y="3949501"/>
            <a:ext cx="24616" cy="24616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17995"/>
                </a:moveTo>
                <a:lnTo>
                  <a:pt x="34578" y="25002"/>
                </a:lnTo>
                <a:lnTo>
                  <a:pt x="30722" y="30722"/>
                </a:lnTo>
                <a:lnTo>
                  <a:pt x="25002" y="34578"/>
                </a:lnTo>
                <a:lnTo>
                  <a:pt x="17995" y="35991"/>
                </a:lnTo>
                <a:lnTo>
                  <a:pt x="10988" y="34578"/>
                </a:lnTo>
                <a:lnTo>
                  <a:pt x="5268" y="30722"/>
                </a:lnTo>
                <a:lnTo>
                  <a:pt x="1413" y="25002"/>
                </a:lnTo>
                <a:lnTo>
                  <a:pt x="0" y="17995"/>
                </a:lnTo>
                <a:lnTo>
                  <a:pt x="1413" y="10994"/>
                </a:lnTo>
                <a:lnTo>
                  <a:pt x="5268" y="5273"/>
                </a:lnTo>
                <a:lnTo>
                  <a:pt x="10988" y="1415"/>
                </a:lnTo>
                <a:lnTo>
                  <a:pt x="17995" y="0"/>
                </a:lnTo>
                <a:lnTo>
                  <a:pt x="25002" y="1415"/>
                </a:lnTo>
                <a:lnTo>
                  <a:pt x="30722" y="5273"/>
                </a:lnTo>
                <a:lnTo>
                  <a:pt x="34578" y="10994"/>
                </a:lnTo>
                <a:lnTo>
                  <a:pt x="35991" y="17995"/>
                </a:lnTo>
                <a:close/>
              </a:path>
            </a:pathLst>
          </a:custGeom>
          <a:ln w="9334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8" name="object 38"/>
          <p:cNvSpPr/>
          <p:nvPr/>
        </p:nvSpPr>
        <p:spPr>
          <a:xfrm>
            <a:off x="1268498" y="3949501"/>
            <a:ext cx="24616" cy="24616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7983" y="0"/>
                </a:moveTo>
                <a:lnTo>
                  <a:pt x="10983" y="1415"/>
                </a:lnTo>
                <a:lnTo>
                  <a:pt x="5267" y="5273"/>
                </a:lnTo>
                <a:lnTo>
                  <a:pt x="1413" y="10994"/>
                </a:lnTo>
                <a:lnTo>
                  <a:pt x="0" y="17995"/>
                </a:lnTo>
                <a:lnTo>
                  <a:pt x="1413" y="25002"/>
                </a:lnTo>
                <a:lnTo>
                  <a:pt x="5267" y="30722"/>
                </a:lnTo>
                <a:lnTo>
                  <a:pt x="10983" y="34578"/>
                </a:lnTo>
                <a:lnTo>
                  <a:pt x="17983" y="35991"/>
                </a:lnTo>
                <a:lnTo>
                  <a:pt x="24990" y="34578"/>
                </a:lnTo>
                <a:lnTo>
                  <a:pt x="30710" y="30722"/>
                </a:lnTo>
                <a:lnTo>
                  <a:pt x="34565" y="25002"/>
                </a:lnTo>
                <a:lnTo>
                  <a:pt x="35979" y="17995"/>
                </a:lnTo>
                <a:lnTo>
                  <a:pt x="34565" y="10994"/>
                </a:lnTo>
                <a:lnTo>
                  <a:pt x="30710" y="5273"/>
                </a:lnTo>
                <a:lnTo>
                  <a:pt x="24990" y="1415"/>
                </a:lnTo>
                <a:lnTo>
                  <a:pt x="17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9" name="object 39"/>
          <p:cNvSpPr/>
          <p:nvPr/>
        </p:nvSpPr>
        <p:spPr>
          <a:xfrm>
            <a:off x="1268498" y="3949501"/>
            <a:ext cx="24616" cy="24616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79" y="17995"/>
                </a:moveTo>
                <a:lnTo>
                  <a:pt x="34565" y="25002"/>
                </a:lnTo>
                <a:lnTo>
                  <a:pt x="30710" y="30722"/>
                </a:lnTo>
                <a:lnTo>
                  <a:pt x="24990" y="34578"/>
                </a:lnTo>
                <a:lnTo>
                  <a:pt x="17983" y="35991"/>
                </a:lnTo>
                <a:lnTo>
                  <a:pt x="10983" y="34578"/>
                </a:lnTo>
                <a:lnTo>
                  <a:pt x="5267" y="30722"/>
                </a:lnTo>
                <a:lnTo>
                  <a:pt x="1413" y="25002"/>
                </a:lnTo>
                <a:lnTo>
                  <a:pt x="0" y="17995"/>
                </a:lnTo>
                <a:lnTo>
                  <a:pt x="1413" y="10994"/>
                </a:lnTo>
                <a:lnTo>
                  <a:pt x="5267" y="5273"/>
                </a:lnTo>
                <a:lnTo>
                  <a:pt x="10983" y="1415"/>
                </a:lnTo>
                <a:lnTo>
                  <a:pt x="17983" y="0"/>
                </a:lnTo>
                <a:lnTo>
                  <a:pt x="24990" y="1415"/>
                </a:lnTo>
                <a:lnTo>
                  <a:pt x="30710" y="5273"/>
                </a:lnTo>
                <a:lnTo>
                  <a:pt x="34565" y="10994"/>
                </a:lnTo>
                <a:lnTo>
                  <a:pt x="35979" y="17995"/>
                </a:lnTo>
                <a:close/>
              </a:path>
            </a:pathLst>
          </a:custGeom>
          <a:ln w="9334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0" name="object 40"/>
          <p:cNvSpPr/>
          <p:nvPr/>
        </p:nvSpPr>
        <p:spPr>
          <a:xfrm>
            <a:off x="1291960" y="3949504"/>
            <a:ext cx="28503" cy="21593"/>
          </a:xfrm>
          <a:custGeom>
            <a:avLst/>
            <a:gdLst/>
            <a:ahLst/>
            <a:cxnLst/>
            <a:rect l="l" t="t" r="r" b="b"/>
            <a:pathLst>
              <a:path w="41909" h="31750">
                <a:moveTo>
                  <a:pt x="0" y="0"/>
                </a:moveTo>
                <a:lnTo>
                  <a:pt x="3946" y="18076"/>
                </a:lnTo>
                <a:lnTo>
                  <a:pt x="9617" y="27358"/>
                </a:lnTo>
                <a:lnTo>
                  <a:pt x="20931" y="30778"/>
                </a:lnTo>
                <a:lnTo>
                  <a:pt x="41808" y="31267"/>
                </a:lnTo>
              </a:path>
            </a:pathLst>
          </a:custGeom>
          <a:ln w="9334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1" name="object 41"/>
          <p:cNvSpPr/>
          <p:nvPr/>
        </p:nvSpPr>
        <p:spPr>
          <a:xfrm>
            <a:off x="1216590" y="3949504"/>
            <a:ext cx="28503" cy="21593"/>
          </a:xfrm>
          <a:custGeom>
            <a:avLst/>
            <a:gdLst/>
            <a:ahLst/>
            <a:cxnLst/>
            <a:rect l="l" t="t" r="r" b="b"/>
            <a:pathLst>
              <a:path w="41909" h="31750">
                <a:moveTo>
                  <a:pt x="41808" y="0"/>
                </a:moveTo>
                <a:lnTo>
                  <a:pt x="37861" y="18076"/>
                </a:lnTo>
                <a:lnTo>
                  <a:pt x="32191" y="27358"/>
                </a:lnTo>
                <a:lnTo>
                  <a:pt x="20877" y="30778"/>
                </a:lnTo>
                <a:lnTo>
                  <a:pt x="0" y="31267"/>
                </a:lnTo>
              </a:path>
            </a:pathLst>
          </a:custGeom>
          <a:ln w="9334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2" name="object 42"/>
          <p:cNvSpPr txBox="1"/>
          <p:nvPr/>
        </p:nvSpPr>
        <p:spPr>
          <a:xfrm>
            <a:off x="3792650" y="2150965"/>
            <a:ext cx="1508933" cy="259817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816" b="1" spc="58" dirty="0">
                <a:solidFill>
                  <a:srgbClr val="364093"/>
                </a:solidFill>
                <a:latin typeface="Calibri"/>
                <a:cs typeface="Calibri"/>
              </a:rPr>
              <a:t>ДОПОЛНИТЕЛЬНЫЕ</a:t>
            </a:r>
            <a:r>
              <a:rPr sz="816" b="1" spc="-1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b="1" spc="58" dirty="0">
                <a:solidFill>
                  <a:srgbClr val="364093"/>
                </a:solidFill>
                <a:latin typeface="Calibri"/>
                <a:cs typeface="Calibri"/>
              </a:rPr>
              <a:t>УСЛОВИЯ</a:t>
            </a:r>
            <a:endParaRPr sz="816" b="1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05891" y="2233561"/>
            <a:ext cx="2549292" cy="0"/>
          </a:xfrm>
          <a:custGeom>
            <a:avLst/>
            <a:gdLst/>
            <a:ahLst/>
            <a:cxnLst/>
            <a:rect l="l" t="t" r="r" b="b"/>
            <a:pathLst>
              <a:path w="3748404">
                <a:moveTo>
                  <a:pt x="0" y="0"/>
                </a:moveTo>
                <a:lnTo>
                  <a:pt x="3748036" y="0"/>
                </a:lnTo>
              </a:path>
            </a:pathLst>
          </a:custGeom>
          <a:ln w="9525">
            <a:solidFill>
              <a:srgbClr val="364093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4" name="object 44"/>
          <p:cNvSpPr/>
          <p:nvPr/>
        </p:nvSpPr>
        <p:spPr>
          <a:xfrm>
            <a:off x="5339014" y="2233561"/>
            <a:ext cx="2549292" cy="0"/>
          </a:xfrm>
          <a:custGeom>
            <a:avLst/>
            <a:gdLst/>
            <a:ahLst/>
            <a:cxnLst/>
            <a:rect l="l" t="t" r="r" b="b"/>
            <a:pathLst>
              <a:path w="3748404">
                <a:moveTo>
                  <a:pt x="0" y="0"/>
                </a:moveTo>
                <a:lnTo>
                  <a:pt x="3748036" y="0"/>
                </a:lnTo>
              </a:path>
            </a:pathLst>
          </a:custGeom>
          <a:ln w="9525">
            <a:solidFill>
              <a:srgbClr val="364093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grpSp>
        <p:nvGrpSpPr>
          <p:cNvPr id="314" name="Group 4"/>
          <p:cNvGrpSpPr>
            <a:grpSpLocks noChangeAspect="1"/>
          </p:cNvGrpSpPr>
          <p:nvPr/>
        </p:nvGrpSpPr>
        <p:grpSpPr bwMode="auto">
          <a:xfrm>
            <a:off x="7502234" y="13378"/>
            <a:ext cx="822208" cy="820736"/>
            <a:chOff x="1841" y="733"/>
            <a:chExt cx="1117" cy="1115"/>
          </a:xfrm>
        </p:grpSpPr>
        <p:sp>
          <p:nvSpPr>
            <p:cNvPr id="3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41" y="733"/>
              <a:ext cx="1117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grpSp>
          <p:nvGrpSpPr>
            <p:cNvPr id="316" name="Group 205"/>
            <p:cNvGrpSpPr>
              <a:grpSpLocks/>
            </p:cNvGrpSpPr>
            <p:nvPr/>
          </p:nvGrpSpPr>
          <p:grpSpPr bwMode="auto">
            <a:xfrm>
              <a:off x="1807" y="699"/>
              <a:ext cx="1195" cy="1191"/>
              <a:chOff x="1807" y="699"/>
              <a:chExt cx="1195" cy="1191"/>
            </a:xfrm>
          </p:grpSpPr>
          <p:sp>
            <p:nvSpPr>
              <p:cNvPr id="383" name="Oval 5"/>
              <p:cNvSpPr>
                <a:spLocks noChangeArrowheads="1"/>
              </p:cNvSpPr>
              <p:nvPr/>
            </p:nvSpPr>
            <p:spPr bwMode="auto">
              <a:xfrm>
                <a:off x="1844" y="736"/>
                <a:ext cx="1121" cy="1117"/>
              </a:xfrm>
              <a:prstGeom prst="ellipse">
                <a:avLst/>
              </a:prstGeom>
              <a:solidFill>
                <a:srgbClr val="364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4" name="Freeform 6"/>
              <p:cNvSpPr>
                <a:spLocks/>
              </p:cNvSpPr>
              <p:nvPr/>
            </p:nvSpPr>
            <p:spPr bwMode="auto">
              <a:xfrm>
                <a:off x="1807" y="699"/>
                <a:ext cx="1195" cy="1191"/>
              </a:xfrm>
              <a:custGeom>
                <a:avLst/>
                <a:gdLst>
                  <a:gd name="T0" fmla="*/ 2901 w 16318"/>
                  <a:gd name="T1" fmla="*/ 2901 h 16318"/>
                  <a:gd name="T2" fmla="*/ 2901 w 16318"/>
                  <a:gd name="T3" fmla="*/ 13417 h 16318"/>
                  <a:gd name="T4" fmla="*/ 13417 w 16318"/>
                  <a:gd name="T5" fmla="*/ 13417 h 16318"/>
                  <a:gd name="T6" fmla="*/ 13417 w 16318"/>
                  <a:gd name="T7" fmla="*/ 2901 h 16318"/>
                  <a:gd name="T8" fmla="*/ 2901 w 16318"/>
                  <a:gd name="T9" fmla="*/ 2901 h 16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18" h="16318">
                    <a:moveTo>
                      <a:pt x="2901" y="2901"/>
                    </a:moveTo>
                    <a:cubicBezTo>
                      <a:pt x="0" y="5802"/>
                      <a:pt x="0" y="10516"/>
                      <a:pt x="2901" y="13417"/>
                    </a:cubicBezTo>
                    <a:cubicBezTo>
                      <a:pt x="5802" y="16318"/>
                      <a:pt x="10516" y="16318"/>
                      <a:pt x="13417" y="13417"/>
                    </a:cubicBezTo>
                    <a:cubicBezTo>
                      <a:pt x="16318" y="10516"/>
                      <a:pt x="16318" y="5802"/>
                      <a:pt x="13417" y="2901"/>
                    </a:cubicBezTo>
                    <a:cubicBezTo>
                      <a:pt x="10516" y="0"/>
                      <a:pt x="5802" y="0"/>
                      <a:pt x="2901" y="290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5" name="Oval 7"/>
              <p:cNvSpPr>
                <a:spLocks noChangeArrowheads="1"/>
              </p:cNvSpPr>
              <p:nvPr/>
            </p:nvSpPr>
            <p:spPr bwMode="auto">
              <a:xfrm>
                <a:off x="1965" y="856"/>
                <a:ext cx="879" cy="877"/>
              </a:xfrm>
              <a:prstGeom prst="ellipse">
                <a:avLst/>
              </a:prstGeom>
              <a:solidFill>
                <a:srgbClr val="364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6" name="Freeform 8"/>
              <p:cNvSpPr>
                <a:spLocks noEditPoints="1"/>
              </p:cNvSpPr>
              <p:nvPr/>
            </p:nvSpPr>
            <p:spPr bwMode="auto">
              <a:xfrm>
                <a:off x="1886" y="770"/>
                <a:ext cx="1040" cy="1016"/>
              </a:xfrm>
              <a:custGeom>
                <a:avLst/>
                <a:gdLst>
                  <a:gd name="T0" fmla="*/ 4134 w 14199"/>
                  <a:gd name="T1" fmla="*/ 13085 h 13913"/>
                  <a:gd name="T2" fmla="*/ 3573 w 14199"/>
                  <a:gd name="T3" fmla="*/ 12422 h 13913"/>
                  <a:gd name="T4" fmla="*/ 3360 w 14199"/>
                  <a:gd name="T5" fmla="*/ 12861 h 13913"/>
                  <a:gd name="T6" fmla="*/ 3483 w 14199"/>
                  <a:gd name="T7" fmla="*/ 12697 h 13913"/>
                  <a:gd name="T8" fmla="*/ 2576 w 14199"/>
                  <a:gd name="T9" fmla="*/ 12365 h 13913"/>
                  <a:gd name="T10" fmla="*/ 2487 w 14199"/>
                  <a:gd name="T11" fmla="*/ 12198 h 13913"/>
                  <a:gd name="T12" fmla="*/ 2234 w 14199"/>
                  <a:gd name="T13" fmla="*/ 12048 h 13913"/>
                  <a:gd name="T14" fmla="*/ 2436 w 14199"/>
                  <a:gd name="T15" fmla="*/ 11498 h 13913"/>
                  <a:gd name="T16" fmla="*/ 1667 w 14199"/>
                  <a:gd name="T17" fmla="*/ 10464 h 13913"/>
                  <a:gd name="T18" fmla="*/ 1281 w 14199"/>
                  <a:gd name="T19" fmla="*/ 10062 h 13913"/>
                  <a:gd name="T20" fmla="*/ 474 w 14199"/>
                  <a:gd name="T21" fmla="*/ 9650 h 13913"/>
                  <a:gd name="T22" fmla="*/ 425 w 14199"/>
                  <a:gd name="T23" fmla="*/ 8074 h 13913"/>
                  <a:gd name="T24" fmla="*/ 714 w 14199"/>
                  <a:gd name="T25" fmla="*/ 8451 h 13913"/>
                  <a:gd name="T26" fmla="*/ 24 w 14199"/>
                  <a:gd name="T27" fmla="*/ 7485 h 13913"/>
                  <a:gd name="T28" fmla="*/ 54 w 14199"/>
                  <a:gd name="T29" fmla="*/ 6403 h 13913"/>
                  <a:gd name="T30" fmla="*/ 403 w 14199"/>
                  <a:gd name="T31" fmla="*/ 5744 h 13913"/>
                  <a:gd name="T32" fmla="*/ 1190 w 14199"/>
                  <a:gd name="T33" fmla="*/ 4251 h 13913"/>
                  <a:gd name="T34" fmla="*/ 974 w 14199"/>
                  <a:gd name="T35" fmla="*/ 4314 h 13913"/>
                  <a:gd name="T36" fmla="*/ 832 w 14199"/>
                  <a:gd name="T37" fmla="*/ 4338 h 13913"/>
                  <a:gd name="T38" fmla="*/ 1438 w 14199"/>
                  <a:gd name="T39" fmla="*/ 4224 h 13913"/>
                  <a:gd name="T40" fmla="*/ 1789 w 14199"/>
                  <a:gd name="T41" fmla="*/ 3125 h 13913"/>
                  <a:gd name="T42" fmla="*/ 2292 w 14199"/>
                  <a:gd name="T43" fmla="*/ 2649 h 13913"/>
                  <a:gd name="T44" fmla="*/ 2256 w 14199"/>
                  <a:gd name="T45" fmla="*/ 2489 h 13913"/>
                  <a:gd name="T46" fmla="*/ 2722 w 14199"/>
                  <a:gd name="T47" fmla="*/ 2362 h 13913"/>
                  <a:gd name="T48" fmla="*/ 3361 w 14199"/>
                  <a:gd name="T49" fmla="*/ 1758 h 13913"/>
                  <a:gd name="T50" fmla="*/ 3180 w 14199"/>
                  <a:gd name="T51" fmla="*/ 1472 h 13913"/>
                  <a:gd name="T52" fmla="*/ 3765 w 14199"/>
                  <a:gd name="T53" fmla="*/ 974 h 13913"/>
                  <a:gd name="T54" fmla="*/ 4933 w 14199"/>
                  <a:gd name="T55" fmla="*/ 1077 h 13913"/>
                  <a:gd name="T56" fmla="*/ 4936 w 14199"/>
                  <a:gd name="T57" fmla="*/ 775 h 13913"/>
                  <a:gd name="T58" fmla="*/ 5491 w 14199"/>
                  <a:gd name="T59" fmla="*/ 322 h 13913"/>
                  <a:gd name="T60" fmla="*/ 5850 w 14199"/>
                  <a:gd name="T61" fmla="*/ 102 h 13913"/>
                  <a:gd name="T62" fmla="*/ 7128 w 14199"/>
                  <a:gd name="T63" fmla="*/ 677 h 13913"/>
                  <a:gd name="T64" fmla="*/ 7568 w 14199"/>
                  <a:gd name="T65" fmla="*/ 344 h 13913"/>
                  <a:gd name="T66" fmla="*/ 8009 w 14199"/>
                  <a:gd name="T67" fmla="*/ 553 h 13913"/>
                  <a:gd name="T68" fmla="*/ 8227 w 14199"/>
                  <a:gd name="T69" fmla="*/ 483 h 13913"/>
                  <a:gd name="T70" fmla="*/ 9010 w 14199"/>
                  <a:gd name="T71" fmla="*/ 397 h 13913"/>
                  <a:gd name="T72" fmla="*/ 9587 w 14199"/>
                  <a:gd name="T73" fmla="*/ 1189 h 13913"/>
                  <a:gd name="T74" fmla="*/ 11509 w 14199"/>
                  <a:gd name="T75" fmla="*/ 2060 h 13913"/>
                  <a:gd name="T76" fmla="*/ 11448 w 14199"/>
                  <a:gd name="T77" fmla="*/ 1839 h 13913"/>
                  <a:gd name="T78" fmla="*/ 12221 w 14199"/>
                  <a:gd name="T79" fmla="*/ 2298 h 13913"/>
                  <a:gd name="T80" fmla="*/ 12079 w 14199"/>
                  <a:gd name="T81" fmla="*/ 2659 h 13913"/>
                  <a:gd name="T82" fmla="*/ 12504 w 14199"/>
                  <a:gd name="T83" fmla="*/ 2797 h 13913"/>
                  <a:gd name="T84" fmla="*/ 12247 w 14199"/>
                  <a:gd name="T85" fmla="*/ 3305 h 13913"/>
                  <a:gd name="T86" fmla="*/ 13617 w 14199"/>
                  <a:gd name="T87" fmla="*/ 4335 h 13913"/>
                  <a:gd name="T88" fmla="*/ 13289 w 14199"/>
                  <a:gd name="T89" fmla="*/ 3725 h 13913"/>
                  <a:gd name="T90" fmla="*/ 13614 w 14199"/>
                  <a:gd name="T91" fmla="*/ 4731 h 13913"/>
                  <a:gd name="T92" fmla="*/ 13241 w 14199"/>
                  <a:gd name="T93" fmla="*/ 4977 h 13913"/>
                  <a:gd name="T94" fmla="*/ 13327 w 14199"/>
                  <a:gd name="T95" fmla="*/ 5544 h 13913"/>
                  <a:gd name="T96" fmla="*/ 13952 w 14199"/>
                  <a:gd name="T97" fmla="*/ 5346 h 13913"/>
                  <a:gd name="T98" fmla="*/ 13489 w 14199"/>
                  <a:gd name="T99" fmla="*/ 7652 h 13913"/>
                  <a:gd name="T100" fmla="*/ 14077 w 14199"/>
                  <a:gd name="T101" fmla="*/ 7358 h 13913"/>
                  <a:gd name="T102" fmla="*/ 13878 w 14199"/>
                  <a:gd name="T103" fmla="*/ 8247 h 13913"/>
                  <a:gd name="T104" fmla="*/ 13723 w 14199"/>
                  <a:gd name="T105" fmla="*/ 9292 h 13913"/>
                  <a:gd name="T106" fmla="*/ 13270 w 14199"/>
                  <a:gd name="T107" fmla="*/ 10241 h 13913"/>
                  <a:gd name="T108" fmla="*/ 12057 w 14199"/>
                  <a:gd name="T109" fmla="*/ 11356 h 13913"/>
                  <a:gd name="T110" fmla="*/ 11603 w 14199"/>
                  <a:gd name="T111" fmla="*/ 11974 h 13913"/>
                  <a:gd name="T112" fmla="*/ 11923 w 14199"/>
                  <a:gd name="T113" fmla="*/ 12105 h 13913"/>
                  <a:gd name="T114" fmla="*/ 11537 w 14199"/>
                  <a:gd name="T115" fmla="*/ 12360 h 13913"/>
                  <a:gd name="T116" fmla="*/ 11355 w 14199"/>
                  <a:gd name="T117" fmla="*/ 12590 h 13913"/>
                  <a:gd name="T118" fmla="*/ 10827 w 14199"/>
                  <a:gd name="T119" fmla="*/ 12324 h 13913"/>
                  <a:gd name="T120" fmla="*/ 9682 w 14199"/>
                  <a:gd name="T121" fmla="*/ 12929 h 13913"/>
                  <a:gd name="T122" fmla="*/ 9096 w 14199"/>
                  <a:gd name="T123" fmla="*/ 13473 h 13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199" h="13913">
                    <a:moveTo>
                      <a:pt x="4826" y="13055"/>
                    </a:moveTo>
                    <a:lnTo>
                      <a:pt x="4992" y="13112"/>
                    </a:lnTo>
                    <a:lnTo>
                      <a:pt x="4841" y="13546"/>
                    </a:lnTo>
                    <a:lnTo>
                      <a:pt x="5267" y="13205"/>
                    </a:lnTo>
                    <a:lnTo>
                      <a:pt x="5429" y="13260"/>
                    </a:lnTo>
                    <a:lnTo>
                      <a:pt x="5201" y="13913"/>
                    </a:lnTo>
                    <a:lnTo>
                      <a:pt x="5036" y="13856"/>
                    </a:lnTo>
                    <a:lnTo>
                      <a:pt x="5173" y="13463"/>
                    </a:lnTo>
                    <a:lnTo>
                      <a:pt x="4780" y="13769"/>
                    </a:lnTo>
                    <a:lnTo>
                      <a:pt x="4599" y="13708"/>
                    </a:lnTo>
                    <a:lnTo>
                      <a:pt x="4826" y="13055"/>
                    </a:lnTo>
                    <a:close/>
                    <a:moveTo>
                      <a:pt x="4101" y="12734"/>
                    </a:moveTo>
                    <a:lnTo>
                      <a:pt x="4264" y="12809"/>
                    </a:lnTo>
                    <a:lnTo>
                      <a:pt x="4134" y="13085"/>
                    </a:lnTo>
                    <a:lnTo>
                      <a:pt x="4375" y="13196"/>
                    </a:lnTo>
                    <a:lnTo>
                      <a:pt x="4505" y="12920"/>
                    </a:lnTo>
                    <a:lnTo>
                      <a:pt x="4669" y="12995"/>
                    </a:lnTo>
                    <a:lnTo>
                      <a:pt x="4373" y="13621"/>
                    </a:lnTo>
                    <a:lnTo>
                      <a:pt x="4210" y="13545"/>
                    </a:lnTo>
                    <a:lnTo>
                      <a:pt x="4318" y="13317"/>
                    </a:lnTo>
                    <a:lnTo>
                      <a:pt x="4077" y="13206"/>
                    </a:lnTo>
                    <a:lnTo>
                      <a:pt x="3969" y="13434"/>
                    </a:lnTo>
                    <a:lnTo>
                      <a:pt x="3805" y="13359"/>
                    </a:lnTo>
                    <a:lnTo>
                      <a:pt x="4101" y="12734"/>
                    </a:lnTo>
                    <a:close/>
                    <a:moveTo>
                      <a:pt x="3323" y="12499"/>
                    </a:moveTo>
                    <a:cubicBezTo>
                      <a:pt x="3342" y="12471"/>
                      <a:pt x="3364" y="12449"/>
                      <a:pt x="3390" y="12435"/>
                    </a:cubicBezTo>
                    <a:cubicBezTo>
                      <a:pt x="3416" y="12420"/>
                      <a:pt x="3443" y="12412"/>
                      <a:pt x="3473" y="12410"/>
                    </a:cubicBezTo>
                    <a:cubicBezTo>
                      <a:pt x="3507" y="12408"/>
                      <a:pt x="3541" y="12412"/>
                      <a:pt x="3573" y="12422"/>
                    </a:cubicBezTo>
                    <a:cubicBezTo>
                      <a:pt x="3606" y="12433"/>
                      <a:pt x="3643" y="12452"/>
                      <a:pt x="3686" y="12479"/>
                    </a:cubicBezTo>
                    <a:lnTo>
                      <a:pt x="3941" y="12643"/>
                    </a:lnTo>
                    <a:lnTo>
                      <a:pt x="3561" y="13222"/>
                    </a:lnTo>
                    <a:lnTo>
                      <a:pt x="3333" y="13076"/>
                    </a:lnTo>
                    <a:cubicBezTo>
                      <a:pt x="3286" y="13045"/>
                      <a:pt x="3252" y="13022"/>
                      <a:pt x="3233" y="13005"/>
                    </a:cubicBezTo>
                    <a:cubicBezTo>
                      <a:pt x="3213" y="12987"/>
                      <a:pt x="3195" y="12967"/>
                      <a:pt x="3181" y="12942"/>
                    </a:cubicBezTo>
                    <a:cubicBezTo>
                      <a:pt x="3166" y="12917"/>
                      <a:pt x="3159" y="12891"/>
                      <a:pt x="3161" y="12865"/>
                    </a:cubicBezTo>
                    <a:cubicBezTo>
                      <a:pt x="3162" y="12840"/>
                      <a:pt x="3171" y="12815"/>
                      <a:pt x="3187" y="12791"/>
                    </a:cubicBezTo>
                    <a:cubicBezTo>
                      <a:pt x="3205" y="12763"/>
                      <a:pt x="3229" y="12743"/>
                      <a:pt x="3258" y="12731"/>
                    </a:cubicBezTo>
                    <a:cubicBezTo>
                      <a:pt x="3287" y="12719"/>
                      <a:pt x="3319" y="12716"/>
                      <a:pt x="3354" y="12722"/>
                    </a:cubicBezTo>
                    <a:lnTo>
                      <a:pt x="3356" y="12719"/>
                    </a:lnTo>
                    <a:cubicBezTo>
                      <a:pt x="3323" y="12686"/>
                      <a:pt x="3302" y="12651"/>
                      <a:pt x="3296" y="12613"/>
                    </a:cubicBezTo>
                    <a:cubicBezTo>
                      <a:pt x="3289" y="12575"/>
                      <a:pt x="3298" y="12537"/>
                      <a:pt x="3323" y="12499"/>
                    </a:cubicBezTo>
                    <a:close/>
                    <a:moveTo>
                      <a:pt x="3360" y="12861"/>
                    </a:moveTo>
                    <a:cubicBezTo>
                      <a:pt x="3354" y="12870"/>
                      <a:pt x="3350" y="12881"/>
                      <a:pt x="3349" y="12894"/>
                    </a:cubicBezTo>
                    <a:cubicBezTo>
                      <a:pt x="3347" y="12907"/>
                      <a:pt x="3351" y="12919"/>
                      <a:pt x="3361" y="12932"/>
                    </a:cubicBezTo>
                    <a:cubicBezTo>
                      <a:pt x="3369" y="12943"/>
                      <a:pt x="3381" y="12954"/>
                      <a:pt x="3397" y="12965"/>
                    </a:cubicBezTo>
                    <a:cubicBezTo>
                      <a:pt x="3413" y="12976"/>
                      <a:pt x="3436" y="12991"/>
                      <a:pt x="3466" y="13010"/>
                    </a:cubicBezTo>
                    <a:lnTo>
                      <a:pt x="3480" y="13019"/>
                    </a:lnTo>
                    <a:lnTo>
                      <a:pt x="3561" y="12897"/>
                    </a:lnTo>
                    <a:lnTo>
                      <a:pt x="3537" y="12882"/>
                    </a:lnTo>
                    <a:cubicBezTo>
                      <a:pt x="3513" y="12866"/>
                      <a:pt x="3493" y="12854"/>
                      <a:pt x="3475" y="12843"/>
                    </a:cubicBezTo>
                    <a:cubicBezTo>
                      <a:pt x="3458" y="12833"/>
                      <a:pt x="3443" y="12828"/>
                      <a:pt x="3430" y="12826"/>
                    </a:cubicBezTo>
                    <a:cubicBezTo>
                      <a:pt x="3413" y="12823"/>
                      <a:pt x="3399" y="12825"/>
                      <a:pt x="3388" y="12832"/>
                    </a:cubicBezTo>
                    <a:cubicBezTo>
                      <a:pt x="3378" y="12839"/>
                      <a:pt x="3369" y="12848"/>
                      <a:pt x="3360" y="12861"/>
                    </a:cubicBezTo>
                    <a:close/>
                    <a:moveTo>
                      <a:pt x="3478" y="12601"/>
                    </a:moveTo>
                    <a:cubicBezTo>
                      <a:pt x="3466" y="12620"/>
                      <a:pt x="3461" y="12636"/>
                      <a:pt x="3461" y="12651"/>
                    </a:cubicBezTo>
                    <a:cubicBezTo>
                      <a:pt x="3462" y="12666"/>
                      <a:pt x="3469" y="12681"/>
                      <a:pt x="3483" y="12697"/>
                    </a:cubicBezTo>
                    <a:cubicBezTo>
                      <a:pt x="3493" y="12708"/>
                      <a:pt x="3508" y="12720"/>
                      <a:pt x="3529" y="12734"/>
                    </a:cubicBezTo>
                    <a:cubicBezTo>
                      <a:pt x="3549" y="12747"/>
                      <a:pt x="3571" y="12761"/>
                      <a:pt x="3593" y="12776"/>
                    </a:cubicBezTo>
                    <a:lnTo>
                      <a:pt x="3626" y="12797"/>
                    </a:lnTo>
                    <a:lnTo>
                      <a:pt x="3721" y="12653"/>
                    </a:lnTo>
                    <a:lnTo>
                      <a:pt x="3710" y="12646"/>
                    </a:lnTo>
                    <a:cubicBezTo>
                      <a:pt x="3668" y="12618"/>
                      <a:pt x="3637" y="12599"/>
                      <a:pt x="3619" y="12587"/>
                    </a:cubicBezTo>
                    <a:cubicBezTo>
                      <a:pt x="3600" y="12576"/>
                      <a:pt x="3581" y="12568"/>
                      <a:pt x="3561" y="12565"/>
                    </a:cubicBezTo>
                    <a:cubicBezTo>
                      <a:pt x="3541" y="12561"/>
                      <a:pt x="3525" y="12563"/>
                      <a:pt x="3512" y="12570"/>
                    </a:cubicBezTo>
                    <a:cubicBezTo>
                      <a:pt x="3499" y="12577"/>
                      <a:pt x="3488" y="12587"/>
                      <a:pt x="3478" y="12601"/>
                    </a:cubicBezTo>
                    <a:close/>
                    <a:moveTo>
                      <a:pt x="2931" y="11932"/>
                    </a:moveTo>
                    <a:lnTo>
                      <a:pt x="3324" y="12246"/>
                    </a:lnTo>
                    <a:lnTo>
                      <a:pt x="2884" y="12782"/>
                    </a:lnTo>
                    <a:lnTo>
                      <a:pt x="2491" y="12468"/>
                    </a:lnTo>
                    <a:lnTo>
                      <a:pt x="2576" y="12365"/>
                    </a:lnTo>
                    <a:lnTo>
                      <a:pt x="2829" y="12567"/>
                    </a:lnTo>
                    <a:lnTo>
                      <a:pt x="2905" y="12475"/>
                    </a:lnTo>
                    <a:lnTo>
                      <a:pt x="2670" y="12287"/>
                    </a:lnTo>
                    <a:lnTo>
                      <a:pt x="2755" y="12183"/>
                    </a:lnTo>
                    <a:lnTo>
                      <a:pt x="2990" y="12371"/>
                    </a:lnTo>
                    <a:lnTo>
                      <a:pt x="3099" y="12239"/>
                    </a:lnTo>
                    <a:lnTo>
                      <a:pt x="2846" y="12036"/>
                    </a:lnTo>
                    <a:lnTo>
                      <a:pt x="2931" y="11932"/>
                    </a:lnTo>
                    <a:close/>
                    <a:moveTo>
                      <a:pt x="2604" y="11606"/>
                    </a:moveTo>
                    <a:cubicBezTo>
                      <a:pt x="2642" y="11642"/>
                      <a:pt x="2671" y="11680"/>
                      <a:pt x="2692" y="11721"/>
                    </a:cubicBezTo>
                    <a:cubicBezTo>
                      <a:pt x="2713" y="11762"/>
                      <a:pt x="2724" y="11804"/>
                      <a:pt x="2726" y="11847"/>
                    </a:cubicBezTo>
                    <a:cubicBezTo>
                      <a:pt x="2727" y="11891"/>
                      <a:pt x="2719" y="11934"/>
                      <a:pt x="2700" y="11979"/>
                    </a:cubicBezTo>
                    <a:cubicBezTo>
                      <a:pt x="2681" y="12023"/>
                      <a:pt x="2651" y="12066"/>
                      <a:pt x="2609" y="12108"/>
                    </a:cubicBezTo>
                    <a:cubicBezTo>
                      <a:pt x="2571" y="12147"/>
                      <a:pt x="2530" y="12177"/>
                      <a:pt x="2487" y="12198"/>
                    </a:cubicBezTo>
                    <a:cubicBezTo>
                      <a:pt x="2443" y="12219"/>
                      <a:pt x="2399" y="12230"/>
                      <a:pt x="2354" y="12231"/>
                    </a:cubicBezTo>
                    <a:cubicBezTo>
                      <a:pt x="2311" y="12232"/>
                      <a:pt x="2267" y="12223"/>
                      <a:pt x="2223" y="12204"/>
                    </a:cubicBezTo>
                    <a:cubicBezTo>
                      <a:pt x="2179" y="12186"/>
                      <a:pt x="2138" y="12158"/>
                      <a:pt x="2100" y="12122"/>
                    </a:cubicBezTo>
                    <a:cubicBezTo>
                      <a:pt x="2078" y="12101"/>
                      <a:pt x="2061" y="12082"/>
                      <a:pt x="2046" y="12063"/>
                    </a:cubicBezTo>
                    <a:cubicBezTo>
                      <a:pt x="2031" y="12045"/>
                      <a:pt x="2018" y="12027"/>
                      <a:pt x="2008" y="12009"/>
                    </a:cubicBezTo>
                    <a:cubicBezTo>
                      <a:pt x="1997" y="11991"/>
                      <a:pt x="1988" y="11973"/>
                      <a:pt x="1981" y="11956"/>
                    </a:cubicBezTo>
                    <a:cubicBezTo>
                      <a:pt x="1973" y="11939"/>
                      <a:pt x="1967" y="11924"/>
                      <a:pt x="1962" y="11911"/>
                    </a:cubicBezTo>
                    <a:lnTo>
                      <a:pt x="2080" y="11790"/>
                    </a:lnTo>
                    <a:lnTo>
                      <a:pt x="2095" y="11805"/>
                    </a:lnTo>
                    <a:cubicBezTo>
                      <a:pt x="2096" y="11816"/>
                      <a:pt x="2098" y="11830"/>
                      <a:pt x="2100" y="11846"/>
                    </a:cubicBezTo>
                    <a:cubicBezTo>
                      <a:pt x="2103" y="11863"/>
                      <a:pt x="2106" y="11880"/>
                      <a:pt x="2112" y="11899"/>
                    </a:cubicBezTo>
                    <a:cubicBezTo>
                      <a:pt x="2117" y="11918"/>
                      <a:pt x="2125" y="11937"/>
                      <a:pt x="2134" y="11955"/>
                    </a:cubicBezTo>
                    <a:cubicBezTo>
                      <a:pt x="2144" y="11974"/>
                      <a:pt x="2157" y="11991"/>
                      <a:pt x="2173" y="12007"/>
                    </a:cubicBezTo>
                    <a:cubicBezTo>
                      <a:pt x="2192" y="12024"/>
                      <a:pt x="2211" y="12038"/>
                      <a:pt x="2234" y="12048"/>
                    </a:cubicBezTo>
                    <a:cubicBezTo>
                      <a:pt x="2256" y="12058"/>
                      <a:pt x="2280" y="12063"/>
                      <a:pt x="2307" y="12063"/>
                    </a:cubicBezTo>
                    <a:cubicBezTo>
                      <a:pt x="2332" y="12063"/>
                      <a:pt x="2360" y="12057"/>
                      <a:pt x="2388" y="12044"/>
                    </a:cubicBezTo>
                    <a:cubicBezTo>
                      <a:pt x="2417" y="12031"/>
                      <a:pt x="2446" y="12009"/>
                      <a:pt x="2475" y="11979"/>
                    </a:cubicBezTo>
                    <a:cubicBezTo>
                      <a:pt x="2505" y="11948"/>
                      <a:pt x="2526" y="11918"/>
                      <a:pt x="2538" y="11889"/>
                    </a:cubicBezTo>
                    <a:cubicBezTo>
                      <a:pt x="2549" y="11859"/>
                      <a:pt x="2554" y="11832"/>
                      <a:pt x="2552" y="11807"/>
                    </a:cubicBezTo>
                    <a:cubicBezTo>
                      <a:pt x="2551" y="11782"/>
                      <a:pt x="2544" y="11759"/>
                      <a:pt x="2532" y="11737"/>
                    </a:cubicBezTo>
                    <a:cubicBezTo>
                      <a:pt x="2520" y="11716"/>
                      <a:pt x="2506" y="11698"/>
                      <a:pt x="2490" y="11682"/>
                    </a:cubicBezTo>
                    <a:cubicBezTo>
                      <a:pt x="2474" y="11667"/>
                      <a:pt x="2456" y="11654"/>
                      <a:pt x="2436" y="11644"/>
                    </a:cubicBezTo>
                    <a:cubicBezTo>
                      <a:pt x="2416" y="11634"/>
                      <a:pt x="2396" y="11627"/>
                      <a:pt x="2375" y="11623"/>
                    </a:cubicBezTo>
                    <a:cubicBezTo>
                      <a:pt x="2358" y="11618"/>
                      <a:pt x="2341" y="11616"/>
                      <a:pt x="2324" y="11614"/>
                    </a:cubicBezTo>
                    <a:cubicBezTo>
                      <a:pt x="2307" y="11612"/>
                      <a:pt x="2293" y="11611"/>
                      <a:pt x="2282" y="11611"/>
                    </a:cubicBezTo>
                    <a:lnTo>
                      <a:pt x="2269" y="11598"/>
                    </a:lnTo>
                    <a:lnTo>
                      <a:pt x="2385" y="11479"/>
                    </a:lnTo>
                    <a:cubicBezTo>
                      <a:pt x="2403" y="11486"/>
                      <a:pt x="2420" y="11492"/>
                      <a:pt x="2436" y="11498"/>
                    </a:cubicBezTo>
                    <a:cubicBezTo>
                      <a:pt x="2452" y="11504"/>
                      <a:pt x="2469" y="11511"/>
                      <a:pt x="2485" y="11520"/>
                    </a:cubicBezTo>
                    <a:cubicBezTo>
                      <a:pt x="2506" y="11531"/>
                      <a:pt x="2525" y="11542"/>
                      <a:pt x="2541" y="11553"/>
                    </a:cubicBezTo>
                    <a:cubicBezTo>
                      <a:pt x="2558" y="11564"/>
                      <a:pt x="2579" y="11582"/>
                      <a:pt x="2604" y="11606"/>
                    </a:cubicBezTo>
                    <a:close/>
                    <a:moveTo>
                      <a:pt x="1549" y="11296"/>
                    </a:moveTo>
                    <a:lnTo>
                      <a:pt x="1689" y="11461"/>
                    </a:lnTo>
                    <a:lnTo>
                      <a:pt x="2121" y="11103"/>
                    </a:lnTo>
                    <a:lnTo>
                      <a:pt x="2237" y="11239"/>
                    </a:lnTo>
                    <a:lnTo>
                      <a:pt x="1805" y="11597"/>
                    </a:lnTo>
                    <a:lnTo>
                      <a:pt x="1946" y="11762"/>
                    </a:lnTo>
                    <a:lnTo>
                      <a:pt x="1842" y="11848"/>
                    </a:lnTo>
                    <a:lnTo>
                      <a:pt x="1446" y="11381"/>
                    </a:lnTo>
                    <a:lnTo>
                      <a:pt x="1549" y="11296"/>
                    </a:lnTo>
                    <a:close/>
                    <a:moveTo>
                      <a:pt x="1574" y="10317"/>
                    </a:moveTo>
                    <a:lnTo>
                      <a:pt x="1667" y="10464"/>
                    </a:lnTo>
                    <a:lnTo>
                      <a:pt x="1272" y="10708"/>
                    </a:lnTo>
                    <a:lnTo>
                      <a:pt x="1821" y="10707"/>
                    </a:lnTo>
                    <a:lnTo>
                      <a:pt x="1912" y="10851"/>
                    </a:lnTo>
                    <a:lnTo>
                      <a:pt x="1319" y="11216"/>
                    </a:lnTo>
                    <a:lnTo>
                      <a:pt x="1226" y="11070"/>
                    </a:lnTo>
                    <a:lnTo>
                      <a:pt x="1583" y="10849"/>
                    </a:lnTo>
                    <a:lnTo>
                      <a:pt x="1083" y="10843"/>
                    </a:lnTo>
                    <a:lnTo>
                      <a:pt x="981" y="10683"/>
                    </a:lnTo>
                    <a:lnTo>
                      <a:pt x="1574" y="10317"/>
                    </a:lnTo>
                    <a:close/>
                    <a:moveTo>
                      <a:pt x="1261" y="9695"/>
                    </a:moveTo>
                    <a:lnTo>
                      <a:pt x="1476" y="10171"/>
                    </a:lnTo>
                    <a:lnTo>
                      <a:pt x="838" y="10452"/>
                    </a:lnTo>
                    <a:lnTo>
                      <a:pt x="764" y="10289"/>
                    </a:lnTo>
                    <a:lnTo>
                      <a:pt x="1281" y="10062"/>
                    </a:lnTo>
                    <a:lnTo>
                      <a:pt x="1173" y="9824"/>
                    </a:lnTo>
                    <a:lnTo>
                      <a:pt x="657" y="10050"/>
                    </a:lnTo>
                    <a:lnTo>
                      <a:pt x="583" y="9888"/>
                    </a:lnTo>
                    <a:lnTo>
                      <a:pt x="1100" y="9661"/>
                    </a:lnTo>
                    <a:lnTo>
                      <a:pt x="1072" y="9599"/>
                    </a:lnTo>
                    <a:lnTo>
                      <a:pt x="1340" y="9481"/>
                    </a:lnTo>
                    <a:lnTo>
                      <a:pt x="1408" y="9630"/>
                    </a:lnTo>
                    <a:lnTo>
                      <a:pt x="1261" y="9695"/>
                    </a:lnTo>
                    <a:close/>
                    <a:moveTo>
                      <a:pt x="941" y="8839"/>
                    </a:moveTo>
                    <a:lnTo>
                      <a:pt x="996" y="9003"/>
                    </a:lnTo>
                    <a:lnTo>
                      <a:pt x="553" y="9145"/>
                    </a:lnTo>
                    <a:lnTo>
                      <a:pt x="1085" y="9276"/>
                    </a:lnTo>
                    <a:lnTo>
                      <a:pt x="1138" y="9437"/>
                    </a:lnTo>
                    <a:lnTo>
                      <a:pt x="474" y="9650"/>
                    </a:lnTo>
                    <a:lnTo>
                      <a:pt x="419" y="9486"/>
                    </a:lnTo>
                    <a:lnTo>
                      <a:pt x="820" y="9357"/>
                    </a:lnTo>
                    <a:lnTo>
                      <a:pt x="336" y="9232"/>
                    </a:lnTo>
                    <a:lnTo>
                      <a:pt x="277" y="9052"/>
                    </a:lnTo>
                    <a:lnTo>
                      <a:pt x="941" y="8839"/>
                    </a:lnTo>
                    <a:close/>
                    <a:moveTo>
                      <a:pt x="425" y="8074"/>
                    </a:moveTo>
                    <a:cubicBezTo>
                      <a:pt x="535" y="8055"/>
                      <a:pt x="627" y="8071"/>
                      <a:pt x="703" y="8121"/>
                    </a:cubicBezTo>
                    <a:cubicBezTo>
                      <a:pt x="778" y="8172"/>
                      <a:pt x="826" y="8252"/>
                      <a:pt x="846" y="8362"/>
                    </a:cubicBezTo>
                    <a:cubicBezTo>
                      <a:pt x="865" y="8471"/>
                      <a:pt x="848" y="8562"/>
                      <a:pt x="795" y="8636"/>
                    </a:cubicBezTo>
                    <a:cubicBezTo>
                      <a:pt x="741" y="8709"/>
                      <a:pt x="660" y="8755"/>
                      <a:pt x="550" y="8774"/>
                    </a:cubicBezTo>
                    <a:cubicBezTo>
                      <a:pt x="439" y="8794"/>
                      <a:pt x="346" y="8778"/>
                      <a:pt x="271" y="8727"/>
                    </a:cubicBezTo>
                    <a:cubicBezTo>
                      <a:pt x="195" y="8676"/>
                      <a:pt x="148" y="8596"/>
                      <a:pt x="129" y="8487"/>
                    </a:cubicBezTo>
                    <a:cubicBezTo>
                      <a:pt x="109" y="8378"/>
                      <a:pt x="126" y="8287"/>
                      <a:pt x="179" y="8213"/>
                    </a:cubicBezTo>
                    <a:cubicBezTo>
                      <a:pt x="232" y="8139"/>
                      <a:pt x="314" y="8093"/>
                      <a:pt x="425" y="8074"/>
                    </a:cubicBezTo>
                    <a:close/>
                    <a:moveTo>
                      <a:pt x="641" y="8276"/>
                    </a:moveTo>
                    <a:cubicBezTo>
                      <a:pt x="617" y="8262"/>
                      <a:pt x="589" y="8254"/>
                      <a:pt x="560" y="8251"/>
                    </a:cubicBezTo>
                    <a:cubicBezTo>
                      <a:pt x="530" y="8248"/>
                      <a:pt x="495" y="8249"/>
                      <a:pt x="457" y="8256"/>
                    </a:cubicBezTo>
                    <a:cubicBezTo>
                      <a:pt x="416" y="8263"/>
                      <a:pt x="381" y="8274"/>
                      <a:pt x="354" y="8289"/>
                    </a:cubicBezTo>
                    <a:cubicBezTo>
                      <a:pt x="327" y="8303"/>
                      <a:pt x="305" y="8319"/>
                      <a:pt x="290" y="8338"/>
                    </a:cubicBezTo>
                    <a:cubicBezTo>
                      <a:pt x="275" y="8356"/>
                      <a:pt x="264" y="8377"/>
                      <a:pt x="260" y="8398"/>
                    </a:cubicBezTo>
                    <a:cubicBezTo>
                      <a:pt x="255" y="8420"/>
                      <a:pt x="254" y="8442"/>
                      <a:pt x="258" y="8464"/>
                    </a:cubicBezTo>
                    <a:cubicBezTo>
                      <a:pt x="262" y="8486"/>
                      <a:pt x="270" y="8506"/>
                      <a:pt x="282" y="8524"/>
                    </a:cubicBezTo>
                    <a:cubicBezTo>
                      <a:pt x="293" y="8543"/>
                      <a:pt x="310" y="8558"/>
                      <a:pt x="331" y="8572"/>
                    </a:cubicBezTo>
                    <a:cubicBezTo>
                      <a:pt x="351" y="8584"/>
                      <a:pt x="377" y="8592"/>
                      <a:pt x="409" y="8596"/>
                    </a:cubicBezTo>
                    <a:cubicBezTo>
                      <a:pt x="441" y="8601"/>
                      <a:pt x="477" y="8599"/>
                      <a:pt x="517" y="8592"/>
                    </a:cubicBezTo>
                    <a:cubicBezTo>
                      <a:pt x="558" y="8585"/>
                      <a:pt x="592" y="8575"/>
                      <a:pt x="620" y="8560"/>
                    </a:cubicBezTo>
                    <a:cubicBezTo>
                      <a:pt x="647" y="8546"/>
                      <a:pt x="668" y="8530"/>
                      <a:pt x="684" y="8511"/>
                    </a:cubicBezTo>
                    <a:cubicBezTo>
                      <a:pt x="699" y="8493"/>
                      <a:pt x="709" y="8473"/>
                      <a:pt x="714" y="8451"/>
                    </a:cubicBezTo>
                    <a:cubicBezTo>
                      <a:pt x="719" y="8429"/>
                      <a:pt x="720" y="8407"/>
                      <a:pt x="716" y="8384"/>
                    </a:cubicBezTo>
                    <a:cubicBezTo>
                      <a:pt x="712" y="8362"/>
                      <a:pt x="703" y="8341"/>
                      <a:pt x="691" y="8322"/>
                    </a:cubicBezTo>
                    <a:cubicBezTo>
                      <a:pt x="678" y="8303"/>
                      <a:pt x="662" y="8288"/>
                      <a:pt x="641" y="8276"/>
                    </a:cubicBezTo>
                    <a:close/>
                    <a:moveTo>
                      <a:pt x="708" y="7259"/>
                    </a:moveTo>
                    <a:lnTo>
                      <a:pt x="721" y="7437"/>
                    </a:lnTo>
                    <a:lnTo>
                      <a:pt x="414" y="7458"/>
                    </a:lnTo>
                    <a:lnTo>
                      <a:pt x="432" y="7720"/>
                    </a:lnTo>
                    <a:lnTo>
                      <a:pt x="739" y="7699"/>
                    </a:lnTo>
                    <a:lnTo>
                      <a:pt x="752" y="7876"/>
                    </a:lnTo>
                    <a:lnTo>
                      <a:pt x="55" y="7925"/>
                    </a:lnTo>
                    <a:lnTo>
                      <a:pt x="42" y="7747"/>
                    </a:lnTo>
                    <a:lnTo>
                      <a:pt x="297" y="7729"/>
                    </a:lnTo>
                    <a:lnTo>
                      <a:pt x="279" y="7467"/>
                    </a:lnTo>
                    <a:lnTo>
                      <a:pt x="24" y="7485"/>
                    </a:lnTo>
                    <a:lnTo>
                      <a:pt x="11" y="7307"/>
                    </a:lnTo>
                    <a:lnTo>
                      <a:pt x="708" y="7259"/>
                    </a:lnTo>
                    <a:close/>
                    <a:moveTo>
                      <a:pt x="751" y="6463"/>
                    </a:moveTo>
                    <a:lnTo>
                      <a:pt x="735" y="6640"/>
                    </a:lnTo>
                    <a:lnTo>
                      <a:pt x="428" y="6614"/>
                    </a:lnTo>
                    <a:lnTo>
                      <a:pt x="405" y="6875"/>
                    </a:lnTo>
                    <a:lnTo>
                      <a:pt x="712" y="6902"/>
                    </a:lnTo>
                    <a:lnTo>
                      <a:pt x="696" y="7079"/>
                    </a:lnTo>
                    <a:lnTo>
                      <a:pt x="0" y="7019"/>
                    </a:lnTo>
                    <a:lnTo>
                      <a:pt x="15" y="6842"/>
                    </a:lnTo>
                    <a:lnTo>
                      <a:pt x="270" y="6864"/>
                    </a:lnTo>
                    <a:lnTo>
                      <a:pt x="293" y="6602"/>
                    </a:lnTo>
                    <a:lnTo>
                      <a:pt x="39" y="6580"/>
                    </a:lnTo>
                    <a:lnTo>
                      <a:pt x="54" y="6403"/>
                    </a:lnTo>
                    <a:lnTo>
                      <a:pt x="751" y="6463"/>
                    </a:lnTo>
                    <a:close/>
                    <a:moveTo>
                      <a:pt x="547" y="5568"/>
                    </a:moveTo>
                    <a:cubicBezTo>
                      <a:pt x="657" y="5589"/>
                      <a:pt x="737" y="5637"/>
                      <a:pt x="790" y="5711"/>
                    </a:cubicBezTo>
                    <a:cubicBezTo>
                      <a:pt x="842" y="5785"/>
                      <a:pt x="857" y="5877"/>
                      <a:pt x="836" y="5986"/>
                    </a:cubicBezTo>
                    <a:cubicBezTo>
                      <a:pt x="814" y="6095"/>
                      <a:pt x="765" y="6174"/>
                      <a:pt x="689" y="6224"/>
                    </a:cubicBezTo>
                    <a:cubicBezTo>
                      <a:pt x="612" y="6273"/>
                      <a:pt x="519" y="6288"/>
                      <a:pt x="410" y="6267"/>
                    </a:cubicBezTo>
                    <a:cubicBezTo>
                      <a:pt x="299" y="6245"/>
                      <a:pt x="218" y="6198"/>
                      <a:pt x="167" y="6124"/>
                    </a:cubicBezTo>
                    <a:cubicBezTo>
                      <a:pt x="115" y="6049"/>
                      <a:pt x="99" y="5958"/>
                      <a:pt x="121" y="5849"/>
                    </a:cubicBezTo>
                    <a:cubicBezTo>
                      <a:pt x="142" y="5741"/>
                      <a:pt x="191" y="5661"/>
                      <a:pt x="267" y="5611"/>
                    </a:cubicBezTo>
                    <a:cubicBezTo>
                      <a:pt x="344" y="5561"/>
                      <a:pt x="437" y="5547"/>
                      <a:pt x="547" y="5568"/>
                    </a:cubicBezTo>
                    <a:close/>
                    <a:moveTo>
                      <a:pt x="675" y="5833"/>
                    </a:moveTo>
                    <a:cubicBezTo>
                      <a:pt x="658" y="5812"/>
                      <a:pt x="636" y="5795"/>
                      <a:pt x="609" y="5781"/>
                    </a:cubicBezTo>
                    <a:cubicBezTo>
                      <a:pt x="582" y="5768"/>
                      <a:pt x="550" y="5757"/>
                      <a:pt x="511" y="5750"/>
                    </a:cubicBezTo>
                    <a:cubicBezTo>
                      <a:pt x="470" y="5742"/>
                      <a:pt x="434" y="5740"/>
                      <a:pt x="403" y="5744"/>
                    </a:cubicBezTo>
                    <a:cubicBezTo>
                      <a:pt x="373" y="5747"/>
                      <a:pt x="347" y="5755"/>
                      <a:pt x="326" y="5767"/>
                    </a:cubicBezTo>
                    <a:cubicBezTo>
                      <a:pt x="304" y="5779"/>
                      <a:pt x="288" y="5794"/>
                      <a:pt x="275" y="5813"/>
                    </a:cubicBezTo>
                    <a:cubicBezTo>
                      <a:pt x="263" y="5831"/>
                      <a:pt x="255" y="5852"/>
                      <a:pt x="250" y="5873"/>
                    </a:cubicBezTo>
                    <a:cubicBezTo>
                      <a:pt x="246" y="5896"/>
                      <a:pt x="246" y="5917"/>
                      <a:pt x="250" y="5938"/>
                    </a:cubicBezTo>
                    <a:cubicBezTo>
                      <a:pt x="254" y="5959"/>
                      <a:pt x="264" y="5980"/>
                      <a:pt x="279" y="6000"/>
                    </a:cubicBezTo>
                    <a:cubicBezTo>
                      <a:pt x="293" y="6018"/>
                      <a:pt x="315" y="6035"/>
                      <a:pt x="343" y="6051"/>
                    </a:cubicBezTo>
                    <a:cubicBezTo>
                      <a:pt x="371" y="6066"/>
                      <a:pt x="406" y="6077"/>
                      <a:pt x="445" y="6085"/>
                    </a:cubicBezTo>
                    <a:cubicBezTo>
                      <a:pt x="486" y="6093"/>
                      <a:pt x="522" y="6095"/>
                      <a:pt x="553" y="6091"/>
                    </a:cubicBezTo>
                    <a:cubicBezTo>
                      <a:pt x="583" y="6087"/>
                      <a:pt x="609" y="6080"/>
                      <a:pt x="630" y="6068"/>
                    </a:cubicBezTo>
                    <a:cubicBezTo>
                      <a:pt x="651" y="6056"/>
                      <a:pt x="668" y="6041"/>
                      <a:pt x="681" y="6023"/>
                    </a:cubicBezTo>
                    <a:cubicBezTo>
                      <a:pt x="693" y="6004"/>
                      <a:pt x="702" y="5983"/>
                      <a:pt x="706" y="5961"/>
                    </a:cubicBezTo>
                    <a:cubicBezTo>
                      <a:pt x="711" y="5939"/>
                      <a:pt x="711" y="5916"/>
                      <a:pt x="706" y="5894"/>
                    </a:cubicBezTo>
                    <a:cubicBezTo>
                      <a:pt x="701" y="5872"/>
                      <a:pt x="691" y="5852"/>
                      <a:pt x="675" y="5833"/>
                    </a:cubicBezTo>
                    <a:close/>
                    <a:moveTo>
                      <a:pt x="1190" y="4251"/>
                    </a:moveTo>
                    <a:cubicBezTo>
                      <a:pt x="1220" y="4266"/>
                      <a:pt x="1245" y="4284"/>
                      <a:pt x="1263" y="4307"/>
                    </a:cubicBezTo>
                    <a:cubicBezTo>
                      <a:pt x="1282" y="4331"/>
                      <a:pt x="1294" y="4357"/>
                      <a:pt x="1300" y="4385"/>
                    </a:cubicBezTo>
                    <a:cubicBezTo>
                      <a:pt x="1307" y="4418"/>
                      <a:pt x="1307" y="4452"/>
                      <a:pt x="1301" y="4485"/>
                    </a:cubicBezTo>
                    <a:cubicBezTo>
                      <a:pt x="1295" y="4518"/>
                      <a:pt x="1281" y="4557"/>
                      <a:pt x="1260" y="4603"/>
                    </a:cubicBezTo>
                    <a:lnTo>
                      <a:pt x="1131" y="4876"/>
                    </a:lnTo>
                    <a:lnTo>
                      <a:pt x="497" y="4584"/>
                    </a:lnTo>
                    <a:lnTo>
                      <a:pt x="612" y="4341"/>
                    </a:lnTo>
                    <a:cubicBezTo>
                      <a:pt x="636" y="4291"/>
                      <a:pt x="655" y="4255"/>
                      <a:pt x="669" y="4233"/>
                    </a:cubicBezTo>
                    <a:cubicBezTo>
                      <a:pt x="684" y="4211"/>
                      <a:pt x="702" y="4192"/>
                      <a:pt x="725" y="4174"/>
                    </a:cubicBezTo>
                    <a:cubicBezTo>
                      <a:pt x="748" y="4156"/>
                      <a:pt x="773" y="4146"/>
                      <a:pt x="799" y="4143"/>
                    </a:cubicBezTo>
                    <a:cubicBezTo>
                      <a:pt x="825" y="4141"/>
                      <a:pt x="851" y="4146"/>
                      <a:pt x="878" y="4158"/>
                    </a:cubicBezTo>
                    <a:cubicBezTo>
                      <a:pt x="908" y="4173"/>
                      <a:pt x="932" y="4193"/>
                      <a:pt x="947" y="4220"/>
                    </a:cubicBezTo>
                    <a:cubicBezTo>
                      <a:pt x="963" y="4246"/>
                      <a:pt x="971" y="4277"/>
                      <a:pt x="970" y="4313"/>
                    </a:cubicBezTo>
                    <a:lnTo>
                      <a:pt x="974" y="4314"/>
                    </a:lnTo>
                    <a:cubicBezTo>
                      <a:pt x="1001" y="4277"/>
                      <a:pt x="1033" y="4252"/>
                      <a:pt x="1071" y="4240"/>
                    </a:cubicBezTo>
                    <a:cubicBezTo>
                      <a:pt x="1108" y="4228"/>
                      <a:pt x="1147" y="4232"/>
                      <a:pt x="1190" y="4251"/>
                    </a:cubicBezTo>
                    <a:close/>
                    <a:moveTo>
                      <a:pt x="832" y="4338"/>
                    </a:moveTo>
                    <a:cubicBezTo>
                      <a:pt x="821" y="4333"/>
                      <a:pt x="810" y="4331"/>
                      <a:pt x="796" y="4332"/>
                    </a:cubicBezTo>
                    <a:cubicBezTo>
                      <a:pt x="784" y="4332"/>
                      <a:pt x="771" y="4337"/>
                      <a:pt x="760" y="4348"/>
                    </a:cubicBezTo>
                    <a:cubicBezTo>
                      <a:pt x="750" y="4358"/>
                      <a:pt x="741" y="4371"/>
                      <a:pt x="732" y="4389"/>
                    </a:cubicBezTo>
                    <a:cubicBezTo>
                      <a:pt x="723" y="4406"/>
                      <a:pt x="711" y="4430"/>
                      <a:pt x="696" y="4462"/>
                    </a:cubicBezTo>
                    <a:lnTo>
                      <a:pt x="689" y="4477"/>
                    </a:lnTo>
                    <a:lnTo>
                      <a:pt x="823" y="4539"/>
                    </a:lnTo>
                    <a:lnTo>
                      <a:pt x="835" y="4514"/>
                    </a:lnTo>
                    <a:cubicBezTo>
                      <a:pt x="847" y="4488"/>
                      <a:pt x="857" y="4466"/>
                      <a:pt x="865" y="4448"/>
                    </a:cubicBezTo>
                    <a:cubicBezTo>
                      <a:pt x="872" y="4430"/>
                      <a:pt x="876" y="4414"/>
                      <a:pt x="876" y="4402"/>
                    </a:cubicBezTo>
                    <a:cubicBezTo>
                      <a:pt x="877" y="4384"/>
                      <a:pt x="873" y="4371"/>
                      <a:pt x="865" y="4361"/>
                    </a:cubicBezTo>
                    <a:cubicBezTo>
                      <a:pt x="856" y="4352"/>
                      <a:pt x="845" y="4344"/>
                      <a:pt x="832" y="4338"/>
                    </a:cubicBezTo>
                    <a:close/>
                    <a:moveTo>
                      <a:pt x="1108" y="4417"/>
                    </a:moveTo>
                    <a:cubicBezTo>
                      <a:pt x="1088" y="4408"/>
                      <a:pt x="1071" y="4405"/>
                      <a:pt x="1056" y="4408"/>
                    </a:cubicBezTo>
                    <a:cubicBezTo>
                      <a:pt x="1042" y="4410"/>
                      <a:pt x="1027" y="4420"/>
                      <a:pt x="1013" y="4435"/>
                    </a:cubicBezTo>
                    <a:cubicBezTo>
                      <a:pt x="1004" y="4446"/>
                      <a:pt x="993" y="4463"/>
                      <a:pt x="983" y="4485"/>
                    </a:cubicBezTo>
                    <a:cubicBezTo>
                      <a:pt x="972" y="4507"/>
                      <a:pt x="961" y="4530"/>
                      <a:pt x="949" y="4554"/>
                    </a:cubicBezTo>
                    <a:lnTo>
                      <a:pt x="933" y="4589"/>
                    </a:lnTo>
                    <a:lnTo>
                      <a:pt x="1091" y="4662"/>
                    </a:lnTo>
                    <a:lnTo>
                      <a:pt x="1096" y="4650"/>
                    </a:lnTo>
                    <a:cubicBezTo>
                      <a:pt x="1118" y="4605"/>
                      <a:pt x="1133" y="4572"/>
                      <a:pt x="1142" y="4552"/>
                    </a:cubicBezTo>
                    <a:cubicBezTo>
                      <a:pt x="1151" y="4533"/>
                      <a:pt x="1156" y="4513"/>
                      <a:pt x="1156" y="4493"/>
                    </a:cubicBezTo>
                    <a:cubicBezTo>
                      <a:pt x="1157" y="4473"/>
                      <a:pt x="1153" y="4457"/>
                      <a:pt x="1144" y="4446"/>
                    </a:cubicBezTo>
                    <a:cubicBezTo>
                      <a:pt x="1136" y="4434"/>
                      <a:pt x="1124" y="4424"/>
                      <a:pt x="1108" y="4417"/>
                    </a:cubicBezTo>
                    <a:close/>
                    <a:moveTo>
                      <a:pt x="1690" y="3792"/>
                    </a:moveTo>
                    <a:lnTo>
                      <a:pt x="1438" y="4224"/>
                    </a:lnTo>
                    <a:lnTo>
                      <a:pt x="832" y="3879"/>
                    </a:lnTo>
                    <a:lnTo>
                      <a:pt x="1085" y="3447"/>
                    </a:lnTo>
                    <a:lnTo>
                      <a:pt x="1202" y="3514"/>
                    </a:lnTo>
                    <a:lnTo>
                      <a:pt x="1039" y="3793"/>
                    </a:lnTo>
                    <a:lnTo>
                      <a:pt x="1143" y="3852"/>
                    </a:lnTo>
                    <a:lnTo>
                      <a:pt x="1295" y="3594"/>
                    </a:lnTo>
                    <a:lnTo>
                      <a:pt x="1412" y="3660"/>
                    </a:lnTo>
                    <a:lnTo>
                      <a:pt x="1260" y="3919"/>
                    </a:lnTo>
                    <a:lnTo>
                      <a:pt x="1410" y="4004"/>
                    </a:lnTo>
                    <a:lnTo>
                      <a:pt x="1573" y="3725"/>
                    </a:lnTo>
                    <a:lnTo>
                      <a:pt x="1690" y="3792"/>
                    </a:lnTo>
                    <a:close/>
                    <a:moveTo>
                      <a:pt x="2144" y="3159"/>
                    </a:moveTo>
                    <a:lnTo>
                      <a:pt x="2038" y="3303"/>
                    </a:lnTo>
                    <a:lnTo>
                      <a:pt x="1789" y="3125"/>
                    </a:lnTo>
                    <a:lnTo>
                      <a:pt x="1632" y="3337"/>
                    </a:lnTo>
                    <a:lnTo>
                      <a:pt x="1881" y="3516"/>
                    </a:lnTo>
                    <a:lnTo>
                      <a:pt x="1775" y="3660"/>
                    </a:lnTo>
                    <a:lnTo>
                      <a:pt x="1210" y="3254"/>
                    </a:lnTo>
                    <a:lnTo>
                      <a:pt x="1316" y="3110"/>
                    </a:lnTo>
                    <a:lnTo>
                      <a:pt x="1523" y="3259"/>
                    </a:lnTo>
                    <a:lnTo>
                      <a:pt x="1679" y="3046"/>
                    </a:lnTo>
                    <a:lnTo>
                      <a:pt x="1472" y="2898"/>
                    </a:lnTo>
                    <a:lnTo>
                      <a:pt x="1578" y="2754"/>
                    </a:lnTo>
                    <a:lnTo>
                      <a:pt x="2144" y="3159"/>
                    </a:lnTo>
                    <a:close/>
                    <a:moveTo>
                      <a:pt x="2655" y="2621"/>
                    </a:moveTo>
                    <a:lnTo>
                      <a:pt x="2530" y="2749"/>
                    </a:lnTo>
                    <a:lnTo>
                      <a:pt x="2344" y="2572"/>
                    </a:lnTo>
                    <a:cubicBezTo>
                      <a:pt x="2324" y="2603"/>
                      <a:pt x="2307" y="2628"/>
                      <a:pt x="2292" y="2649"/>
                    </a:cubicBezTo>
                    <a:cubicBezTo>
                      <a:pt x="2277" y="2670"/>
                      <a:pt x="2255" y="2696"/>
                      <a:pt x="2225" y="2726"/>
                    </a:cubicBezTo>
                    <a:cubicBezTo>
                      <a:pt x="2203" y="2749"/>
                      <a:pt x="2179" y="2768"/>
                      <a:pt x="2154" y="2782"/>
                    </a:cubicBezTo>
                    <a:cubicBezTo>
                      <a:pt x="2129" y="2796"/>
                      <a:pt x="2103" y="2805"/>
                      <a:pt x="2077" y="2808"/>
                    </a:cubicBezTo>
                    <a:cubicBezTo>
                      <a:pt x="2050" y="2812"/>
                      <a:pt x="2023" y="2809"/>
                      <a:pt x="1996" y="2800"/>
                    </a:cubicBezTo>
                    <a:cubicBezTo>
                      <a:pt x="1969" y="2790"/>
                      <a:pt x="1943" y="2774"/>
                      <a:pt x="1917" y="2749"/>
                    </a:cubicBezTo>
                    <a:lnTo>
                      <a:pt x="1731" y="2572"/>
                    </a:lnTo>
                    <a:lnTo>
                      <a:pt x="1857" y="2444"/>
                    </a:lnTo>
                    <a:lnTo>
                      <a:pt x="1976" y="2557"/>
                    </a:lnTo>
                    <a:cubicBezTo>
                      <a:pt x="1996" y="2576"/>
                      <a:pt x="2013" y="2591"/>
                      <a:pt x="2028" y="2602"/>
                    </a:cubicBezTo>
                    <a:cubicBezTo>
                      <a:pt x="2044" y="2613"/>
                      <a:pt x="2060" y="2619"/>
                      <a:pt x="2078" y="2622"/>
                    </a:cubicBezTo>
                    <a:cubicBezTo>
                      <a:pt x="2095" y="2624"/>
                      <a:pt x="2113" y="2621"/>
                      <a:pt x="2131" y="2613"/>
                    </a:cubicBezTo>
                    <a:cubicBezTo>
                      <a:pt x="2149" y="2604"/>
                      <a:pt x="2170" y="2588"/>
                      <a:pt x="2194" y="2563"/>
                    </a:cubicBezTo>
                    <a:cubicBezTo>
                      <a:pt x="2203" y="2554"/>
                      <a:pt x="2214" y="2542"/>
                      <a:pt x="2226" y="2527"/>
                    </a:cubicBezTo>
                    <a:cubicBezTo>
                      <a:pt x="2239" y="2512"/>
                      <a:pt x="2249" y="2499"/>
                      <a:pt x="2256" y="2489"/>
                    </a:cubicBezTo>
                    <a:lnTo>
                      <a:pt x="2027" y="2270"/>
                    </a:lnTo>
                    <a:lnTo>
                      <a:pt x="2152" y="2142"/>
                    </a:lnTo>
                    <a:lnTo>
                      <a:pt x="2655" y="2621"/>
                    </a:lnTo>
                    <a:close/>
                    <a:moveTo>
                      <a:pt x="2808" y="1579"/>
                    </a:moveTo>
                    <a:lnTo>
                      <a:pt x="2973" y="2163"/>
                    </a:lnTo>
                    <a:cubicBezTo>
                      <a:pt x="2982" y="2197"/>
                      <a:pt x="2986" y="2227"/>
                      <a:pt x="2984" y="2254"/>
                    </a:cubicBezTo>
                    <a:cubicBezTo>
                      <a:pt x="2982" y="2281"/>
                      <a:pt x="2976" y="2305"/>
                      <a:pt x="2967" y="2325"/>
                    </a:cubicBezTo>
                    <a:cubicBezTo>
                      <a:pt x="2957" y="2345"/>
                      <a:pt x="2946" y="2362"/>
                      <a:pt x="2932" y="2377"/>
                    </a:cubicBezTo>
                    <a:cubicBezTo>
                      <a:pt x="2919" y="2392"/>
                      <a:pt x="2905" y="2405"/>
                      <a:pt x="2890" y="2418"/>
                    </a:cubicBezTo>
                    <a:cubicBezTo>
                      <a:pt x="2873" y="2432"/>
                      <a:pt x="2853" y="2448"/>
                      <a:pt x="2829" y="2466"/>
                    </a:cubicBezTo>
                    <a:cubicBezTo>
                      <a:pt x="2805" y="2484"/>
                      <a:pt x="2789" y="2496"/>
                      <a:pt x="2781" y="2502"/>
                    </a:cubicBezTo>
                    <a:lnTo>
                      <a:pt x="2683" y="2386"/>
                    </a:lnTo>
                    <a:lnTo>
                      <a:pt x="2691" y="2379"/>
                    </a:lnTo>
                    <a:cubicBezTo>
                      <a:pt x="2698" y="2377"/>
                      <a:pt x="2708" y="2371"/>
                      <a:pt x="2722" y="2362"/>
                    </a:cubicBezTo>
                    <a:cubicBezTo>
                      <a:pt x="2736" y="2353"/>
                      <a:pt x="2749" y="2343"/>
                      <a:pt x="2761" y="2333"/>
                    </a:cubicBezTo>
                    <a:cubicBezTo>
                      <a:pt x="2785" y="2313"/>
                      <a:pt x="2802" y="2295"/>
                      <a:pt x="2814" y="2278"/>
                    </a:cubicBezTo>
                    <a:cubicBezTo>
                      <a:pt x="2824" y="2262"/>
                      <a:pt x="2828" y="2248"/>
                      <a:pt x="2826" y="2238"/>
                    </a:cubicBezTo>
                    <a:lnTo>
                      <a:pt x="2272" y="2023"/>
                    </a:lnTo>
                    <a:lnTo>
                      <a:pt x="2422" y="1899"/>
                    </a:lnTo>
                    <a:lnTo>
                      <a:pt x="2768" y="2039"/>
                    </a:lnTo>
                    <a:lnTo>
                      <a:pt x="2665" y="1697"/>
                    </a:lnTo>
                    <a:lnTo>
                      <a:pt x="2808" y="1579"/>
                    </a:lnTo>
                    <a:close/>
                    <a:moveTo>
                      <a:pt x="3564" y="1340"/>
                    </a:moveTo>
                    <a:cubicBezTo>
                      <a:pt x="3581" y="1367"/>
                      <a:pt x="3593" y="1395"/>
                      <a:pt x="3599" y="1426"/>
                    </a:cubicBezTo>
                    <a:cubicBezTo>
                      <a:pt x="3606" y="1457"/>
                      <a:pt x="3606" y="1486"/>
                      <a:pt x="3599" y="1513"/>
                    </a:cubicBezTo>
                    <a:cubicBezTo>
                      <a:pt x="3590" y="1551"/>
                      <a:pt x="3575" y="1585"/>
                      <a:pt x="3553" y="1614"/>
                    </a:cubicBezTo>
                    <a:cubicBezTo>
                      <a:pt x="3532" y="1644"/>
                      <a:pt x="3499" y="1672"/>
                      <a:pt x="3456" y="1699"/>
                    </a:cubicBezTo>
                    <a:lnTo>
                      <a:pt x="3361" y="1758"/>
                    </a:lnTo>
                    <a:lnTo>
                      <a:pt x="3481" y="1948"/>
                    </a:lnTo>
                    <a:lnTo>
                      <a:pt x="3329" y="2043"/>
                    </a:lnTo>
                    <a:lnTo>
                      <a:pt x="2958" y="1457"/>
                    </a:lnTo>
                    <a:lnTo>
                      <a:pt x="3210" y="1302"/>
                    </a:lnTo>
                    <a:cubicBezTo>
                      <a:pt x="3248" y="1279"/>
                      <a:pt x="3281" y="1263"/>
                      <a:pt x="3311" y="1253"/>
                    </a:cubicBezTo>
                    <a:cubicBezTo>
                      <a:pt x="3341" y="1243"/>
                      <a:pt x="3370" y="1239"/>
                      <a:pt x="3398" y="1240"/>
                    </a:cubicBezTo>
                    <a:cubicBezTo>
                      <a:pt x="3432" y="1240"/>
                      <a:pt x="3463" y="1249"/>
                      <a:pt x="3490" y="1265"/>
                    </a:cubicBezTo>
                    <a:cubicBezTo>
                      <a:pt x="3518" y="1281"/>
                      <a:pt x="3543" y="1307"/>
                      <a:pt x="3564" y="1340"/>
                    </a:cubicBezTo>
                    <a:close/>
                    <a:moveTo>
                      <a:pt x="3409" y="1441"/>
                    </a:moveTo>
                    <a:cubicBezTo>
                      <a:pt x="3398" y="1425"/>
                      <a:pt x="3385" y="1413"/>
                      <a:pt x="3368" y="1407"/>
                    </a:cubicBezTo>
                    <a:cubicBezTo>
                      <a:pt x="3351" y="1401"/>
                      <a:pt x="3336" y="1399"/>
                      <a:pt x="3321" y="1402"/>
                    </a:cubicBezTo>
                    <a:cubicBezTo>
                      <a:pt x="3301" y="1405"/>
                      <a:pt x="3283" y="1411"/>
                      <a:pt x="3267" y="1420"/>
                    </a:cubicBezTo>
                    <a:cubicBezTo>
                      <a:pt x="3252" y="1429"/>
                      <a:pt x="3232" y="1441"/>
                      <a:pt x="3206" y="1456"/>
                    </a:cubicBezTo>
                    <a:lnTo>
                      <a:pt x="3180" y="1472"/>
                    </a:lnTo>
                    <a:lnTo>
                      <a:pt x="3291" y="1648"/>
                    </a:lnTo>
                    <a:lnTo>
                      <a:pt x="3335" y="1621"/>
                    </a:lnTo>
                    <a:cubicBezTo>
                      <a:pt x="3361" y="1605"/>
                      <a:pt x="3381" y="1590"/>
                      <a:pt x="3396" y="1576"/>
                    </a:cubicBezTo>
                    <a:cubicBezTo>
                      <a:pt x="3411" y="1563"/>
                      <a:pt x="3421" y="1548"/>
                      <a:pt x="3427" y="1531"/>
                    </a:cubicBezTo>
                    <a:cubicBezTo>
                      <a:pt x="3431" y="1517"/>
                      <a:pt x="3432" y="1502"/>
                      <a:pt x="3429" y="1488"/>
                    </a:cubicBezTo>
                    <a:cubicBezTo>
                      <a:pt x="3426" y="1474"/>
                      <a:pt x="3419" y="1458"/>
                      <a:pt x="3409" y="1441"/>
                    </a:cubicBezTo>
                    <a:close/>
                    <a:moveTo>
                      <a:pt x="4480" y="1389"/>
                    </a:moveTo>
                    <a:lnTo>
                      <a:pt x="4319" y="1470"/>
                    </a:lnTo>
                    <a:lnTo>
                      <a:pt x="4180" y="1199"/>
                    </a:lnTo>
                    <a:lnTo>
                      <a:pt x="3942" y="1318"/>
                    </a:lnTo>
                    <a:lnTo>
                      <a:pt x="4082" y="1589"/>
                    </a:lnTo>
                    <a:lnTo>
                      <a:pt x="3922" y="1670"/>
                    </a:lnTo>
                    <a:lnTo>
                      <a:pt x="3604" y="1055"/>
                    </a:lnTo>
                    <a:lnTo>
                      <a:pt x="3765" y="974"/>
                    </a:lnTo>
                    <a:lnTo>
                      <a:pt x="3881" y="1199"/>
                    </a:lnTo>
                    <a:lnTo>
                      <a:pt x="4118" y="1080"/>
                    </a:lnTo>
                    <a:lnTo>
                      <a:pt x="4002" y="855"/>
                    </a:lnTo>
                    <a:lnTo>
                      <a:pt x="4163" y="774"/>
                    </a:lnTo>
                    <a:lnTo>
                      <a:pt x="4480" y="1389"/>
                    </a:lnTo>
                    <a:close/>
                    <a:moveTo>
                      <a:pt x="4968" y="981"/>
                    </a:moveTo>
                    <a:cubicBezTo>
                      <a:pt x="4964" y="971"/>
                      <a:pt x="4959" y="961"/>
                      <a:pt x="4954" y="952"/>
                    </a:cubicBezTo>
                    <a:cubicBezTo>
                      <a:pt x="4948" y="943"/>
                      <a:pt x="4940" y="936"/>
                      <a:pt x="4929" y="930"/>
                    </a:cubicBezTo>
                    <a:cubicBezTo>
                      <a:pt x="4919" y="924"/>
                      <a:pt x="4906" y="922"/>
                      <a:pt x="4890" y="922"/>
                    </a:cubicBezTo>
                    <a:cubicBezTo>
                      <a:pt x="4875" y="921"/>
                      <a:pt x="4854" y="925"/>
                      <a:pt x="4830" y="933"/>
                    </a:cubicBezTo>
                    <a:lnTo>
                      <a:pt x="4722" y="968"/>
                    </a:lnTo>
                    <a:lnTo>
                      <a:pt x="4777" y="1135"/>
                    </a:lnTo>
                    <a:lnTo>
                      <a:pt x="4885" y="1100"/>
                    </a:lnTo>
                    <a:cubicBezTo>
                      <a:pt x="4904" y="1094"/>
                      <a:pt x="4920" y="1086"/>
                      <a:pt x="4933" y="1077"/>
                    </a:cubicBezTo>
                    <a:cubicBezTo>
                      <a:pt x="4947" y="1067"/>
                      <a:pt x="4956" y="1058"/>
                      <a:pt x="4962" y="1048"/>
                    </a:cubicBezTo>
                    <a:cubicBezTo>
                      <a:pt x="4967" y="1038"/>
                      <a:pt x="4971" y="1028"/>
                      <a:pt x="4972" y="1016"/>
                    </a:cubicBezTo>
                    <a:cubicBezTo>
                      <a:pt x="4973" y="1005"/>
                      <a:pt x="4971" y="993"/>
                      <a:pt x="4968" y="981"/>
                    </a:cubicBezTo>
                    <a:close/>
                    <a:moveTo>
                      <a:pt x="5143" y="920"/>
                    </a:moveTo>
                    <a:cubicBezTo>
                      <a:pt x="5154" y="952"/>
                      <a:pt x="5157" y="983"/>
                      <a:pt x="5154" y="1014"/>
                    </a:cubicBezTo>
                    <a:cubicBezTo>
                      <a:pt x="5150" y="1045"/>
                      <a:pt x="5141" y="1072"/>
                      <a:pt x="5125" y="1096"/>
                    </a:cubicBezTo>
                    <a:cubicBezTo>
                      <a:pt x="5105" y="1126"/>
                      <a:pt x="5081" y="1150"/>
                      <a:pt x="5055" y="1168"/>
                    </a:cubicBezTo>
                    <a:cubicBezTo>
                      <a:pt x="5028" y="1185"/>
                      <a:pt x="4994" y="1201"/>
                      <a:pt x="4952" y="1214"/>
                    </a:cubicBezTo>
                    <a:lnTo>
                      <a:pt x="4646" y="1312"/>
                    </a:lnTo>
                    <a:lnTo>
                      <a:pt x="4430" y="656"/>
                    </a:lnTo>
                    <a:lnTo>
                      <a:pt x="4601" y="601"/>
                    </a:lnTo>
                    <a:lnTo>
                      <a:pt x="4682" y="846"/>
                    </a:lnTo>
                    <a:lnTo>
                      <a:pt x="4819" y="801"/>
                    </a:lnTo>
                    <a:cubicBezTo>
                      <a:pt x="4866" y="787"/>
                      <a:pt x="4905" y="778"/>
                      <a:pt x="4936" y="775"/>
                    </a:cubicBezTo>
                    <a:cubicBezTo>
                      <a:pt x="4968" y="772"/>
                      <a:pt x="4998" y="776"/>
                      <a:pt x="5027" y="786"/>
                    </a:cubicBezTo>
                    <a:cubicBezTo>
                      <a:pt x="5055" y="796"/>
                      <a:pt x="5079" y="813"/>
                      <a:pt x="5099" y="837"/>
                    </a:cubicBezTo>
                    <a:cubicBezTo>
                      <a:pt x="5118" y="860"/>
                      <a:pt x="5133" y="888"/>
                      <a:pt x="5143" y="920"/>
                    </a:cubicBezTo>
                    <a:close/>
                    <a:moveTo>
                      <a:pt x="5447" y="1055"/>
                    </a:moveTo>
                    <a:lnTo>
                      <a:pt x="5276" y="1110"/>
                    </a:lnTo>
                    <a:lnTo>
                      <a:pt x="5060" y="454"/>
                    </a:lnTo>
                    <a:lnTo>
                      <a:pt x="5231" y="399"/>
                    </a:lnTo>
                    <a:lnTo>
                      <a:pt x="5447" y="1055"/>
                    </a:lnTo>
                    <a:close/>
                    <a:moveTo>
                      <a:pt x="6240" y="892"/>
                    </a:moveTo>
                    <a:lnTo>
                      <a:pt x="6067" y="922"/>
                    </a:lnTo>
                    <a:lnTo>
                      <a:pt x="5987" y="470"/>
                    </a:lnTo>
                    <a:lnTo>
                      <a:pt x="5782" y="972"/>
                    </a:lnTo>
                    <a:lnTo>
                      <a:pt x="5612" y="1001"/>
                    </a:lnTo>
                    <a:lnTo>
                      <a:pt x="5491" y="322"/>
                    </a:lnTo>
                    <a:lnTo>
                      <a:pt x="5664" y="292"/>
                    </a:lnTo>
                    <a:lnTo>
                      <a:pt x="5737" y="701"/>
                    </a:lnTo>
                    <a:lnTo>
                      <a:pt x="5930" y="246"/>
                    </a:lnTo>
                    <a:lnTo>
                      <a:pt x="6119" y="213"/>
                    </a:lnTo>
                    <a:lnTo>
                      <a:pt x="6240" y="892"/>
                    </a:lnTo>
                    <a:close/>
                    <a:moveTo>
                      <a:pt x="6014" y="0"/>
                    </a:moveTo>
                    <a:cubicBezTo>
                      <a:pt x="6023" y="56"/>
                      <a:pt x="6010" y="105"/>
                      <a:pt x="5972" y="145"/>
                    </a:cubicBezTo>
                    <a:cubicBezTo>
                      <a:pt x="5935" y="184"/>
                      <a:pt x="5877" y="211"/>
                      <a:pt x="5798" y="225"/>
                    </a:cubicBezTo>
                    <a:cubicBezTo>
                      <a:pt x="5720" y="238"/>
                      <a:pt x="5656" y="233"/>
                      <a:pt x="5607" y="208"/>
                    </a:cubicBezTo>
                    <a:cubicBezTo>
                      <a:pt x="5558" y="183"/>
                      <a:pt x="5528" y="143"/>
                      <a:pt x="5518" y="86"/>
                    </a:cubicBezTo>
                    <a:lnTo>
                      <a:pt x="5673" y="59"/>
                    </a:lnTo>
                    <a:cubicBezTo>
                      <a:pt x="5680" y="92"/>
                      <a:pt x="5691" y="115"/>
                      <a:pt x="5708" y="127"/>
                    </a:cubicBezTo>
                    <a:cubicBezTo>
                      <a:pt x="5724" y="140"/>
                      <a:pt x="5749" y="143"/>
                      <a:pt x="5783" y="137"/>
                    </a:cubicBezTo>
                    <a:cubicBezTo>
                      <a:pt x="5817" y="131"/>
                      <a:pt x="5839" y="120"/>
                      <a:pt x="5850" y="102"/>
                    </a:cubicBezTo>
                    <a:cubicBezTo>
                      <a:pt x="5861" y="85"/>
                      <a:pt x="5864" y="60"/>
                      <a:pt x="5858" y="27"/>
                    </a:cubicBezTo>
                    <a:lnTo>
                      <a:pt x="6014" y="0"/>
                    </a:lnTo>
                    <a:close/>
                    <a:moveTo>
                      <a:pt x="7808" y="323"/>
                    </a:moveTo>
                    <a:cubicBezTo>
                      <a:pt x="7834" y="348"/>
                      <a:pt x="7853" y="377"/>
                      <a:pt x="7866" y="412"/>
                    </a:cubicBezTo>
                    <a:cubicBezTo>
                      <a:pt x="7878" y="446"/>
                      <a:pt x="7883" y="485"/>
                      <a:pt x="7880" y="528"/>
                    </a:cubicBezTo>
                    <a:cubicBezTo>
                      <a:pt x="7877" y="571"/>
                      <a:pt x="7867" y="608"/>
                      <a:pt x="7849" y="641"/>
                    </a:cubicBezTo>
                    <a:cubicBezTo>
                      <a:pt x="7831" y="673"/>
                      <a:pt x="7807" y="700"/>
                      <a:pt x="7777" y="722"/>
                    </a:cubicBezTo>
                    <a:cubicBezTo>
                      <a:pt x="7746" y="744"/>
                      <a:pt x="7711" y="760"/>
                      <a:pt x="7671" y="771"/>
                    </a:cubicBezTo>
                    <a:cubicBezTo>
                      <a:pt x="7632" y="781"/>
                      <a:pt x="7587" y="786"/>
                      <a:pt x="7536" y="786"/>
                    </a:cubicBezTo>
                    <a:lnTo>
                      <a:pt x="7531" y="862"/>
                    </a:lnTo>
                    <a:lnTo>
                      <a:pt x="7352" y="849"/>
                    </a:lnTo>
                    <a:lnTo>
                      <a:pt x="7357" y="774"/>
                    </a:lnTo>
                    <a:cubicBezTo>
                      <a:pt x="7309" y="767"/>
                      <a:pt x="7265" y="756"/>
                      <a:pt x="7226" y="740"/>
                    </a:cubicBezTo>
                    <a:cubicBezTo>
                      <a:pt x="7188" y="723"/>
                      <a:pt x="7155" y="702"/>
                      <a:pt x="7128" y="677"/>
                    </a:cubicBezTo>
                    <a:cubicBezTo>
                      <a:pt x="7101" y="651"/>
                      <a:pt x="7082" y="621"/>
                      <a:pt x="7069" y="587"/>
                    </a:cubicBezTo>
                    <a:cubicBezTo>
                      <a:pt x="7056" y="552"/>
                      <a:pt x="7051" y="514"/>
                      <a:pt x="7054" y="471"/>
                    </a:cubicBezTo>
                    <a:cubicBezTo>
                      <a:pt x="7057" y="428"/>
                      <a:pt x="7067" y="391"/>
                      <a:pt x="7084" y="359"/>
                    </a:cubicBezTo>
                    <a:cubicBezTo>
                      <a:pt x="7101" y="328"/>
                      <a:pt x="7124" y="302"/>
                      <a:pt x="7153" y="280"/>
                    </a:cubicBezTo>
                    <a:cubicBezTo>
                      <a:pt x="7182" y="259"/>
                      <a:pt x="7217" y="244"/>
                      <a:pt x="7259" y="233"/>
                    </a:cubicBezTo>
                    <a:cubicBezTo>
                      <a:pt x="7301" y="223"/>
                      <a:pt x="7347" y="217"/>
                      <a:pt x="7397" y="217"/>
                    </a:cubicBezTo>
                    <a:lnTo>
                      <a:pt x="7402" y="147"/>
                    </a:lnTo>
                    <a:lnTo>
                      <a:pt x="7581" y="159"/>
                    </a:lnTo>
                    <a:lnTo>
                      <a:pt x="7576" y="229"/>
                    </a:lnTo>
                    <a:cubicBezTo>
                      <a:pt x="7627" y="236"/>
                      <a:pt x="7672" y="246"/>
                      <a:pt x="7711" y="262"/>
                    </a:cubicBezTo>
                    <a:cubicBezTo>
                      <a:pt x="7749" y="277"/>
                      <a:pt x="7782" y="298"/>
                      <a:pt x="7808" y="323"/>
                    </a:cubicBezTo>
                    <a:close/>
                    <a:moveTo>
                      <a:pt x="7694" y="512"/>
                    </a:moveTo>
                    <a:cubicBezTo>
                      <a:pt x="7697" y="468"/>
                      <a:pt x="7688" y="431"/>
                      <a:pt x="7666" y="402"/>
                    </a:cubicBezTo>
                    <a:cubicBezTo>
                      <a:pt x="7644" y="372"/>
                      <a:pt x="7612" y="353"/>
                      <a:pt x="7568" y="344"/>
                    </a:cubicBezTo>
                    <a:lnTo>
                      <a:pt x="7544" y="672"/>
                    </a:lnTo>
                    <a:cubicBezTo>
                      <a:pt x="7597" y="666"/>
                      <a:pt x="7634" y="651"/>
                      <a:pt x="7656" y="625"/>
                    </a:cubicBezTo>
                    <a:cubicBezTo>
                      <a:pt x="7678" y="599"/>
                      <a:pt x="7691" y="561"/>
                      <a:pt x="7694" y="512"/>
                    </a:cubicBezTo>
                    <a:close/>
                    <a:moveTo>
                      <a:pt x="7366" y="659"/>
                    </a:moveTo>
                    <a:lnTo>
                      <a:pt x="7389" y="332"/>
                    </a:lnTo>
                    <a:cubicBezTo>
                      <a:pt x="7343" y="336"/>
                      <a:pt x="7307" y="350"/>
                      <a:pt x="7282" y="375"/>
                    </a:cubicBezTo>
                    <a:cubicBezTo>
                      <a:pt x="7257" y="399"/>
                      <a:pt x="7243" y="435"/>
                      <a:pt x="7240" y="481"/>
                    </a:cubicBezTo>
                    <a:cubicBezTo>
                      <a:pt x="7236" y="529"/>
                      <a:pt x="7244" y="568"/>
                      <a:pt x="7263" y="597"/>
                    </a:cubicBezTo>
                    <a:cubicBezTo>
                      <a:pt x="7282" y="626"/>
                      <a:pt x="7316" y="647"/>
                      <a:pt x="7366" y="659"/>
                    </a:cubicBezTo>
                    <a:close/>
                    <a:moveTo>
                      <a:pt x="8719" y="676"/>
                    </a:moveTo>
                    <a:cubicBezTo>
                      <a:pt x="8700" y="785"/>
                      <a:pt x="8653" y="865"/>
                      <a:pt x="8578" y="918"/>
                    </a:cubicBezTo>
                    <a:cubicBezTo>
                      <a:pt x="8504" y="971"/>
                      <a:pt x="8412" y="987"/>
                      <a:pt x="8301" y="968"/>
                    </a:cubicBezTo>
                    <a:cubicBezTo>
                      <a:pt x="8190" y="949"/>
                      <a:pt x="8109" y="902"/>
                      <a:pt x="8057" y="827"/>
                    </a:cubicBezTo>
                    <a:cubicBezTo>
                      <a:pt x="8006" y="752"/>
                      <a:pt x="7990" y="661"/>
                      <a:pt x="8009" y="553"/>
                    </a:cubicBezTo>
                    <a:cubicBezTo>
                      <a:pt x="8029" y="443"/>
                      <a:pt x="8076" y="363"/>
                      <a:pt x="8150" y="310"/>
                    </a:cubicBezTo>
                    <a:cubicBezTo>
                      <a:pt x="8224" y="258"/>
                      <a:pt x="8316" y="241"/>
                      <a:pt x="8427" y="260"/>
                    </a:cubicBezTo>
                    <a:cubicBezTo>
                      <a:pt x="8537" y="279"/>
                      <a:pt x="8619" y="326"/>
                      <a:pt x="8670" y="401"/>
                    </a:cubicBezTo>
                    <a:cubicBezTo>
                      <a:pt x="8722" y="475"/>
                      <a:pt x="8738" y="567"/>
                      <a:pt x="8719" y="676"/>
                    </a:cubicBezTo>
                    <a:close/>
                    <a:moveTo>
                      <a:pt x="8453" y="807"/>
                    </a:moveTo>
                    <a:cubicBezTo>
                      <a:pt x="8474" y="790"/>
                      <a:pt x="8491" y="767"/>
                      <a:pt x="8504" y="741"/>
                    </a:cubicBezTo>
                    <a:cubicBezTo>
                      <a:pt x="8518" y="714"/>
                      <a:pt x="8528" y="682"/>
                      <a:pt x="8535" y="644"/>
                    </a:cubicBezTo>
                    <a:cubicBezTo>
                      <a:pt x="8542" y="603"/>
                      <a:pt x="8543" y="567"/>
                      <a:pt x="8539" y="537"/>
                    </a:cubicBezTo>
                    <a:cubicBezTo>
                      <a:pt x="8534" y="507"/>
                      <a:pt x="8526" y="481"/>
                      <a:pt x="8514" y="461"/>
                    </a:cubicBezTo>
                    <a:cubicBezTo>
                      <a:pt x="8501" y="440"/>
                      <a:pt x="8485" y="424"/>
                      <a:pt x="8467" y="412"/>
                    </a:cubicBezTo>
                    <a:cubicBezTo>
                      <a:pt x="8447" y="400"/>
                      <a:pt x="8427" y="392"/>
                      <a:pt x="8405" y="389"/>
                    </a:cubicBezTo>
                    <a:cubicBezTo>
                      <a:pt x="8382" y="385"/>
                      <a:pt x="8360" y="385"/>
                      <a:pt x="8339" y="389"/>
                    </a:cubicBezTo>
                    <a:cubicBezTo>
                      <a:pt x="8318" y="394"/>
                      <a:pt x="8297" y="404"/>
                      <a:pt x="8277" y="419"/>
                    </a:cubicBezTo>
                    <a:cubicBezTo>
                      <a:pt x="8259" y="433"/>
                      <a:pt x="8242" y="455"/>
                      <a:pt x="8227" y="483"/>
                    </a:cubicBezTo>
                    <a:cubicBezTo>
                      <a:pt x="8212" y="511"/>
                      <a:pt x="8201" y="545"/>
                      <a:pt x="8194" y="585"/>
                    </a:cubicBezTo>
                    <a:cubicBezTo>
                      <a:pt x="8186" y="625"/>
                      <a:pt x="8185" y="660"/>
                      <a:pt x="8189" y="691"/>
                    </a:cubicBezTo>
                    <a:cubicBezTo>
                      <a:pt x="8194" y="721"/>
                      <a:pt x="8202" y="746"/>
                      <a:pt x="8214" y="767"/>
                    </a:cubicBezTo>
                    <a:cubicBezTo>
                      <a:pt x="8226" y="787"/>
                      <a:pt x="8242" y="804"/>
                      <a:pt x="8261" y="816"/>
                    </a:cubicBezTo>
                    <a:cubicBezTo>
                      <a:pt x="8280" y="828"/>
                      <a:pt x="8301" y="836"/>
                      <a:pt x="8324" y="840"/>
                    </a:cubicBezTo>
                    <a:cubicBezTo>
                      <a:pt x="8347" y="844"/>
                      <a:pt x="8369" y="843"/>
                      <a:pt x="8392" y="838"/>
                    </a:cubicBezTo>
                    <a:cubicBezTo>
                      <a:pt x="8414" y="833"/>
                      <a:pt x="8434" y="823"/>
                      <a:pt x="8453" y="807"/>
                    </a:cubicBezTo>
                    <a:close/>
                    <a:moveTo>
                      <a:pt x="9390" y="1245"/>
                    </a:moveTo>
                    <a:lnTo>
                      <a:pt x="9218" y="1190"/>
                    </a:lnTo>
                    <a:lnTo>
                      <a:pt x="9313" y="901"/>
                    </a:lnTo>
                    <a:lnTo>
                      <a:pt x="9060" y="819"/>
                    </a:lnTo>
                    <a:lnTo>
                      <a:pt x="8965" y="1109"/>
                    </a:lnTo>
                    <a:lnTo>
                      <a:pt x="8794" y="1054"/>
                    </a:lnTo>
                    <a:lnTo>
                      <a:pt x="9010" y="397"/>
                    </a:lnTo>
                    <a:lnTo>
                      <a:pt x="9181" y="452"/>
                    </a:lnTo>
                    <a:lnTo>
                      <a:pt x="9102" y="692"/>
                    </a:lnTo>
                    <a:lnTo>
                      <a:pt x="9355" y="774"/>
                    </a:lnTo>
                    <a:lnTo>
                      <a:pt x="9434" y="533"/>
                    </a:lnTo>
                    <a:lnTo>
                      <a:pt x="9606" y="588"/>
                    </a:lnTo>
                    <a:lnTo>
                      <a:pt x="9390" y="1245"/>
                    </a:lnTo>
                    <a:close/>
                    <a:moveTo>
                      <a:pt x="10109" y="1739"/>
                    </a:moveTo>
                    <a:lnTo>
                      <a:pt x="9958" y="1672"/>
                    </a:lnTo>
                    <a:lnTo>
                      <a:pt x="10024" y="1525"/>
                    </a:lnTo>
                    <a:lnTo>
                      <a:pt x="9636" y="1355"/>
                    </a:lnTo>
                    <a:lnTo>
                      <a:pt x="9570" y="1502"/>
                    </a:lnTo>
                    <a:lnTo>
                      <a:pt x="9418" y="1435"/>
                    </a:lnTo>
                    <a:lnTo>
                      <a:pt x="9539" y="1168"/>
                    </a:lnTo>
                    <a:lnTo>
                      <a:pt x="9587" y="1189"/>
                    </a:lnTo>
                    <a:cubicBezTo>
                      <a:pt x="9652" y="1135"/>
                      <a:pt x="9712" y="1069"/>
                      <a:pt x="9768" y="991"/>
                    </a:cubicBezTo>
                    <a:cubicBezTo>
                      <a:pt x="9825" y="912"/>
                      <a:pt x="9875" y="824"/>
                      <a:pt x="9919" y="726"/>
                    </a:cubicBezTo>
                    <a:lnTo>
                      <a:pt x="10395" y="936"/>
                    </a:lnTo>
                    <a:lnTo>
                      <a:pt x="10166" y="1444"/>
                    </a:lnTo>
                    <a:lnTo>
                      <a:pt x="10229" y="1472"/>
                    </a:lnTo>
                    <a:lnTo>
                      <a:pt x="10109" y="1739"/>
                    </a:lnTo>
                    <a:close/>
                    <a:moveTo>
                      <a:pt x="10002" y="1371"/>
                    </a:moveTo>
                    <a:lnTo>
                      <a:pt x="10176" y="985"/>
                    </a:lnTo>
                    <a:lnTo>
                      <a:pt x="10016" y="915"/>
                    </a:lnTo>
                    <a:cubicBezTo>
                      <a:pt x="9976" y="990"/>
                      <a:pt x="9933" y="1056"/>
                      <a:pt x="9886" y="1113"/>
                    </a:cubicBezTo>
                    <a:cubicBezTo>
                      <a:pt x="9840" y="1170"/>
                      <a:pt x="9793" y="1219"/>
                      <a:pt x="9745" y="1259"/>
                    </a:cubicBezTo>
                    <a:lnTo>
                      <a:pt x="10002" y="1371"/>
                    </a:lnTo>
                    <a:close/>
                    <a:moveTo>
                      <a:pt x="11578" y="1999"/>
                    </a:moveTo>
                    <a:cubicBezTo>
                      <a:pt x="11559" y="2023"/>
                      <a:pt x="11536" y="2043"/>
                      <a:pt x="11509" y="2060"/>
                    </a:cubicBezTo>
                    <a:cubicBezTo>
                      <a:pt x="11482" y="2077"/>
                      <a:pt x="11454" y="2087"/>
                      <a:pt x="11426" y="2090"/>
                    </a:cubicBezTo>
                    <a:cubicBezTo>
                      <a:pt x="11387" y="2095"/>
                      <a:pt x="11349" y="2092"/>
                      <a:pt x="11314" y="2082"/>
                    </a:cubicBezTo>
                    <a:cubicBezTo>
                      <a:pt x="11278" y="2072"/>
                      <a:pt x="11240" y="2052"/>
                      <a:pt x="11200" y="2021"/>
                    </a:cubicBezTo>
                    <a:lnTo>
                      <a:pt x="11112" y="1953"/>
                    </a:lnTo>
                    <a:lnTo>
                      <a:pt x="10971" y="2130"/>
                    </a:lnTo>
                    <a:lnTo>
                      <a:pt x="10829" y="2020"/>
                    </a:lnTo>
                    <a:lnTo>
                      <a:pt x="11260" y="1476"/>
                    </a:lnTo>
                    <a:lnTo>
                      <a:pt x="11493" y="1657"/>
                    </a:lnTo>
                    <a:cubicBezTo>
                      <a:pt x="11528" y="1684"/>
                      <a:pt x="11556" y="1709"/>
                      <a:pt x="11575" y="1734"/>
                    </a:cubicBezTo>
                    <a:cubicBezTo>
                      <a:pt x="11594" y="1758"/>
                      <a:pt x="11608" y="1784"/>
                      <a:pt x="11617" y="1810"/>
                    </a:cubicBezTo>
                    <a:cubicBezTo>
                      <a:pt x="11628" y="1841"/>
                      <a:pt x="11631" y="1873"/>
                      <a:pt x="11625" y="1904"/>
                    </a:cubicBezTo>
                    <a:cubicBezTo>
                      <a:pt x="11619" y="1936"/>
                      <a:pt x="11603" y="1967"/>
                      <a:pt x="11578" y="1999"/>
                    </a:cubicBezTo>
                    <a:close/>
                    <a:moveTo>
                      <a:pt x="11429" y="1889"/>
                    </a:moveTo>
                    <a:cubicBezTo>
                      <a:pt x="11441" y="1873"/>
                      <a:pt x="11447" y="1857"/>
                      <a:pt x="11448" y="1839"/>
                    </a:cubicBezTo>
                    <a:cubicBezTo>
                      <a:pt x="11448" y="1822"/>
                      <a:pt x="11445" y="1807"/>
                      <a:pt x="11437" y="1794"/>
                    </a:cubicBezTo>
                    <a:cubicBezTo>
                      <a:pt x="11427" y="1776"/>
                      <a:pt x="11415" y="1762"/>
                      <a:pt x="11401" y="1750"/>
                    </a:cubicBezTo>
                    <a:cubicBezTo>
                      <a:pt x="11388" y="1739"/>
                      <a:pt x="11369" y="1724"/>
                      <a:pt x="11346" y="1706"/>
                    </a:cubicBezTo>
                    <a:lnTo>
                      <a:pt x="11321" y="1687"/>
                    </a:lnTo>
                    <a:lnTo>
                      <a:pt x="11192" y="1850"/>
                    </a:lnTo>
                    <a:lnTo>
                      <a:pt x="11233" y="1882"/>
                    </a:lnTo>
                    <a:cubicBezTo>
                      <a:pt x="11257" y="1900"/>
                      <a:pt x="11278" y="1914"/>
                      <a:pt x="11296" y="1923"/>
                    </a:cubicBezTo>
                    <a:cubicBezTo>
                      <a:pt x="11314" y="1933"/>
                      <a:pt x="11332" y="1937"/>
                      <a:pt x="11350" y="1936"/>
                    </a:cubicBezTo>
                    <a:cubicBezTo>
                      <a:pt x="11365" y="1935"/>
                      <a:pt x="11379" y="1931"/>
                      <a:pt x="11392" y="1924"/>
                    </a:cubicBezTo>
                    <a:cubicBezTo>
                      <a:pt x="11404" y="1916"/>
                      <a:pt x="11417" y="1904"/>
                      <a:pt x="11429" y="1889"/>
                    </a:cubicBezTo>
                    <a:close/>
                    <a:moveTo>
                      <a:pt x="11745" y="2803"/>
                    </a:moveTo>
                    <a:lnTo>
                      <a:pt x="11375" y="2463"/>
                    </a:lnTo>
                    <a:lnTo>
                      <a:pt x="11852" y="1958"/>
                    </a:lnTo>
                    <a:lnTo>
                      <a:pt x="12221" y="2298"/>
                    </a:lnTo>
                    <a:lnTo>
                      <a:pt x="12129" y="2396"/>
                    </a:lnTo>
                    <a:lnTo>
                      <a:pt x="11891" y="2176"/>
                    </a:lnTo>
                    <a:lnTo>
                      <a:pt x="11808" y="2263"/>
                    </a:lnTo>
                    <a:lnTo>
                      <a:pt x="12030" y="2467"/>
                    </a:lnTo>
                    <a:lnTo>
                      <a:pt x="11938" y="2565"/>
                    </a:lnTo>
                    <a:lnTo>
                      <a:pt x="11716" y="2361"/>
                    </a:lnTo>
                    <a:lnTo>
                      <a:pt x="11598" y="2486"/>
                    </a:lnTo>
                    <a:lnTo>
                      <a:pt x="11837" y="2705"/>
                    </a:lnTo>
                    <a:lnTo>
                      <a:pt x="11745" y="2803"/>
                    </a:lnTo>
                    <a:close/>
                    <a:moveTo>
                      <a:pt x="12039" y="3159"/>
                    </a:moveTo>
                    <a:cubicBezTo>
                      <a:pt x="12005" y="3121"/>
                      <a:pt x="11980" y="3080"/>
                      <a:pt x="11962" y="3037"/>
                    </a:cubicBezTo>
                    <a:cubicBezTo>
                      <a:pt x="11945" y="2994"/>
                      <a:pt x="11938" y="2951"/>
                      <a:pt x="11940" y="2908"/>
                    </a:cubicBezTo>
                    <a:cubicBezTo>
                      <a:pt x="11942" y="2865"/>
                      <a:pt x="11954" y="2822"/>
                      <a:pt x="11977" y="2780"/>
                    </a:cubicBezTo>
                    <a:cubicBezTo>
                      <a:pt x="12000" y="2738"/>
                      <a:pt x="12034" y="2697"/>
                      <a:pt x="12079" y="2659"/>
                    </a:cubicBezTo>
                    <a:cubicBezTo>
                      <a:pt x="12121" y="2623"/>
                      <a:pt x="12164" y="2597"/>
                      <a:pt x="12209" y="2580"/>
                    </a:cubicBezTo>
                    <a:cubicBezTo>
                      <a:pt x="12254" y="2563"/>
                      <a:pt x="12299" y="2556"/>
                      <a:pt x="12344" y="2558"/>
                    </a:cubicBezTo>
                    <a:cubicBezTo>
                      <a:pt x="12387" y="2561"/>
                      <a:pt x="12430" y="2574"/>
                      <a:pt x="12472" y="2596"/>
                    </a:cubicBezTo>
                    <a:cubicBezTo>
                      <a:pt x="12514" y="2618"/>
                      <a:pt x="12553" y="2650"/>
                      <a:pt x="12588" y="2689"/>
                    </a:cubicBezTo>
                    <a:cubicBezTo>
                      <a:pt x="12607" y="2711"/>
                      <a:pt x="12623" y="2732"/>
                      <a:pt x="12636" y="2752"/>
                    </a:cubicBezTo>
                    <a:cubicBezTo>
                      <a:pt x="12649" y="2771"/>
                      <a:pt x="12660" y="2791"/>
                      <a:pt x="12670" y="2809"/>
                    </a:cubicBezTo>
                    <a:cubicBezTo>
                      <a:pt x="12679" y="2828"/>
                      <a:pt x="12686" y="2847"/>
                      <a:pt x="12692" y="2864"/>
                    </a:cubicBezTo>
                    <a:cubicBezTo>
                      <a:pt x="12698" y="2882"/>
                      <a:pt x="12702" y="2897"/>
                      <a:pt x="12706" y="2911"/>
                    </a:cubicBezTo>
                    <a:lnTo>
                      <a:pt x="12578" y="3021"/>
                    </a:lnTo>
                    <a:lnTo>
                      <a:pt x="12564" y="3005"/>
                    </a:lnTo>
                    <a:cubicBezTo>
                      <a:pt x="12564" y="2994"/>
                      <a:pt x="12564" y="2980"/>
                      <a:pt x="12563" y="2963"/>
                    </a:cubicBezTo>
                    <a:cubicBezTo>
                      <a:pt x="12562" y="2947"/>
                      <a:pt x="12560" y="2929"/>
                      <a:pt x="12556" y="2910"/>
                    </a:cubicBezTo>
                    <a:cubicBezTo>
                      <a:pt x="12553" y="2891"/>
                      <a:pt x="12547" y="2871"/>
                      <a:pt x="12539" y="2852"/>
                    </a:cubicBezTo>
                    <a:cubicBezTo>
                      <a:pt x="12531" y="2832"/>
                      <a:pt x="12519" y="2814"/>
                      <a:pt x="12504" y="2797"/>
                    </a:cubicBezTo>
                    <a:cubicBezTo>
                      <a:pt x="12488" y="2778"/>
                      <a:pt x="12469" y="2763"/>
                      <a:pt x="12448" y="2751"/>
                    </a:cubicBezTo>
                    <a:cubicBezTo>
                      <a:pt x="12427" y="2739"/>
                      <a:pt x="12403" y="2732"/>
                      <a:pt x="12376" y="2729"/>
                    </a:cubicBezTo>
                    <a:cubicBezTo>
                      <a:pt x="12351" y="2727"/>
                      <a:pt x="12323" y="2732"/>
                      <a:pt x="12293" y="2742"/>
                    </a:cubicBezTo>
                    <a:cubicBezTo>
                      <a:pt x="12264" y="2753"/>
                      <a:pt x="12233" y="2771"/>
                      <a:pt x="12201" y="2799"/>
                    </a:cubicBezTo>
                    <a:cubicBezTo>
                      <a:pt x="12168" y="2827"/>
                      <a:pt x="12145" y="2855"/>
                      <a:pt x="12131" y="2884"/>
                    </a:cubicBezTo>
                    <a:cubicBezTo>
                      <a:pt x="12117" y="2912"/>
                      <a:pt x="12109" y="2938"/>
                      <a:pt x="12109" y="2963"/>
                    </a:cubicBezTo>
                    <a:cubicBezTo>
                      <a:pt x="12108" y="2989"/>
                      <a:pt x="12113" y="3012"/>
                      <a:pt x="12123" y="3035"/>
                    </a:cubicBezTo>
                    <a:cubicBezTo>
                      <a:pt x="12133" y="3057"/>
                      <a:pt x="12145" y="3077"/>
                      <a:pt x="12160" y="3094"/>
                    </a:cubicBezTo>
                    <a:cubicBezTo>
                      <a:pt x="12175" y="3110"/>
                      <a:pt x="12191" y="3124"/>
                      <a:pt x="12210" y="3136"/>
                    </a:cubicBezTo>
                    <a:cubicBezTo>
                      <a:pt x="12229" y="3148"/>
                      <a:pt x="12249" y="3156"/>
                      <a:pt x="12269" y="3163"/>
                    </a:cubicBezTo>
                    <a:cubicBezTo>
                      <a:pt x="12286" y="3168"/>
                      <a:pt x="12303" y="3172"/>
                      <a:pt x="12319" y="3176"/>
                    </a:cubicBezTo>
                    <a:cubicBezTo>
                      <a:pt x="12336" y="3179"/>
                      <a:pt x="12350" y="3181"/>
                      <a:pt x="12361" y="3182"/>
                    </a:cubicBezTo>
                    <a:lnTo>
                      <a:pt x="12373" y="3196"/>
                    </a:lnTo>
                    <a:lnTo>
                      <a:pt x="12247" y="3305"/>
                    </a:lnTo>
                    <a:cubicBezTo>
                      <a:pt x="12230" y="3297"/>
                      <a:pt x="12213" y="3289"/>
                      <a:pt x="12197" y="3282"/>
                    </a:cubicBezTo>
                    <a:cubicBezTo>
                      <a:pt x="12182" y="3274"/>
                      <a:pt x="12166" y="3266"/>
                      <a:pt x="12151" y="3256"/>
                    </a:cubicBezTo>
                    <a:cubicBezTo>
                      <a:pt x="12131" y="3243"/>
                      <a:pt x="12113" y="3230"/>
                      <a:pt x="12097" y="3217"/>
                    </a:cubicBezTo>
                    <a:cubicBezTo>
                      <a:pt x="12082" y="3205"/>
                      <a:pt x="12062" y="3185"/>
                      <a:pt x="12039" y="3159"/>
                    </a:cubicBezTo>
                    <a:close/>
                    <a:moveTo>
                      <a:pt x="12629" y="3963"/>
                    </a:moveTo>
                    <a:lnTo>
                      <a:pt x="12531" y="3814"/>
                    </a:lnTo>
                    <a:lnTo>
                      <a:pt x="13004" y="3511"/>
                    </a:lnTo>
                    <a:lnTo>
                      <a:pt x="12859" y="3291"/>
                    </a:lnTo>
                    <a:lnTo>
                      <a:pt x="12386" y="3594"/>
                    </a:lnTo>
                    <a:lnTo>
                      <a:pt x="12288" y="3444"/>
                    </a:lnTo>
                    <a:lnTo>
                      <a:pt x="12874" y="3069"/>
                    </a:lnTo>
                    <a:lnTo>
                      <a:pt x="13215" y="3588"/>
                    </a:lnTo>
                    <a:lnTo>
                      <a:pt x="12629" y="3963"/>
                    </a:lnTo>
                    <a:close/>
                    <a:moveTo>
                      <a:pt x="13617" y="4335"/>
                    </a:moveTo>
                    <a:lnTo>
                      <a:pt x="13004" y="4372"/>
                    </a:lnTo>
                    <a:cubicBezTo>
                      <a:pt x="12969" y="4374"/>
                      <a:pt x="12938" y="4371"/>
                      <a:pt x="12912" y="4364"/>
                    </a:cubicBezTo>
                    <a:cubicBezTo>
                      <a:pt x="12885" y="4356"/>
                      <a:pt x="12863" y="4346"/>
                      <a:pt x="12845" y="4333"/>
                    </a:cubicBezTo>
                    <a:cubicBezTo>
                      <a:pt x="12827" y="4319"/>
                      <a:pt x="12812" y="4305"/>
                      <a:pt x="12800" y="4289"/>
                    </a:cubicBezTo>
                    <a:cubicBezTo>
                      <a:pt x="12789" y="4273"/>
                      <a:pt x="12778" y="4256"/>
                      <a:pt x="12769" y="4239"/>
                    </a:cubicBezTo>
                    <a:cubicBezTo>
                      <a:pt x="12759" y="4220"/>
                      <a:pt x="12747" y="4197"/>
                      <a:pt x="12734" y="4170"/>
                    </a:cubicBezTo>
                    <a:cubicBezTo>
                      <a:pt x="12721" y="4144"/>
                      <a:pt x="12712" y="4126"/>
                      <a:pt x="12708" y="4117"/>
                    </a:cubicBezTo>
                    <a:lnTo>
                      <a:pt x="12843" y="4046"/>
                    </a:lnTo>
                    <a:lnTo>
                      <a:pt x="12848" y="4056"/>
                    </a:lnTo>
                    <a:cubicBezTo>
                      <a:pt x="12850" y="4062"/>
                      <a:pt x="12853" y="4073"/>
                      <a:pt x="12859" y="4089"/>
                    </a:cubicBezTo>
                    <a:cubicBezTo>
                      <a:pt x="12865" y="4104"/>
                      <a:pt x="12872" y="4119"/>
                      <a:pt x="12880" y="4133"/>
                    </a:cubicBezTo>
                    <a:cubicBezTo>
                      <a:pt x="12894" y="4160"/>
                      <a:pt x="12909" y="4180"/>
                      <a:pt x="12923" y="4195"/>
                    </a:cubicBezTo>
                    <a:cubicBezTo>
                      <a:pt x="12937" y="4209"/>
                      <a:pt x="12950" y="4215"/>
                      <a:pt x="12960" y="4215"/>
                    </a:cubicBezTo>
                    <a:lnTo>
                      <a:pt x="13289" y="3725"/>
                    </a:lnTo>
                    <a:lnTo>
                      <a:pt x="13381" y="3895"/>
                    </a:lnTo>
                    <a:lnTo>
                      <a:pt x="13170" y="4200"/>
                    </a:lnTo>
                    <a:lnTo>
                      <a:pt x="13529" y="4172"/>
                    </a:lnTo>
                    <a:lnTo>
                      <a:pt x="13617" y="4335"/>
                    </a:lnTo>
                    <a:close/>
                    <a:moveTo>
                      <a:pt x="13429" y="5229"/>
                    </a:moveTo>
                    <a:cubicBezTo>
                      <a:pt x="13396" y="5240"/>
                      <a:pt x="13365" y="5244"/>
                      <a:pt x="13333" y="5241"/>
                    </a:cubicBezTo>
                    <a:cubicBezTo>
                      <a:pt x="13302" y="5238"/>
                      <a:pt x="13274" y="5229"/>
                      <a:pt x="13250" y="5214"/>
                    </a:cubicBezTo>
                    <a:cubicBezTo>
                      <a:pt x="13219" y="5195"/>
                      <a:pt x="13194" y="5172"/>
                      <a:pt x="13176" y="5146"/>
                    </a:cubicBezTo>
                    <a:cubicBezTo>
                      <a:pt x="13158" y="5120"/>
                      <a:pt x="13142" y="5087"/>
                      <a:pt x="13127" y="5046"/>
                    </a:cubicBezTo>
                    <a:lnTo>
                      <a:pt x="13022" y="4745"/>
                    </a:lnTo>
                    <a:lnTo>
                      <a:pt x="13683" y="4520"/>
                    </a:lnTo>
                    <a:lnTo>
                      <a:pt x="13860" y="5027"/>
                    </a:lnTo>
                    <a:lnTo>
                      <a:pt x="13732" y="5070"/>
                    </a:lnTo>
                    <a:lnTo>
                      <a:pt x="13614" y="4731"/>
                    </a:lnTo>
                    <a:lnTo>
                      <a:pt x="13495" y="4771"/>
                    </a:lnTo>
                    <a:lnTo>
                      <a:pt x="13543" y="4907"/>
                    </a:lnTo>
                    <a:cubicBezTo>
                      <a:pt x="13559" y="4953"/>
                      <a:pt x="13568" y="4991"/>
                      <a:pt x="13572" y="5023"/>
                    </a:cubicBezTo>
                    <a:cubicBezTo>
                      <a:pt x="13575" y="5054"/>
                      <a:pt x="13572" y="5083"/>
                      <a:pt x="13562" y="5112"/>
                    </a:cubicBezTo>
                    <a:cubicBezTo>
                      <a:pt x="13552" y="5140"/>
                      <a:pt x="13535" y="5164"/>
                      <a:pt x="13512" y="5184"/>
                    </a:cubicBezTo>
                    <a:cubicBezTo>
                      <a:pt x="13488" y="5203"/>
                      <a:pt x="13461" y="5218"/>
                      <a:pt x="13429" y="5229"/>
                    </a:cubicBezTo>
                    <a:close/>
                    <a:moveTo>
                      <a:pt x="13363" y="5057"/>
                    </a:moveTo>
                    <a:cubicBezTo>
                      <a:pt x="13374" y="5053"/>
                      <a:pt x="13384" y="5048"/>
                      <a:pt x="13393" y="5043"/>
                    </a:cubicBezTo>
                    <a:cubicBezTo>
                      <a:pt x="13402" y="5037"/>
                      <a:pt x="13409" y="5029"/>
                      <a:pt x="13415" y="5018"/>
                    </a:cubicBezTo>
                    <a:cubicBezTo>
                      <a:pt x="13420" y="5008"/>
                      <a:pt x="13422" y="4994"/>
                      <a:pt x="13422" y="4979"/>
                    </a:cubicBezTo>
                    <a:cubicBezTo>
                      <a:pt x="13422" y="4964"/>
                      <a:pt x="13418" y="4944"/>
                      <a:pt x="13410" y="4920"/>
                    </a:cubicBezTo>
                    <a:lnTo>
                      <a:pt x="13372" y="4813"/>
                    </a:lnTo>
                    <a:lnTo>
                      <a:pt x="13204" y="4870"/>
                    </a:lnTo>
                    <a:lnTo>
                      <a:pt x="13241" y="4977"/>
                    </a:lnTo>
                    <a:cubicBezTo>
                      <a:pt x="13248" y="4995"/>
                      <a:pt x="13256" y="5011"/>
                      <a:pt x="13266" y="5024"/>
                    </a:cubicBezTo>
                    <a:cubicBezTo>
                      <a:pt x="13276" y="5037"/>
                      <a:pt x="13286" y="5047"/>
                      <a:pt x="13296" y="5052"/>
                    </a:cubicBezTo>
                    <a:cubicBezTo>
                      <a:pt x="13306" y="5058"/>
                      <a:pt x="13316" y="5061"/>
                      <a:pt x="13328" y="5062"/>
                    </a:cubicBezTo>
                    <a:cubicBezTo>
                      <a:pt x="13339" y="5062"/>
                      <a:pt x="13351" y="5061"/>
                      <a:pt x="13363" y="5057"/>
                    </a:cubicBezTo>
                    <a:close/>
                    <a:moveTo>
                      <a:pt x="13407" y="6038"/>
                    </a:moveTo>
                    <a:lnTo>
                      <a:pt x="13363" y="5865"/>
                    </a:lnTo>
                    <a:lnTo>
                      <a:pt x="13910" y="5730"/>
                    </a:lnTo>
                    <a:lnTo>
                      <a:pt x="13862" y="5539"/>
                    </a:lnTo>
                    <a:cubicBezTo>
                      <a:pt x="13832" y="5545"/>
                      <a:pt x="13808" y="5549"/>
                      <a:pt x="13791" y="5552"/>
                    </a:cubicBezTo>
                    <a:cubicBezTo>
                      <a:pt x="13773" y="5556"/>
                      <a:pt x="13751" y="5560"/>
                      <a:pt x="13722" y="5565"/>
                    </a:cubicBezTo>
                    <a:cubicBezTo>
                      <a:pt x="13660" y="5576"/>
                      <a:pt x="13607" y="5583"/>
                      <a:pt x="13563" y="5585"/>
                    </a:cubicBezTo>
                    <a:cubicBezTo>
                      <a:pt x="13519" y="5588"/>
                      <a:pt x="13483" y="5587"/>
                      <a:pt x="13453" y="5584"/>
                    </a:cubicBezTo>
                    <a:cubicBezTo>
                      <a:pt x="13423" y="5580"/>
                      <a:pt x="13398" y="5575"/>
                      <a:pt x="13378" y="5568"/>
                    </a:cubicBezTo>
                    <a:cubicBezTo>
                      <a:pt x="13358" y="5561"/>
                      <a:pt x="13341" y="5553"/>
                      <a:pt x="13327" y="5544"/>
                    </a:cubicBezTo>
                    <a:cubicBezTo>
                      <a:pt x="13309" y="5533"/>
                      <a:pt x="13293" y="5518"/>
                      <a:pt x="13279" y="5498"/>
                    </a:cubicBezTo>
                    <a:cubicBezTo>
                      <a:pt x="13265" y="5478"/>
                      <a:pt x="13255" y="5456"/>
                      <a:pt x="13249" y="5431"/>
                    </a:cubicBezTo>
                    <a:cubicBezTo>
                      <a:pt x="13245" y="5416"/>
                      <a:pt x="13242" y="5401"/>
                      <a:pt x="13239" y="5384"/>
                    </a:cubicBezTo>
                    <a:cubicBezTo>
                      <a:pt x="13236" y="5368"/>
                      <a:pt x="13234" y="5357"/>
                      <a:pt x="13234" y="5353"/>
                    </a:cubicBezTo>
                    <a:lnTo>
                      <a:pt x="13385" y="5316"/>
                    </a:lnTo>
                    <a:lnTo>
                      <a:pt x="13387" y="5322"/>
                    </a:lnTo>
                    <a:cubicBezTo>
                      <a:pt x="13387" y="5325"/>
                      <a:pt x="13388" y="5328"/>
                      <a:pt x="13388" y="5331"/>
                    </a:cubicBezTo>
                    <a:cubicBezTo>
                      <a:pt x="13389" y="5335"/>
                      <a:pt x="13390" y="5339"/>
                      <a:pt x="13391" y="5343"/>
                    </a:cubicBezTo>
                    <a:cubicBezTo>
                      <a:pt x="13395" y="5360"/>
                      <a:pt x="13399" y="5372"/>
                      <a:pt x="13403" y="5380"/>
                    </a:cubicBezTo>
                    <a:cubicBezTo>
                      <a:pt x="13408" y="5387"/>
                      <a:pt x="13413" y="5394"/>
                      <a:pt x="13420" y="5399"/>
                    </a:cubicBezTo>
                    <a:cubicBezTo>
                      <a:pt x="13446" y="5416"/>
                      <a:pt x="13483" y="5424"/>
                      <a:pt x="13529" y="5422"/>
                    </a:cubicBezTo>
                    <a:cubicBezTo>
                      <a:pt x="13575" y="5419"/>
                      <a:pt x="13639" y="5411"/>
                      <a:pt x="13719" y="5395"/>
                    </a:cubicBezTo>
                    <a:cubicBezTo>
                      <a:pt x="13751" y="5389"/>
                      <a:pt x="13786" y="5382"/>
                      <a:pt x="13824" y="5374"/>
                    </a:cubicBezTo>
                    <a:cubicBezTo>
                      <a:pt x="13861" y="5366"/>
                      <a:pt x="13904" y="5356"/>
                      <a:pt x="13952" y="5346"/>
                    </a:cubicBezTo>
                    <a:lnTo>
                      <a:pt x="14085" y="5871"/>
                    </a:lnTo>
                    <a:lnTo>
                      <a:pt x="13407" y="6038"/>
                    </a:lnTo>
                    <a:close/>
                    <a:moveTo>
                      <a:pt x="13492" y="6838"/>
                    </a:moveTo>
                    <a:lnTo>
                      <a:pt x="13477" y="6665"/>
                    </a:lnTo>
                    <a:lnTo>
                      <a:pt x="13940" y="6625"/>
                    </a:lnTo>
                    <a:lnTo>
                      <a:pt x="13452" y="6380"/>
                    </a:lnTo>
                    <a:lnTo>
                      <a:pt x="13437" y="6211"/>
                    </a:lnTo>
                    <a:lnTo>
                      <a:pt x="14133" y="6151"/>
                    </a:lnTo>
                    <a:lnTo>
                      <a:pt x="14148" y="6323"/>
                    </a:lnTo>
                    <a:lnTo>
                      <a:pt x="13729" y="6359"/>
                    </a:lnTo>
                    <a:lnTo>
                      <a:pt x="14172" y="6589"/>
                    </a:lnTo>
                    <a:lnTo>
                      <a:pt x="14189" y="6778"/>
                    </a:lnTo>
                    <a:lnTo>
                      <a:pt x="13492" y="6838"/>
                    </a:lnTo>
                    <a:close/>
                    <a:moveTo>
                      <a:pt x="13489" y="7652"/>
                    </a:moveTo>
                    <a:lnTo>
                      <a:pt x="13492" y="7434"/>
                    </a:lnTo>
                    <a:lnTo>
                      <a:pt x="13778" y="7235"/>
                    </a:lnTo>
                    <a:lnTo>
                      <a:pt x="13779" y="7191"/>
                    </a:lnTo>
                    <a:lnTo>
                      <a:pt x="13497" y="7186"/>
                    </a:lnTo>
                    <a:lnTo>
                      <a:pt x="13500" y="7008"/>
                    </a:lnTo>
                    <a:lnTo>
                      <a:pt x="14199" y="7020"/>
                    </a:lnTo>
                    <a:lnTo>
                      <a:pt x="14196" y="7198"/>
                    </a:lnTo>
                    <a:lnTo>
                      <a:pt x="13911" y="7193"/>
                    </a:lnTo>
                    <a:cubicBezTo>
                      <a:pt x="13911" y="7208"/>
                      <a:pt x="13913" y="7220"/>
                      <a:pt x="13915" y="7230"/>
                    </a:cubicBezTo>
                    <a:cubicBezTo>
                      <a:pt x="13917" y="7239"/>
                      <a:pt x="13921" y="7248"/>
                      <a:pt x="13927" y="7256"/>
                    </a:cubicBezTo>
                    <a:cubicBezTo>
                      <a:pt x="13933" y="7265"/>
                      <a:pt x="13942" y="7274"/>
                      <a:pt x="13954" y="7284"/>
                    </a:cubicBezTo>
                    <a:cubicBezTo>
                      <a:pt x="13966" y="7293"/>
                      <a:pt x="13981" y="7304"/>
                      <a:pt x="13999" y="7315"/>
                    </a:cubicBezTo>
                    <a:cubicBezTo>
                      <a:pt x="14011" y="7321"/>
                      <a:pt x="14024" y="7329"/>
                      <a:pt x="14039" y="7337"/>
                    </a:cubicBezTo>
                    <a:cubicBezTo>
                      <a:pt x="14055" y="7346"/>
                      <a:pt x="14067" y="7353"/>
                      <a:pt x="14077" y="7358"/>
                    </a:cubicBezTo>
                    <a:cubicBezTo>
                      <a:pt x="14119" y="7383"/>
                      <a:pt x="14148" y="7409"/>
                      <a:pt x="14166" y="7435"/>
                    </a:cubicBezTo>
                    <a:cubicBezTo>
                      <a:pt x="14184" y="7462"/>
                      <a:pt x="14192" y="7502"/>
                      <a:pt x="14191" y="7555"/>
                    </a:cubicBezTo>
                    <a:cubicBezTo>
                      <a:pt x="14191" y="7570"/>
                      <a:pt x="14190" y="7584"/>
                      <a:pt x="14190" y="7597"/>
                    </a:cubicBezTo>
                    <a:cubicBezTo>
                      <a:pt x="14189" y="7609"/>
                      <a:pt x="14188" y="7618"/>
                      <a:pt x="14188" y="7624"/>
                    </a:cubicBezTo>
                    <a:lnTo>
                      <a:pt x="14037" y="7621"/>
                    </a:lnTo>
                    <a:lnTo>
                      <a:pt x="14038" y="7570"/>
                    </a:lnTo>
                    <a:cubicBezTo>
                      <a:pt x="14038" y="7545"/>
                      <a:pt x="14032" y="7525"/>
                      <a:pt x="14019" y="7511"/>
                    </a:cubicBezTo>
                    <a:cubicBezTo>
                      <a:pt x="14006" y="7496"/>
                      <a:pt x="13983" y="7480"/>
                      <a:pt x="13950" y="7463"/>
                    </a:cubicBezTo>
                    <a:cubicBezTo>
                      <a:pt x="13918" y="7445"/>
                      <a:pt x="13895" y="7431"/>
                      <a:pt x="13882" y="7420"/>
                    </a:cubicBezTo>
                    <a:cubicBezTo>
                      <a:pt x="13869" y="7409"/>
                      <a:pt x="13859" y="7398"/>
                      <a:pt x="13854" y="7388"/>
                    </a:cubicBezTo>
                    <a:lnTo>
                      <a:pt x="13489" y="7652"/>
                    </a:lnTo>
                    <a:close/>
                    <a:moveTo>
                      <a:pt x="13395" y="8363"/>
                    </a:moveTo>
                    <a:lnTo>
                      <a:pt x="13416" y="8191"/>
                    </a:lnTo>
                    <a:lnTo>
                      <a:pt x="13878" y="8247"/>
                    </a:lnTo>
                    <a:lnTo>
                      <a:pt x="13451" y="7907"/>
                    </a:lnTo>
                    <a:lnTo>
                      <a:pt x="13472" y="7739"/>
                    </a:lnTo>
                    <a:lnTo>
                      <a:pt x="14166" y="7823"/>
                    </a:lnTo>
                    <a:lnTo>
                      <a:pt x="14145" y="7995"/>
                    </a:lnTo>
                    <a:lnTo>
                      <a:pt x="13727" y="7944"/>
                    </a:lnTo>
                    <a:lnTo>
                      <a:pt x="14112" y="8259"/>
                    </a:lnTo>
                    <a:lnTo>
                      <a:pt x="14089" y="8447"/>
                    </a:lnTo>
                    <a:lnTo>
                      <a:pt x="13395" y="8363"/>
                    </a:lnTo>
                    <a:close/>
                    <a:moveTo>
                      <a:pt x="13502" y="9861"/>
                    </a:moveTo>
                    <a:lnTo>
                      <a:pt x="13581" y="9659"/>
                    </a:lnTo>
                    <a:lnTo>
                      <a:pt x="13054" y="9460"/>
                    </a:lnTo>
                    <a:lnTo>
                      <a:pt x="13119" y="9294"/>
                    </a:lnTo>
                    <a:lnTo>
                      <a:pt x="13645" y="9493"/>
                    </a:lnTo>
                    <a:lnTo>
                      <a:pt x="13723" y="9292"/>
                    </a:lnTo>
                    <a:lnTo>
                      <a:pt x="13850" y="9340"/>
                    </a:lnTo>
                    <a:lnTo>
                      <a:pt x="13628" y="9908"/>
                    </a:lnTo>
                    <a:lnTo>
                      <a:pt x="13502" y="9861"/>
                    </a:lnTo>
                    <a:close/>
                    <a:moveTo>
                      <a:pt x="12641" y="10329"/>
                    </a:moveTo>
                    <a:lnTo>
                      <a:pt x="12726" y="10165"/>
                    </a:lnTo>
                    <a:lnTo>
                      <a:pt x="12873" y="10186"/>
                    </a:lnTo>
                    <a:lnTo>
                      <a:pt x="12991" y="9958"/>
                    </a:lnTo>
                    <a:lnTo>
                      <a:pt x="12887" y="9852"/>
                    </a:lnTo>
                    <a:lnTo>
                      <a:pt x="12970" y="9692"/>
                    </a:lnTo>
                    <a:lnTo>
                      <a:pt x="13475" y="10232"/>
                    </a:lnTo>
                    <a:lnTo>
                      <a:pt x="13381" y="10415"/>
                    </a:lnTo>
                    <a:lnTo>
                      <a:pt x="12641" y="10329"/>
                    </a:lnTo>
                    <a:close/>
                    <a:moveTo>
                      <a:pt x="13007" y="10205"/>
                    </a:moveTo>
                    <a:lnTo>
                      <a:pt x="13270" y="10241"/>
                    </a:lnTo>
                    <a:lnTo>
                      <a:pt x="13085" y="10054"/>
                    </a:lnTo>
                    <a:lnTo>
                      <a:pt x="13007" y="10205"/>
                    </a:lnTo>
                    <a:close/>
                    <a:moveTo>
                      <a:pt x="12766" y="11165"/>
                    </a:moveTo>
                    <a:lnTo>
                      <a:pt x="12882" y="10982"/>
                    </a:lnTo>
                    <a:lnTo>
                      <a:pt x="12404" y="10687"/>
                    </a:lnTo>
                    <a:lnTo>
                      <a:pt x="12499" y="10536"/>
                    </a:lnTo>
                    <a:lnTo>
                      <a:pt x="12977" y="10831"/>
                    </a:lnTo>
                    <a:lnTo>
                      <a:pt x="13093" y="10648"/>
                    </a:lnTo>
                    <a:lnTo>
                      <a:pt x="13208" y="10719"/>
                    </a:lnTo>
                    <a:lnTo>
                      <a:pt x="12881" y="11235"/>
                    </a:lnTo>
                    <a:lnTo>
                      <a:pt x="12766" y="11165"/>
                    </a:lnTo>
                    <a:close/>
                    <a:moveTo>
                      <a:pt x="11798" y="11443"/>
                    </a:moveTo>
                    <a:lnTo>
                      <a:pt x="11918" y="11303"/>
                    </a:lnTo>
                    <a:lnTo>
                      <a:pt x="12057" y="11356"/>
                    </a:lnTo>
                    <a:lnTo>
                      <a:pt x="12224" y="11160"/>
                    </a:lnTo>
                    <a:lnTo>
                      <a:pt x="12147" y="11033"/>
                    </a:lnTo>
                    <a:lnTo>
                      <a:pt x="12264" y="10896"/>
                    </a:lnTo>
                    <a:lnTo>
                      <a:pt x="12633" y="11535"/>
                    </a:lnTo>
                    <a:lnTo>
                      <a:pt x="12500" y="11692"/>
                    </a:lnTo>
                    <a:lnTo>
                      <a:pt x="11798" y="11443"/>
                    </a:lnTo>
                    <a:close/>
                    <a:moveTo>
                      <a:pt x="12184" y="11404"/>
                    </a:moveTo>
                    <a:lnTo>
                      <a:pt x="12431" y="11498"/>
                    </a:lnTo>
                    <a:lnTo>
                      <a:pt x="12294" y="11274"/>
                    </a:lnTo>
                    <a:lnTo>
                      <a:pt x="12184" y="11404"/>
                    </a:lnTo>
                    <a:close/>
                    <a:moveTo>
                      <a:pt x="11649" y="12244"/>
                    </a:moveTo>
                    <a:cubicBezTo>
                      <a:pt x="11628" y="12222"/>
                      <a:pt x="11610" y="12196"/>
                      <a:pt x="11597" y="12168"/>
                    </a:cubicBezTo>
                    <a:cubicBezTo>
                      <a:pt x="11585" y="12139"/>
                      <a:pt x="11578" y="12110"/>
                      <a:pt x="11579" y="12082"/>
                    </a:cubicBezTo>
                    <a:cubicBezTo>
                      <a:pt x="11580" y="12043"/>
                      <a:pt x="11588" y="12007"/>
                      <a:pt x="11603" y="11974"/>
                    </a:cubicBezTo>
                    <a:cubicBezTo>
                      <a:pt x="11617" y="11940"/>
                      <a:pt x="11643" y="11906"/>
                      <a:pt x="11680" y="11871"/>
                    </a:cubicBezTo>
                    <a:lnTo>
                      <a:pt x="11761" y="11794"/>
                    </a:lnTo>
                    <a:lnTo>
                      <a:pt x="11602" y="11632"/>
                    </a:lnTo>
                    <a:lnTo>
                      <a:pt x="11732" y="11509"/>
                    </a:lnTo>
                    <a:lnTo>
                      <a:pt x="12218" y="12005"/>
                    </a:lnTo>
                    <a:lnTo>
                      <a:pt x="12004" y="12208"/>
                    </a:lnTo>
                    <a:cubicBezTo>
                      <a:pt x="11972" y="12239"/>
                      <a:pt x="11943" y="12262"/>
                      <a:pt x="11915" y="12278"/>
                    </a:cubicBezTo>
                    <a:cubicBezTo>
                      <a:pt x="11888" y="12293"/>
                      <a:pt x="11861" y="12303"/>
                      <a:pt x="11833" y="12308"/>
                    </a:cubicBezTo>
                    <a:cubicBezTo>
                      <a:pt x="11800" y="12315"/>
                      <a:pt x="11768" y="12313"/>
                      <a:pt x="11737" y="12302"/>
                    </a:cubicBezTo>
                    <a:cubicBezTo>
                      <a:pt x="11707" y="12292"/>
                      <a:pt x="11677" y="12273"/>
                      <a:pt x="11649" y="12244"/>
                    </a:cubicBezTo>
                    <a:close/>
                    <a:moveTo>
                      <a:pt x="11780" y="12113"/>
                    </a:moveTo>
                    <a:cubicBezTo>
                      <a:pt x="11794" y="12127"/>
                      <a:pt x="11810" y="12136"/>
                      <a:pt x="11827" y="12139"/>
                    </a:cubicBezTo>
                    <a:cubicBezTo>
                      <a:pt x="11845" y="12141"/>
                      <a:pt x="11861" y="12140"/>
                      <a:pt x="11875" y="12134"/>
                    </a:cubicBezTo>
                    <a:cubicBezTo>
                      <a:pt x="11893" y="12127"/>
                      <a:pt x="11910" y="12117"/>
                      <a:pt x="11923" y="12105"/>
                    </a:cubicBezTo>
                    <a:cubicBezTo>
                      <a:pt x="11936" y="12094"/>
                      <a:pt x="11954" y="12078"/>
                      <a:pt x="11975" y="12057"/>
                    </a:cubicBezTo>
                    <a:lnTo>
                      <a:pt x="11997" y="12036"/>
                    </a:lnTo>
                    <a:lnTo>
                      <a:pt x="11852" y="11887"/>
                    </a:lnTo>
                    <a:lnTo>
                      <a:pt x="11815" y="11923"/>
                    </a:lnTo>
                    <a:cubicBezTo>
                      <a:pt x="11793" y="11944"/>
                      <a:pt x="11776" y="11962"/>
                      <a:pt x="11764" y="11979"/>
                    </a:cubicBezTo>
                    <a:cubicBezTo>
                      <a:pt x="11752" y="11995"/>
                      <a:pt x="11746" y="12012"/>
                      <a:pt x="11744" y="12029"/>
                    </a:cubicBezTo>
                    <a:cubicBezTo>
                      <a:pt x="11742" y="12044"/>
                      <a:pt x="11745" y="12058"/>
                      <a:pt x="11751" y="12072"/>
                    </a:cubicBezTo>
                    <a:cubicBezTo>
                      <a:pt x="11757" y="12085"/>
                      <a:pt x="11767" y="12099"/>
                      <a:pt x="11780" y="12113"/>
                    </a:cubicBezTo>
                    <a:close/>
                    <a:moveTo>
                      <a:pt x="10956" y="12173"/>
                    </a:moveTo>
                    <a:cubicBezTo>
                      <a:pt x="10997" y="12141"/>
                      <a:pt x="11039" y="12117"/>
                      <a:pt x="11083" y="12101"/>
                    </a:cubicBezTo>
                    <a:cubicBezTo>
                      <a:pt x="11126" y="12085"/>
                      <a:pt x="11170" y="12080"/>
                      <a:pt x="11214" y="12083"/>
                    </a:cubicBezTo>
                    <a:cubicBezTo>
                      <a:pt x="11258" y="12087"/>
                      <a:pt x="11300" y="12101"/>
                      <a:pt x="11342" y="12125"/>
                    </a:cubicBezTo>
                    <a:cubicBezTo>
                      <a:pt x="11385" y="12149"/>
                      <a:pt x="11424" y="12184"/>
                      <a:pt x="11462" y="12229"/>
                    </a:cubicBezTo>
                    <a:cubicBezTo>
                      <a:pt x="11496" y="12272"/>
                      <a:pt x="11522" y="12315"/>
                      <a:pt x="11537" y="12360"/>
                    </a:cubicBezTo>
                    <a:cubicBezTo>
                      <a:pt x="11553" y="12405"/>
                      <a:pt x="11558" y="12450"/>
                      <a:pt x="11554" y="12494"/>
                    </a:cubicBezTo>
                    <a:cubicBezTo>
                      <a:pt x="11550" y="12537"/>
                      <a:pt x="11536" y="12579"/>
                      <a:pt x="11511" y="12619"/>
                    </a:cubicBezTo>
                    <a:cubicBezTo>
                      <a:pt x="11487" y="12660"/>
                      <a:pt x="11454" y="12697"/>
                      <a:pt x="11413" y="12730"/>
                    </a:cubicBezTo>
                    <a:cubicBezTo>
                      <a:pt x="11390" y="12749"/>
                      <a:pt x="11369" y="12764"/>
                      <a:pt x="11348" y="12776"/>
                    </a:cubicBezTo>
                    <a:cubicBezTo>
                      <a:pt x="11328" y="12788"/>
                      <a:pt x="11308" y="12798"/>
                      <a:pt x="11289" y="12807"/>
                    </a:cubicBezTo>
                    <a:cubicBezTo>
                      <a:pt x="11269" y="12815"/>
                      <a:pt x="11250" y="12822"/>
                      <a:pt x="11232" y="12827"/>
                    </a:cubicBezTo>
                    <a:cubicBezTo>
                      <a:pt x="11214" y="12832"/>
                      <a:pt x="11198" y="12836"/>
                      <a:pt x="11184" y="12839"/>
                    </a:cubicBezTo>
                    <a:lnTo>
                      <a:pt x="11078" y="12709"/>
                    </a:lnTo>
                    <a:lnTo>
                      <a:pt x="11094" y="12696"/>
                    </a:lnTo>
                    <a:cubicBezTo>
                      <a:pt x="11105" y="12696"/>
                      <a:pt x="11120" y="12696"/>
                      <a:pt x="11136" y="12696"/>
                    </a:cubicBezTo>
                    <a:cubicBezTo>
                      <a:pt x="11153" y="12696"/>
                      <a:pt x="11171" y="12694"/>
                      <a:pt x="11191" y="12691"/>
                    </a:cubicBezTo>
                    <a:cubicBezTo>
                      <a:pt x="11210" y="12688"/>
                      <a:pt x="11230" y="12683"/>
                      <a:pt x="11250" y="12676"/>
                    </a:cubicBezTo>
                    <a:cubicBezTo>
                      <a:pt x="11270" y="12669"/>
                      <a:pt x="11289" y="12658"/>
                      <a:pt x="11307" y="12644"/>
                    </a:cubicBezTo>
                    <a:cubicBezTo>
                      <a:pt x="11326" y="12628"/>
                      <a:pt x="11343" y="12610"/>
                      <a:pt x="11355" y="12590"/>
                    </a:cubicBezTo>
                    <a:cubicBezTo>
                      <a:pt x="11368" y="12570"/>
                      <a:pt x="11376" y="12546"/>
                      <a:pt x="11380" y="12520"/>
                    </a:cubicBezTo>
                    <a:cubicBezTo>
                      <a:pt x="11383" y="12495"/>
                      <a:pt x="11379" y="12468"/>
                      <a:pt x="11370" y="12438"/>
                    </a:cubicBezTo>
                    <a:cubicBezTo>
                      <a:pt x="11360" y="12408"/>
                      <a:pt x="11342" y="12377"/>
                      <a:pt x="11316" y="12345"/>
                    </a:cubicBezTo>
                    <a:cubicBezTo>
                      <a:pt x="11288" y="12312"/>
                      <a:pt x="11260" y="12287"/>
                      <a:pt x="11232" y="12272"/>
                    </a:cubicBezTo>
                    <a:cubicBezTo>
                      <a:pt x="11204" y="12258"/>
                      <a:pt x="11177" y="12249"/>
                      <a:pt x="11152" y="12248"/>
                    </a:cubicBezTo>
                    <a:cubicBezTo>
                      <a:pt x="11127" y="12247"/>
                      <a:pt x="11102" y="12251"/>
                      <a:pt x="11080" y="12260"/>
                    </a:cubicBezTo>
                    <a:cubicBezTo>
                      <a:pt x="11057" y="12269"/>
                      <a:pt x="11036" y="12280"/>
                      <a:pt x="11018" y="12294"/>
                    </a:cubicBezTo>
                    <a:cubicBezTo>
                      <a:pt x="11001" y="12308"/>
                      <a:pt x="10987" y="12324"/>
                      <a:pt x="10974" y="12342"/>
                    </a:cubicBezTo>
                    <a:cubicBezTo>
                      <a:pt x="10962" y="12361"/>
                      <a:pt x="10952" y="12380"/>
                      <a:pt x="10945" y="12400"/>
                    </a:cubicBezTo>
                    <a:cubicBezTo>
                      <a:pt x="10939" y="12416"/>
                      <a:pt x="10934" y="12432"/>
                      <a:pt x="10930" y="12448"/>
                    </a:cubicBezTo>
                    <a:cubicBezTo>
                      <a:pt x="10926" y="12465"/>
                      <a:pt x="10924" y="12478"/>
                      <a:pt x="10922" y="12489"/>
                    </a:cubicBezTo>
                    <a:lnTo>
                      <a:pt x="10907" y="12501"/>
                    </a:lnTo>
                    <a:lnTo>
                      <a:pt x="10802" y="12373"/>
                    </a:lnTo>
                    <a:cubicBezTo>
                      <a:pt x="10811" y="12356"/>
                      <a:pt x="10819" y="12340"/>
                      <a:pt x="10827" y="12324"/>
                    </a:cubicBezTo>
                    <a:cubicBezTo>
                      <a:pt x="10835" y="12309"/>
                      <a:pt x="10844" y="12294"/>
                      <a:pt x="10855" y="12280"/>
                    </a:cubicBezTo>
                    <a:cubicBezTo>
                      <a:pt x="10868" y="12260"/>
                      <a:pt x="10882" y="12243"/>
                      <a:pt x="10895" y="12228"/>
                    </a:cubicBezTo>
                    <a:cubicBezTo>
                      <a:pt x="10909" y="12213"/>
                      <a:pt x="10929" y="12195"/>
                      <a:pt x="10956" y="12173"/>
                    </a:cubicBezTo>
                    <a:close/>
                    <a:moveTo>
                      <a:pt x="10509" y="13158"/>
                    </a:moveTo>
                    <a:lnTo>
                      <a:pt x="10692" y="13041"/>
                    </a:lnTo>
                    <a:lnTo>
                      <a:pt x="10385" y="12574"/>
                    </a:lnTo>
                    <a:lnTo>
                      <a:pt x="10536" y="12477"/>
                    </a:lnTo>
                    <a:lnTo>
                      <a:pt x="10843" y="12944"/>
                    </a:lnTo>
                    <a:lnTo>
                      <a:pt x="11026" y="12826"/>
                    </a:lnTo>
                    <a:lnTo>
                      <a:pt x="11100" y="12938"/>
                    </a:lnTo>
                    <a:lnTo>
                      <a:pt x="10582" y="13270"/>
                    </a:lnTo>
                    <a:lnTo>
                      <a:pt x="10509" y="13158"/>
                    </a:lnTo>
                    <a:close/>
                    <a:moveTo>
                      <a:pt x="9513" y="13007"/>
                    </a:moveTo>
                    <a:lnTo>
                      <a:pt x="9682" y="12929"/>
                    </a:lnTo>
                    <a:lnTo>
                      <a:pt x="9785" y="13036"/>
                    </a:lnTo>
                    <a:lnTo>
                      <a:pt x="10020" y="12927"/>
                    </a:lnTo>
                    <a:lnTo>
                      <a:pt x="10004" y="12781"/>
                    </a:lnTo>
                    <a:lnTo>
                      <a:pt x="10169" y="12705"/>
                    </a:lnTo>
                    <a:lnTo>
                      <a:pt x="10230" y="13438"/>
                    </a:lnTo>
                    <a:lnTo>
                      <a:pt x="10042" y="13525"/>
                    </a:lnTo>
                    <a:lnTo>
                      <a:pt x="9513" y="13007"/>
                    </a:lnTo>
                    <a:close/>
                    <a:moveTo>
                      <a:pt x="9879" y="13132"/>
                    </a:moveTo>
                    <a:lnTo>
                      <a:pt x="10063" y="13320"/>
                    </a:lnTo>
                    <a:lnTo>
                      <a:pt x="10035" y="13060"/>
                    </a:lnTo>
                    <a:lnTo>
                      <a:pt x="9879" y="13132"/>
                    </a:lnTo>
                    <a:close/>
                    <a:moveTo>
                      <a:pt x="8826" y="13244"/>
                    </a:moveTo>
                    <a:lnTo>
                      <a:pt x="8996" y="13186"/>
                    </a:lnTo>
                    <a:lnTo>
                      <a:pt x="9096" y="13473"/>
                    </a:lnTo>
                    <a:lnTo>
                      <a:pt x="9348" y="13388"/>
                    </a:lnTo>
                    <a:lnTo>
                      <a:pt x="9248" y="13100"/>
                    </a:lnTo>
                    <a:lnTo>
                      <a:pt x="9418" y="13042"/>
                    </a:lnTo>
                    <a:lnTo>
                      <a:pt x="9646" y="13695"/>
                    </a:lnTo>
                    <a:lnTo>
                      <a:pt x="9475" y="13753"/>
                    </a:lnTo>
                    <a:lnTo>
                      <a:pt x="9392" y="13514"/>
                    </a:lnTo>
                    <a:lnTo>
                      <a:pt x="9140" y="13599"/>
                    </a:lnTo>
                    <a:lnTo>
                      <a:pt x="9224" y="13838"/>
                    </a:lnTo>
                    <a:lnTo>
                      <a:pt x="9053" y="13896"/>
                    </a:lnTo>
                    <a:lnTo>
                      <a:pt x="8826" y="13244"/>
                    </a:lnTo>
                    <a:close/>
                  </a:path>
                </a:pathLst>
              </a:custGeom>
              <a:solidFill>
                <a:srgbClr val="364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7" name="Oval 9"/>
              <p:cNvSpPr>
                <a:spLocks noChangeArrowheads="1"/>
              </p:cNvSpPr>
              <p:nvPr/>
            </p:nvSpPr>
            <p:spPr bwMode="auto">
              <a:xfrm>
                <a:off x="1980" y="872"/>
                <a:ext cx="849" cy="845"/>
              </a:xfrm>
              <a:prstGeom prst="ellipse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8" name="Freeform 10"/>
              <p:cNvSpPr>
                <a:spLocks/>
              </p:cNvSpPr>
              <p:nvPr/>
            </p:nvSpPr>
            <p:spPr bwMode="auto">
              <a:xfrm>
                <a:off x="2386" y="1814"/>
                <a:ext cx="57" cy="2"/>
              </a:xfrm>
              <a:custGeom>
                <a:avLst/>
                <a:gdLst>
                  <a:gd name="T0" fmla="*/ 782 w 782"/>
                  <a:gd name="T1" fmla="*/ 11 h 29"/>
                  <a:gd name="T2" fmla="*/ 0 w 782"/>
                  <a:gd name="T3" fmla="*/ 29 h 29"/>
                  <a:gd name="T4" fmla="*/ 0 w 782"/>
                  <a:gd name="T5" fmla="*/ 18 h 29"/>
                  <a:gd name="T6" fmla="*/ 782 w 782"/>
                  <a:gd name="T7" fmla="*/ 0 h 29"/>
                  <a:gd name="T8" fmla="*/ 782 w 782"/>
                  <a:gd name="T9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9">
                    <a:moveTo>
                      <a:pt x="782" y="11"/>
                    </a:moveTo>
                    <a:lnTo>
                      <a:pt x="0" y="29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1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9" name="Freeform 11"/>
              <p:cNvSpPr>
                <a:spLocks/>
              </p:cNvSpPr>
              <p:nvPr/>
            </p:nvSpPr>
            <p:spPr bwMode="auto">
              <a:xfrm>
                <a:off x="2386" y="1813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8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0" name="Freeform 12"/>
              <p:cNvSpPr>
                <a:spLocks/>
              </p:cNvSpPr>
              <p:nvPr/>
            </p:nvSpPr>
            <p:spPr bwMode="auto">
              <a:xfrm>
                <a:off x="2386" y="181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1" name="Freeform 13"/>
              <p:cNvSpPr>
                <a:spLocks/>
              </p:cNvSpPr>
              <p:nvPr/>
            </p:nvSpPr>
            <p:spPr bwMode="auto">
              <a:xfrm>
                <a:off x="2386" y="181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2" name="Freeform 14"/>
              <p:cNvSpPr>
                <a:spLocks/>
              </p:cNvSpPr>
              <p:nvPr/>
            </p:nvSpPr>
            <p:spPr bwMode="auto">
              <a:xfrm>
                <a:off x="2386" y="1813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3" name="Freeform 15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4" name="Freeform 16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5" name="Freeform 17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6" name="Freeform 18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7" name="Freeform 19"/>
              <p:cNvSpPr>
                <a:spLocks/>
              </p:cNvSpPr>
              <p:nvPr/>
            </p:nvSpPr>
            <p:spPr bwMode="auto">
              <a:xfrm>
                <a:off x="2386" y="1812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8" name="Freeform 20"/>
              <p:cNvSpPr>
                <a:spLocks/>
              </p:cNvSpPr>
              <p:nvPr/>
            </p:nvSpPr>
            <p:spPr bwMode="auto">
              <a:xfrm>
                <a:off x="2386" y="181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9" name="Freeform 21"/>
              <p:cNvSpPr>
                <a:spLocks/>
              </p:cNvSpPr>
              <p:nvPr/>
            </p:nvSpPr>
            <p:spPr bwMode="auto">
              <a:xfrm>
                <a:off x="2386" y="181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0" name="Freeform 22"/>
              <p:cNvSpPr>
                <a:spLocks/>
              </p:cNvSpPr>
              <p:nvPr/>
            </p:nvSpPr>
            <p:spPr bwMode="auto">
              <a:xfrm>
                <a:off x="2386" y="181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1" name="Freeform 23"/>
              <p:cNvSpPr>
                <a:spLocks/>
              </p:cNvSpPr>
              <p:nvPr/>
            </p:nvSpPr>
            <p:spPr bwMode="auto">
              <a:xfrm>
                <a:off x="2386" y="1811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2" name="Freeform 24"/>
              <p:cNvSpPr>
                <a:spLocks/>
              </p:cNvSpPr>
              <p:nvPr/>
            </p:nvSpPr>
            <p:spPr bwMode="auto">
              <a:xfrm>
                <a:off x="2386" y="1811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3" name="Freeform 25"/>
              <p:cNvSpPr>
                <a:spLocks/>
              </p:cNvSpPr>
              <p:nvPr/>
            </p:nvSpPr>
            <p:spPr bwMode="auto">
              <a:xfrm>
                <a:off x="2386" y="181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4" name="Freeform 26"/>
              <p:cNvSpPr>
                <a:spLocks/>
              </p:cNvSpPr>
              <p:nvPr/>
            </p:nvSpPr>
            <p:spPr bwMode="auto">
              <a:xfrm>
                <a:off x="2386" y="181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5" name="Freeform 27"/>
              <p:cNvSpPr>
                <a:spLocks/>
              </p:cNvSpPr>
              <p:nvPr/>
            </p:nvSpPr>
            <p:spPr bwMode="auto">
              <a:xfrm>
                <a:off x="2386" y="181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6" name="Freeform 28"/>
              <p:cNvSpPr>
                <a:spLocks/>
              </p:cNvSpPr>
              <p:nvPr/>
            </p:nvSpPr>
            <p:spPr bwMode="auto">
              <a:xfrm>
                <a:off x="2386" y="1810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7" name="Freeform 29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8" name="Freeform 30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9" name="Freeform 31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0" name="Freeform 32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1" name="Freeform 33"/>
              <p:cNvSpPr>
                <a:spLocks/>
              </p:cNvSpPr>
              <p:nvPr/>
            </p:nvSpPr>
            <p:spPr bwMode="auto">
              <a:xfrm>
                <a:off x="2386" y="1809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2" name="Freeform 34"/>
              <p:cNvSpPr>
                <a:spLocks/>
              </p:cNvSpPr>
              <p:nvPr/>
            </p:nvSpPr>
            <p:spPr bwMode="auto">
              <a:xfrm>
                <a:off x="2386" y="180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3" name="Freeform 35"/>
              <p:cNvSpPr>
                <a:spLocks/>
              </p:cNvSpPr>
              <p:nvPr/>
            </p:nvSpPr>
            <p:spPr bwMode="auto">
              <a:xfrm>
                <a:off x="2386" y="180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4" name="Freeform 36"/>
              <p:cNvSpPr>
                <a:spLocks/>
              </p:cNvSpPr>
              <p:nvPr/>
            </p:nvSpPr>
            <p:spPr bwMode="auto">
              <a:xfrm>
                <a:off x="2386" y="180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5" name="Freeform 37"/>
              <p:cNvSpPr>
                <a:spLocks/>
              </p:cNvSpPr>
              <p:nvPr/>
            </p:nvSpPr>
            <p:spPr bwMode="auto">
              <a:xfrm>
                <a:off x="2386" y="1808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6" name="Freeform 38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7" name="Freeform 39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8" name="Freeform 40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9" name="Freeform 41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0" name="Freeform 42"/>
              <p:cNvSpPr>
                <a:spLocks/>
              </p:cNvSpPr>
              <p:nvPr/>
            </p:nvSpPr>
            <p:spPr bwMode="auto">
              <a:xfrm>
                <a:off x="2386" y="1807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1" name="Freeform 43"/>
              <p:cNvSpPr>
                <a:spLocks/>
              </p:cNvSpPr>
              <p:nvPr/>
            </p:nvSpPr>
            <p:spPr bwMode="auto">
              <a:xfrm>
                <a:off x="2386" y="1806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2" name="Freeform 44"/>
              <p:cNvSpPr>
                <a:spLocks/>
              </p:cNvSpPr>
              <p:nvPr/>
            </p:nvSpPr>
            <p:spPr bwMode="auto">
              <a:xfrm>
                <a:off x="2386" y="1806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3" name="Freeform 45"/>
              <p:cNvSpPr>
                <a:spLocks/>
              </p:cNvSpPr>
              <p:nvPr/>
            </p:nvSpPr>
            <p:spPr bwMode="auto">
              <a:xfrm>
                <a:off x="2386" y="1806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4" name="Freeform 46"/>
              <p:cNvSpPr>
                <a:spLocks/>
              </p:cNvSpPr>
              <p:nvPr/>
            </p:nvSpPr>
            <p:spPr bwMode="auto">
              <a:xfrm>
                <a:off x="2386" y="1806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5" name="Freeform 47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6" name="Freeform 48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7" name="Freeform 49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8" name="Freeform 50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9" name="Freeform 51"/>
              <p:cNvSpPr>
                <a:spLocks/>
              </p:cNvSpPr>
              <p:nvPr/>
            </p:nvSpPr>
            <p:spPr bwMode="auto">
              <a:xfrm>
                <a:off x="2386" y="1805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0" name="Freeform 52"/>
              <p:cNvSpPr>
                <a:spLocks/>
              </p:cNvSpPr>
              <p:nvPr/>
            </p:nvSpPr>
            <p:spPr bwMode="auto">
              <a:xfrm>
                <a:off x="2386" y="180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1" name="Freeform 53"/>
              <p:cNvSpPr>
                <a:spLocks/>
              </p:cNvSpPr>
              <p:nvPr/>
            </p:nvSpPr>
            <p:spPr bwMode="auto">
              <a:xfrm>
                <a:off x="2386" y="180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2" name="Freeform 54"/>
              <p:cNvSpPr>
                <a:spLocks/>
              </p:cNvSpPr>
              <p:nvPr/>
            </p:nvSpPr>
            <p:spPr bwMode="auto">
              <a:xfrm>
                <a:off x="2386" y="180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3" name="Freeform 55"/>
              <p:cNvSpPr>
                <a:spLocks/>
              </p:cNvSpPr>
              <p:nvPr/>
            </p:nvSpPr>
            <p:spPr bwMode="auto">
              <a:xfrm>
                <a:off x="2386" y="1804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4" name="Freeform 56"/>
              <p:cNvSpPr>
                <a:spLocks/>
              </p:cNvSpPr>
              <p:nvPr/>
            </p:nvSpPr>
            <p:spPr bwMode="auto">
              <a:xfrm>
                <a:off x="2386" y="1804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5" name="Freeform 57"/>
              <p:cNvSpPr>
                <a:spLocks/>
              </p:cNvSpPr>
              <p:nvPr/>
            </p:nvSpPr>
            <p:spPr bwMode="auto">
              <a:xfrm>
                <a:off x="2386" y="180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6" name="Freeform 58"/>
              <p:cNvSpPr>
                <a:spLocks/>
              </p:cNvSpPr>
              <p:nvPr/>
            </p:nvSpPr>
            <p:spPr bwMode="auto">
              <a:xfrm>
                <a:off x="2386" y="1803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7" name="Freeform 59"/>
              <p:cNvSpPr>
                <a:spLocks/>
              </p:cNvSpPr>
              <p:nvPr/>
            </p:nvSpPr>
            <p:spPr bwMode="auto">
              <a:xfrm>
                <a:off x="2386" y="1803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8" name="Freeform 60"/>
              <p:cNvSpPr>
                <a:spLocks/>
              </p:cNvSpPr>
              <p:nvPr/>
            </p:nvSpPr>
            <p:spPr bwMode="auto">
              <a:xfrm>
                <a:off x="2386" y="1803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9" name="Freeform 61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0" name="Freeform 62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1" name="Freeform 63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2" name="Freeform 64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3" name="Freeform 65"/>
              <p:cNvSpPr>
                <a:spLocks/>
              </p:cNvSpPr>
              <p:nvPr/>
            </p:nvSpPr>
            <p:spPr bwMode="auto">
              <a:xfrm>
                <a:off x="2386" y="1802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4" name="Freeform 66"/>
              <p:cNvSpPr>
                <a:spLocks/>
              </p:cNvSpPr>
              <p:nvPr/>
            </p:nvSpPr>
            <p:spPr bwMode="auto">
              <a:xfrm>
                <a:off x="2386" y="180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5" name="Freeform 67"/>
              <p:cNvSpPr>
                <a:spLocks/>
              </p:cNvSpPr>
              <p:nvPr/>
            </p:nvSpPr>
            <p:spPr bwMode="auto">
              <a:xfrm>
                <a:off x="2386" y="180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6" name="Freeform 68"/>
              <p:cNvSpPr>
                <a:spLocks/>
              </p:cNvSpPr>
              <p:nvPr/>
            </p:nvSpPr>
            <p:spPr bwMode="auto">
              <a:xfrm>
                <a:off x="2386" y="180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7" name="Freeform 69"/>
              <p:cNvSpPr>
                <a:spLocks/>
              </p:cNvSpPr>
              <p:nvPr/>
            </p:nvSpPr>
            <p:spPr bwMode="auto">
              <a:xfrm>
                <a:off x="2386" y="1801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8" name="Freeform 70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9" name="Freeform 71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0" name="Freeform 72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1" name="Freeform 73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2" name="Freeform 74"/>
              <p:cNvSpPr>
                <a:spLocks/>
              </p:cNvSpPr>
              <p:nvPr/>
            </p:nvSpPr>
            <p:spPr bwMode="auto">
              <a:xfrm>
                <a:off x="2386" y="1800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3" name="Freeform 75"/>
              <p:cNvSpPr>
                <a:spLocks/>
              </p:cNvSpPr>
              <p:nvPr/>
            </p:nvSpPr>
            <p:spPr bwMode="auto">
              <a:xfrm>
                <a:off x="2386" y="179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4" name="Freeform 76"/>
              <p:cNvSpPr>
                <a:spLocks/>
              </p:cNvSpPr>
              <p:nvPr/>
            </p:nvSpPr>
            <p:spPr bwMode="auto">
              <a:xfrm>
                <a:off x="2386" y="179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5" name="Freeform 77"/>
              <p:cNvSpPr>
                <a:spLocks/>
              </p:cNvSpPr>
              <p:nvPr/>
            </p:nvSpPr>
            <p:spPr bwMode="auto">
              <a:xfrm>
                <a:off x="2386" y="1799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6" name="Freeform 78"/>
              <p:cNvSpPr>
                <a:spLocks/>
              </p:cNvSpPr>
              <p:nvPr/>
            </p:nvSpPr>
            <p:spPr bwMode="auto">
              <a:xfrm>
                <a:off x="2386" y="1799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7" name="Freeform 79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8" name="Freeform 80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9" name="Freeform 81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0" name="Freeform 82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1" name="Freeform 83"/>
              <p:cNvSpPr>
                <a:spLocks/>
              </p:cNvSpPr>
              <p:nvPr/>
            </p:nvSpPr>
            <p:spPr bwMode="auto">
              <a:xfrm>
                <a:off x="2386" y="1798"/>
                <a:ext cx="57" cy="1"/>
              </a:xfrm>
              <a:custGeom>
                <a:avLst/>
                <a:gdLst>
                  <a:gd name="T0" fmla="*/ 782 w 782"/>
                  <a:gd name="T1" fmla="*/ 7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2" name="Freeform 84"/>
              <p:cNvSpPr>
                <a:spLocks/>
              </p:cNvSpPr>
              <p:nvPr/>
            </p:nvSpPr>
            <p:spPr bwMode="auto">
              <a:xfrm>
                <a:off x="2386" y="1797"/>
                <a:ext cx="57" cy="2"/>
              </a:xfrm>
              <a:custGeom>
                <a:avLst/>
                <a:gdLst>
                  <a:gd name="T0" fmla="*/ 782 w 782"/>
                  <a:gd name="T1" fmla="*/ 7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3" name="Freeform 85"/>
              <p:cNvSpPr>
                <a:spLocks/>
              </p:cNvSpPr>
              <p:nvPr/>
            </p:nvSpPr>
            <p:spPr bwMode="auto">
              <a:xfrm>
                <a:off x="2386" y="1797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4" name="Freeform 86"/>
              <p:cNvSpPr>
                <a:spLocks/>
              </p:cNvSpPr>
              <p:nvPr/>
            </p:nvSpPr>
            <p:spPr bwMode="auto">
              <a:xfrm>
                <a:off x="2386" y="1797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5" name="Freeform 87"/>
              <p:cNvSpPr>
                <a:spLocks/>
              </p:cNvSpPr>
              <p:nvPr/>
            </p:nvSpPr>
            <p:spPr bwMode="auto">
              <a:xfrm>
                <a:off x="2386" y="1797"/>
                <a:ext cx="57" cy="1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6" name="Freeform 88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7" name="Freeform 89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8" name="Freeform 90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9" name="Freeform 91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0" name="Freeform 92"/>
              <p:cNvSpPr>
                <a:spLocks/>
              </p:cNvSpPr>
              <p:nvPr/>
            </p:nvSpPr>
            <p:spPr bwMode="auto">
              <a:xfrm>
                <a:off x="2386" y="1796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1" name="Freeform 93"/>
              <p:cNvSpPr>
                <a:spLocks/>
              </p:cNvSpPr>
              <p:nvPr/>
            </p:nvSpPr>
            <p:spPr bwMode="auto">
              <a:xfrm>
                <a:off x="2386" y="1795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2" name="Freeform 94"/>
              <p:cNvSpPr>
                <a:spLocks/>
              </p:cNvSpPr>
              <p:nvPr/>
            </p:nvSpPr>
            <p:spPr bwMode="auto">
              <a:xfrm>
                <a:off x="2386" y="1795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3" name="Freeform 95"/>
              <p:cNvSpPr>
                <a:spLocks/>
              </p:cNvSpPr>
              <p:nvPr/>
            </p:nvSpPr>
            <p:spPr bwMode="auto">
              <a:xfrm>
                <a:off x="2386" y="1795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4" name="Freeform 96"/>
              <p:cNvSpPr>
                <a:spLocks/>
              </p:cNvSpPr>
              <p:nvPr/>
            </p:nvSpPr>
            <p:spPr bwMode="auto">
              <a:xfrm>
                <a:off x="2386" y="1795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5" name="Freeform 97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6" name="Freeform 98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7" name="Freeform 99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8" name="Freeform 100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9" name="Freeform 101"/>
              <p:cNvSpPr>
                <a:spLocks/>
              </p:cNvSpPr>
              <p:nvPr/>
            </p:nvSpPr>
            <p:spPr bwMode="auto">
              <a:xfrm>
                <a:off x="2386" y="1794"/>
                <a:ext cx="57" cy="1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0" name="Freeform 102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1" name="Freeform 103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2" name="Freeform 104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3" name="Freeform 105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4" name="Freeform 106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5" name="Freeform 107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6" name="Freeform 108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7" name="Freeform 109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8" name="Freeform 110"/>
              <p:cNvSpPr>
                <a:spLocks/>
              </p:cNvSpPr>
              <p:nvPr/>
            </p:nvSpPr>
            <p:spPr bwMode="auto">
              <a:xfrm>
                <a:off x="2386" y="1792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9" name="Freeform 111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0" name="Freeform 112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1" name="Freeform 113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2" name="Freeform 114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3" name="Freeform 115"/>
              <p:cNvSpPr>
                <a:spLocks/>
              </p:cNvSpPr>
              <p:nvPr/>
            </p:nvSpPr>
            <p:spPr bwMode="auto">
              <a:xfrm>
                <a:off x="2386" y="1791"/>
                <a:ext cx="57" cy="1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4" name="Freeform 116"/>
              <p:cNvSpPr>
                <a:spLocks/>
              </p:cNvSpPr>
              <p:nvPr/>
            </p:nvSpPr>
            <p:spPr bwMode="auto">
              <a:xfrm>
                <a:off x="2386" y="1790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5" name="Freeform 117"/>
              <p:cNvSpPr>
                <a:spLocks/>
              </p:cNvSpPr>
              <p:nvPr/>
            </p:nvSpPr>
            <p:spPr bwMode="auto">
              <a:xfrm>
                <a:off x="2386" y="1790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6" name="Freeform 118"/>
              <p:cNvSpPr>
                <a:spLocks/>
              </p:cNvSpPr>
              <p:nvPr/>
            </p:nvSpPr>
            <p:spPr bwMode="auto">
              <a:xfrm>
                <a:off x="2386" y="1790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7" name="Freeform 119"/>
              <p:cNvSpPr>
                <a:spLocks/>
              </p:cNvSpPr>
              <p:nvPr/>
            </p:nvSpPr>
            <p:spPr bwMode="auto">
              <a:xfrm>
                <a:off x="2386" y="1790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8" name="Freeform 120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9" name="Freeform 121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0" name="Freeform 122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1" name="Freeform 123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2" name="Freeform 124"/>
              <p:cNvSpPr>
                <a:spLocks/>
              </p:cNvSpPr>
              <p:nvPr/>
            </p:nvSpPr>
            <p:spPr bwMode="auto">
              <a:xfrm>
                <a:off x="2386" y="1789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3" name="Freeform 125"/>
              <p:cNvSpPr>
                <a:spLocks/>
              </p:cNvSpPr>
              <p:nvPr/>
            </p:nvSpPr>
            <p:spPr bwMode="auto">
              <a:xfrm>
                <a:off x="2386" y="1788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4" name="Freeform 126"/>
              <p:cNvSpPr>
                <a:spLocks/>
              </p:cNvSpPr>
              <p:nvPr/>
            </p:nvSpPr>
            <p:spPr bwMode="auto">
              <a:xfrm>
                <a:off x="2386" y="1788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5" name="Freeform 127"/>
              <p:cNvSpPr>
                <a:spLocks/>
              </p:cNvSpPr>
              <p:nvPr/>
            </p:nvSpPr>
            <p:spPr bwMode="auto">
              <a:xfrm>
                <a:off x="2386" y="1788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6" name="Freeform 128"/>
              <p:cNvSpPr>
                <a:spLocks/>
              </p:cNvSpPr>
              <p:nvPr/>
            </p:nvSpPr>
            <p:spPr bwMode="auto">
              <a:xfrm>
                <a:off x="2386" y="1788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7" name="Freeform 129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8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8" name="Freeform 130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8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9" name="Freeform 131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0" name="Freeform 132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1" name="Freeform 133"/>
              <p:cNvSpPr>
                <a:spLocks/>
              </p:cNvSpPr>
              <p:nvPr/>
            </p:nvSpPr>
            <p:spPr bwMode="auto">
              <a:xfrm>
                <a:off x="2385" y="1787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2" name="Freeform 134"/>
              <p:cNvSpPr>
                <a:spLocks/>
              </p:cNvSpPr>
              <p:nvPr/>
            </p:nvSpPr>
            <p:spPr bwMode="auto">
              <a:xfrm>
                <a:off x="2385" y="178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3" name="Freeform 135"/>
              <p:cNvSpPr>
                <a:spLocks/>
              </p:cNvSpPr>
              <p:nvPr/>
            </p:nvSpPr>
            <p:spPr bwMode="auto">
              <a:xfrm>
                <a:off x="2385" y="178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4" name="Freeform 136"/>
              <p:cNvSpPr>
                <a:spLocks/>
              </p:cNvSpPr>
              <p:nvPr/>
            </p:nvSpPr>
            <p:spPr bwMode="auto">
              <a:xfrm>
                <a:off x="2385" y="178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5" name="Freeform 137"/>
              <p:cNvSpPr>
                <a:spLocks/>
              </p:cNvSpPr>
              <p:nvPr/>
            </p:nvSpPr>
            <p:spPr bwMode="auto">
              <a:xfrm>
                <a:off x="2385" y="1786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6" name="Freeform 138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7" name="Freeform 139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8" name="Freeform 140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9" name="Freeform 141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0" name="Freeform 142"/>
              <p:cNvSpPr>
                <a:spLocks/>
              </p:cNvSpPr>
              <p:nvPr/>
            </p:nvSpPr>
            <p:spPr bwMode="auto">
              <a:xfrm>
                <a:off x="2385" y="1785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1" name="Freeform 143"/>
              <p:cNvSpPr>
                <a:spLocks/>
              </p:cNvSpPr>
              <p:nvPr/>
            </p:nvSpPr>
            <p:spPr bwMode="auto">
              <a:xfrm>
                <a:off x="2385" y="178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2" name="Freeform 144"/>
              <p:cNvSpPr>
                <a:spLocks/>
              </p:cNvSpPr>
              <p:nvPr/>
            </p:nvSpPr>
            <p:spPr bwMode="auto">
              <a:xfrm>
                <a:off x="2385" y="178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3" name="Freeform 145"/>
              <p:cNvSpPr>
                <a:spLocks/>
              </p:cNvSpPr>
              <p:nvPr/>
            </p:nvSpPr>
            <p:spPr bwMode="auto">
              <a:xfrm>
                <a:off x="2385" y="178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4" name="Freeform 146"/>
              <p:cNvSpPr>
                <a:spLocks/>
              </p:cNvSpPr>
              <p:nvPr/>
            </p:nvSpPr>
            <p:spPr bwMode="auto">
              <a:xfrm>
                <a:off x="2385" y="1784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5" name="Freeform 147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6" name="Freeform 148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7" name="Freeform 149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8" name="Freeform 150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9" name="Freeform 151"/>
              <p:cNvSpPr>
                <a:spLocks/>
              </p:cNvSpPr>
              <p:nvPr/>
            </p:nvSpPr>
            <p:spPr bwMode="auto">
              <a:xfrm>
                <a:off x="2385" y="1783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0" name="Freeform 152"/>
              <p:cNvSpPr>
                <a:spLocks/>
              </p:cNvSpPr>
              <p:nvPr/>
            </p:nvSpPr>
            <p:spPr bwMode="auto">
              <a:xfrm>
                <a:off x="2385" y="1782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1" name="Freeform 153"/>
              <p:cNvSpPr>
                <a:spLocks/>
              </p:cNvSpPr>
              <p:nvPr/>
            </p:nvSpPr>
            <p:spPr bwMode="auto">
              <a:xfrm>
                <a:off x="2385" y="1782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2" name="Freeform 154"/>
              <p:cNvSpPr>
                <a:spLocks/>
              </p:cNvSpPr>
              <p:nvPr/>
            </p:nvSpPr>
            <p:spPr bwMode="auto">
              <a:xfrm>
                <a:off x="2385" y="1782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3" name="Freeform 155"/>
              <p:cNvSpPr>
                <a:spLocks/>
              </p:cNvSpPr>
              <p:nvPr/>
            </p:nvSpPr>
            <p:spPr bwMode="auto">
              <a:xfrm>
                <a:off x="2385" y="1782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4" name="Freeform 156"/>
              <p:cNvSpPr>
                <a:spLocks/>
              </p:cNvSpPr>
              <p:nvPr/>
            </p:nvSpPr>
            <p:spPr bwMode="auto">
              <a:xfrm>
                <a:off x="2385" y="1782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5" name="Freeform 157"/>
              <p:cNvSpPr>
                <a:spLocks/>
              </p:cNvSpPr>
              <p:nvPr/>
            </p:nvSpPr>
            <p:spPr bwMode="auto">
              <a:xfrm>
                <a:off x="2385" y="1781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6" name="Freeform 158"/>
              <p:cNvSpPr>
                <a:spLocks/>
              </p:cNvSpPr>
              <p:nvPr/>
            </p:nvSpPr>
            <p:spPr bwMode="auto">
              <a:xfrm>
                <a:off x="2385" y="1781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7" name="Freeform 159"/>
              <p:cNvSpPr>
                <a:spLocks/>
              </p:cNvSpPr>
              <p:nvPr/>
            </p:nvSpPr>
            <p:spPr bwMode="auto">
              <a:xfrm>
                <a:off x="2385" y="1781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8" name="Freeform 160"/>
              <p:cNvSpPr>
                <a:spLocks/>
              </p:cNvSpPr>
              <p:nvPr/>
            </p:nvSpPr>
            <p:spPr bwMode="auto">
              <a:xfrm>
                <a:off x="2385" y="1781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9" name="Freeform 161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0" name="Freeform 162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1" name="Freeform 163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2" name="Freeform 164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3" name="Freeform 165"/>
              <p:cNvSpPr>
                <a:spLocks/>
              </p:cNvSpPr>
              <p:nvPr/>
            </p:nvSpPr>
            <p:spPr bwMode="auto">
              <a:xfrm>
                <a:off x="2385" y="1780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4" name="Freeform 166"/>
              <p:cNvSpPr>
                <a:spLocks/>
              </p:cNvSpPr>
              <p:nvPr/>
            </p:nvSpPr>
            <p:spPr bwMode="auto">
              <a:xfrm>
                <a:off x="2385" y="1779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5" name="Freeform 167"/>
              <p:cNvSpPr>
                <a:spLocks/>
              </p:cNvSpPr>
              <p:nvPr/>
            </p:nvSpPr>
            <p:spPr bwMode="auto">
              <a:xfrm>
                <a:off x="2385" y="1779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6" name="Freeform 168"/>
              <p:cNvSpPr>
                <a:spLocks/>
              </p:cNvSpPr>
              <p:nvPr/>
            </p:nvSpPr>
            <p:spPr bwMode="auto">
              <a:xfrm>
                <a:off x="2385" y="1779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7" name="Freeform 169"/>
              <p:cNvSpPr>
                <a:spLocks/>
              </p:cNvSpPr>
              <p:nvPr/>
            </p:nvSpPr>
            <p:spPr bwMode="auto">
              <a:xfrm>
                <a:off x="2385" y="1779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8" name="Freeform 170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9" name="Freeform 171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0" name="Freeform 172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1" name="Freeform 173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2" name="Freeform 174"/>
              <p:cNvSpPr>
                <a:spLocks/>
              </p:cNvSpPr>
              <p:nvPr/>
            </p:nvSpPr>
            <p:spPr bwMode="auto">
              <a:xfrm>
                <a:off x="2385" y="1778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3" name="Freeform 175"/>
              <p:cNvSpPr>
                <a:spLocks/>
              </p:cNvSpPr>
              <p:nvPr/>
            </p:nvSpPr>
            <p:spPr bwMode="auto">
              <a:xfrm>
                <a:off x="2385" y="1777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4" name="Freeform 176"/>
              <p:cNvSpPr>
                <a:spLocks/>
              </p:cNvSpPr>
              <p:nvPr/>
            </p:nvSpPr>
            <p:spPr bwMode="auto">
              <a:xfrm>
                <a:off x="2385" y="1777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5" name="Freeform 177"/>
              <p:cNvSpPr>
                <a:spLocks/>
              </p:cNvSpPr>
              <p:nvPr/>
            </p:nvSpPr>
            <p:spPr bwMode="auto">
              <a:xfrm>
                <a:off x="2385" y="1777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6" name="Freeform 178"/>
              <p:cNvSpPr>
                <a:spLocks/>
              </p:cNvSpPr>
              <p:nvPr/>
            </p:nvSpPr>
            <p:spPr bwMode="auto">
              <a:xfrm>
                <a:off x="2385" y="1777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7" name="Freeform 179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8" name="Freeform 180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9" name="Freeform 181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0" name="Freeform 182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1" name="Freeform 183"/>
              <p:cNvSpPr>
                <a:spLocks/>
              </p:cNvSpPr>
              <p:nvPr/>
            </p:nvSpPr>
            <p:spPr bwMode="auto">
              <a:xfrm>
                <a:off x="2385" y="1776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2" name="Freeform 184"/>
              <p:cNvSpPr>
                <a:spLocks/>
              </p:cNvSpPr>
              <p:nvPr/>
            </p:nvSpPr>
            <p:spPr bwMode="auto">
              <a:xfrm>
                <a:off x="2385" y="177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3" name="Freeform 185"/>
              <p:cNvSpPr>
                <a:spLocks/>
              </p:cNvSpPr>
              <p:nvPr/>
            </p:nvSpPr>
            <p:spPr bwMode="auto">
              <a:xfrm>
                <a:off x="2385" y="1775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4" name="Freeform 186"/>
              <p:cNvSpPr>
                <a:spLocks/>
              </p:cNvSpPr>
              <p:nvPr/>
            </p:nvSpPr>
            <p:spPr bwMode="auto">
              <a:xfrm>
                <a:off x="2385" y="1775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5" name="Freeform 187"/>
              <p:cNvSpPr>
                <a:spLocks/>
              </p:cNvSpPr>
              <p:nvPr/>
            </p:nvSpPr>
            <p:spPr bwMode="auto">
              <a:xfrm>
                <a:off x="2385" y="1775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6" name="Freeform 188"/>
              <p:cNvSpPr>
                <a:spLocks/>
              </p:cNvSpPr>
              <p:nvPr/>
            </p:nvSpPr>
            <p:spPr bwMode="auto">
              <a:xfrm>
                <a:off x="2385" y="1775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7" name="Freeform 189"/>
              <p:cNvSpPr>
                <a:spLocks/>
              </p:cNvSpPr>
              <p:nvPr/>
            </p:nvSpPr>
            <p:spPr bwMode="auto">
              <a:xfrm>
                <a:off x="2385" y="177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8" name="Freeform 190"/>
              <p:cNvSpPr>
                <a:spLocks/>
              </p:cNvSpPr>
              <p:nvPr/>
            </p:nvSpPr>
            <p:spPr bwMode="auto">
              <a:xfrm>
                <a:off x="2385" y="177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9" name="Freeform 191"/>
              <p:cNvSpPr>
                <a:spLocks/>
              </p:cNvSpPr>
              <p:nvPr/>
            </p:nvSpPr>
            <p:spPr bwMode="auto">
              <a:xfrm>
                <a:off x="2385" y="177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0" name="Freeform 192"/>
              <p:cNvSpPr>
                <a:spLocks/>
              </p:cNvSpPr>
              <p:nvPr/>
            </p:nvSpPr>
            <p:spPr bwMode="auto">
              <a:xfrm>
                <a:off x="2385" y="1774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1" name="Freeform 193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2" name="Freeform 194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3" name="Freeform 195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4" name="Freeform 196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5" name="Freeform 197"/>
              <p:cNvSpPr>
                <a:spLocks/>
              </p:cNvSpPr>
              <p:nvPr/>
            </p:nvSpPr>
            <p:spPr bwMode="auto">
              <a:xfrm>
                <a:off x="2385" y="1773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6" name="Freeform 198"/>
              <p:cNvSpPr>
                <a:spLocks/>
              </p:cNvSpPr>
              <p:nvPr/>
            </p:nvSpPr>
            <p:spPr bwMode="auto">
              <a:xfrm>
                <a:off x="2385" y="177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7" name="Freeform 199"/>
              <p:cNvSpPr>
                <a:spLocks/>
              </p:cNvSpPr>
              <p:nvPr/>
            </p:nvSpPr>
            <p:spPr bwMode="auto">
              <a:xfrm>
                <a:off x="2385" y="177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8" name="Freeform 200"/>
              <p:cNvSpPr>
                <a:spLocks/>
              </p:cNvSpPr>
              <p:nvPr/>
            </p:nvSpPr>
            <p:spPr bwMode="auto">
              <a:xfrm>
                <a:off x="2385" y="177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9" name="Freeform 201"/>
              <p:cNvSpPr>
                <a:spLocks/>
              </p:cNvSpPr>
              <p:nvPr/>
            </p:nvSpPr>
            <p:spPr bwMode="auto">
              <a:xfrm>
                <a:off x="2385" y="1772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80" name="Freeform 202"/>
              <p:cNvSpPr>
                <a:spLocks/>
              </p:cNvSpPr>
              <p:nvPr/>
            </p:nvSpPr>
            <p:spPr bwMode="auto">
              <a:xfrm>
                <a:off x="2385" y="1771"/>
                <a:ext cx="57" cy="2"/>
              </a:xfrm>
              <a:custGeom>
                <a:avLst/>
                <a:gdLst>
                  <a:gd name="T0" fmla="*/ 783 w 783"/>
                  <a:gd name="T1" fmla="*/ 7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81" name="Freeform 203"/>
              <p:cNvSpPr>
                <a:spLocks/>
              </p:cNvSpPr>
              <p:nvPr/>
            </p:nvSpPr>
            <p:spPr bwMode="auto">
              <a:xfrm>
                <a:off x="2385" y="1771"/>
                <a:ext cx="57" cy="2"/>
              </a:xfrm>
              <a:custGeom>
                <a:avLst/>
                <a:gdLst>
                  <a:gd name="T0" fmla="*/ 783 w 783"/>
                  <a:gd name="T1" fmla="*/ 7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82" name="Freeform 204"/>
              <p:cNvSpPr>
                <a:spLocks/>
              </p:cNvSpPr>
              <p:nvPr/>
            </p:nvSpPr>
            <p:spPr bwMode="auto">
              <a:xfrm>
                <a:off x="2385" y="177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</p:grpSp>
        <p:sp>
          <p:nvSpPr>
            <p:cNvPr id="317" name="Freeform 206"/>
            <p:cNvSpPr>
              <a:spLocks/>
            </p:cNvSpPr>
            <p:nvPr/>
          </p:nvSpPr>
          <p:spPr bwMode="auto">
            <a:xfrm>
              <a:off x="2385" y="1771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18" name="Freeform 207"/>
            <p:cNvSpPr>
              <a:spLocks/>
            </p:cNvSpPr>
            <p:nvPr/>
          </p:nvSpPr>
          <p:spPr bwMode="auto">
            <a:xfrm>
              <a:off x="2385" y="1771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19" name="Freeform 208"/>
            <p:cNvSpPr>
              <a:spLocks/>
            </p:cNvSpPr>
            <p:nvPr/>
          </p:nvSpPr>
          <p:spPr bwMode="auto">
            <a:xfrm>
              <a:off x="2385" y="1770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0" name="Freeform 209"/>
            <p:cNvSpPr>
              <a:spLocks/>
            </p:cNvSpPr>
            <p:nvPr/>
          </p:nvSpPr>
          <p:spPr bwMode="auto">
            <a:xfrm>
              <a:off x="2385" y="1770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1" name="Freeform 210"/>
            <p:cNvSpPr>
              <a:spLocks/>
            </p:cNvSpPr>
            <p:nvPr/>
          </p:nvSpPr>
          <p:spPr bwMode="auto">
            <a:xfrm>
              <a:off x="2385" y="1770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2" name="Freeform 211"/>
            <p:cNvSpPr>
              <a:spLocks/>
            </p:cNvSpPr>
            <p:nvPr/>
          </p:nvSpPr>
          <p:spPr bwMode="auto">
            <a:xfrm>
              <a:off x="2385" y="1770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3" name="Freeform 212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4" name="Freeform 213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5" name="Freeform 214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6" name="Freeform 215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7" name="Freeform 216"/>
            <p:cNvSpPr>
              <a:spLocks/>
            </p:cNvSpPr>
            <p:nvPr/>
          </p:nvSpPr>
          <p:spPr bwMode="auto">
            <a:xfrm>
              <a:off x="2385" y="1769"/>
              <a:ext cx="57" cy="1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8" name="Freeform 217"/>
            <p:cNvSpPr>
              <a:spLocks/>
            </p:cNvSpPr>
            <p:nvPr/>
          </p:nvSpPr>
          <p:spPr bwMode="auto">
            <a:xfrm>
              <a:off x="2385" y="1768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9" name="Freeform 218"/>
            <p:cNvSpPr>
              <a:spLocks/>
            </p:cNvSpPr>
            <p:nvPr/>
          </p:nvSpPr>
          <p:spPr bwMode="auto">
            <a:xfrm>
              <a:off x="2385" y="1768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0" name="Freeform 219"/>
            <p:cNvSpPr>
              <a:spLocks/>
            </p:cNvSpPr>
            <p:nvPr/>
          </p:nvSpPr>
          <p:spPr bwMode="auto">
            <a:xfrm>
              <a:off x="2385" y="1768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1" name="Freeform 220"/>
            <p:cNvSpPr>
              <a:spLocks/>
            </p:cNvSpPr>
            <p:nvPr/>
          </p:nvSpPr>
          <p:spPr bwMode="auto">
            <a:xfrm>
              <a:off x="2385" y="1768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2" name="Freeform 221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3" name="Freeform 222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4" name="Freeform 223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5" name="Freeform 224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6" name="Freeform 225"/>
            <p:cNvSpPr>
              <a:spLocks/>
            </p:cNvSpPr>
            <p:nvPr/>
          </p:nvSpPr>
          <p:spPr bwMode="auto">
            <a:xfrm>
              <a:off x="2385" y="1767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7" name="Freeform 226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8" name="Freeform 227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9" name="Freeform 228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0" name="Freeform 229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1" name="Freeform 230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2" name="Freeform 231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3" name="Freeform 232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4" name="Freeform 233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5" name="Freeform 234"/>
            <p:cNvSpPr>
              <a:spLocks/>
            </p:cNvSpPr>
            <p:nvPr/>
          </p:nvSpPr>
          <p:spPr bwMode="auto">
            <a:xfrm>
              <a:off x="2385" y="1765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6" name="Freeform 235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7" name="Freeform 236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8" name="Freeform 237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9" name="Freeform 238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0" name="Freeform 239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1" name="Freeform 240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2" name="Freeform 241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3" name="Freeform 242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4" name="Freeform 243"/>
            <p:cNvSpPr>
              <a:spLocks/>
            </p:cNvSpPr>
            <p:nvPr/>
          </p:nvSpPr>
          <p:spPr bwMode="auto">
            <a:xfrm>
              <a:off x="2385" y="1763"/>
              <a:ext cx="57" cy="1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5" name="Freeform 244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6" name="Freeform 245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7" name="Freeform 246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8" name="Freeform 247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9" name="Freeform 248"/>
            <p:cNvSpPr>
              <a:spLocks/>
            </p:cNvSpPr>
            <p:nvPr/>
          </p:nvSpPr>
          <p:spPr bwMode="auto">
            <a:xfrm>
              <a:off x="2385" y="1762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0" name="Freeform 249"/>
            <p:cNvSpPr>
              <a:spLocks/>
            </p:cNvSpPr>
            <p:nvPr/>
          </p:nvSpPr>
          <p:spPr bwMode="auto">
            <a:xfrm>
              <a:off x="2385" y="1761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8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1" name="Freeform 250"/>
            <p:cNvSpPr>
              <a:spLocks/>
            </p:cNvSpPr>
            <p:nvPr/>
          </p:nvSpPr>
          <p:spPr bwMode="auto">
            <a:xfrm>
              <a:off x="2385" y="1761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8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2" name="Freeform 251"/>
            <p:cNvSpPr>
              <a:spLocks/>
            </p:cNvSpPr>
            <p:nvPr/>
          </p:nvSpPr>
          <p:spPr bwMode="auto">
            <a:xfrm>
              <a:off x="2385" y="1761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3" name="Freeform 252"/>
            <p:cNvSpPr>
              <a:spLocks/>
            </p:cNvSpPr>
            <p:nvPr/>
          </p:nvSpPr>
          <p:spPr bwMode="auto">
            <a:xfrm>
              <a:off x="2385" y="1761"/>
              <a:ext cx="57" cy="1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4" name="Freeform 253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5" name="Freeform 254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6" name="Freeform 255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7" name="Freeform 256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8" name="Freeform 257"/>
            <p:cNvSpPr>
              <a:spLocks/>
            </p:cNvSpPr>
            <p:nvPr/>
          </p:nvSpPr>
          <p:spPr bwMode="auto">
            <a:xfrm>
              <a:off x="2385" y="1760"/>
              <a:ext cx="57" cy="1"/>
            </a:xfrm>
            <a:custGeom>
              <a:avLst/>
              <a:gdLst>
                <a:gd name="T0" fmla="*/ 783 w 783"/>
                <a:gd name="T1" fmla="*/ 6 h 24"/>
                <a:gd name="T2" fmla="*/ 1 w 783"/>
                <a:gd name="T3" fmla="*/ 24 h 24"/>
                <a:gd name="T4" fmla="*/ 0 w 783"/>
                <a:gd name="T5" fmla="*/ 18 h 24"/>
                <a:gd name="T6" fmla="*/ 783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1" y="24"/>
                  </a:lnTo>
                  <a:lnTo>
                    <a:pt x="0" y="18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9" name="Freeform 258"/>
            <p:cNvSpPr>
              <a:spLocks/>
            </p:cNvSpPr>
            <p:nvPr/>
          </p:nvSpPr>
          <p:spPr bwMode="auto">
            <a:xfrm>
              <a:off x="2385" y="1759"/>
              <a:ext cx="57" cy="2"/>
            </a:xfrm>
            <a:custGeom>
              <a:avLst/>
              <a:gdLst>
                <a:gd name="T0" fmla="*/ 783 w 783"/>
                <a:gd name="T1" fmla="*/ 6 h 24"/>
                <a:gd name="T2" fmla="*/ 1 w 783"/>
                <a:gd name="T3" fmla="*/ 24 h 24"/>
                <a:gd name="T4" fmla="*/ 0 w 783"/>
                <a:gd name="T5" fmla="*/ 18 h 24"/>
                <a:gd name="T6" fmla="*/ 783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1" y="24"/>
                  </a:lnTo>
                  <a:lnTo>
                    <a:pt x="0" y="18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0" name="Freeform 259"/>
            <p:cNvSpPr>
              <a:spLocks/>
            </p:cNvSpPr>
            <p:nvPr/>
          </p:nvSpPr>
          <p:spPr bwMode="auto">
            <a:xfrm>
              <a:off x="2385" y="1759"/>
              <a:ext cx="57" cy="2"/>
            </a:xfrm>
            <a:custGeom>
              <a:avLst/>
              <a:gdLst>
                <a:gd name="T0" fmla="*/ 783 w 783"/>
                <a:gd name="T1" fmla="*/ 6 h 24"/>
                <a:gd name="T2" fmla="*/ 0 w 783"/>
                <a:gd name="T3" fmla="*/ 24 h 24"/>
                <a:gd name="T4" fmla="*/ 0 w 783"/>
                <a:gd name="T5" fmla="*/ 18 h 24"/>
                <a:gd name="T6" fmla="*/ 782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1" name="Freeform 260"/>
            <p:cNvSpPr>
              <a:spLocks/>
            </p:cNvSpPr>
            <p:nvPr/>
          </p:nvSpPr>
          <p:spPr bwMode="auto">
            <a:xfrm>
              <a:off x="2385" y="1759"/>
              <a:ext cx="57" cy="2"/>
            </a:xfrm>
            <a:custGeom>
              <a:avLst/>
              <a:gdLst>
                <a:gd name="T0" fmla="*/ 783 w 783"/>
                <a:gd name="T1" fmla="*/ 6 h 24"/>
                <a:gd name="T2" fmla="*/ 0 w 783"/>
                <a:gd name="T3" fmla="*/ 24 h 24"/>
                <a:gd name="T4" fmla="*/ 0 w 783"/>
                <a:gd name="T5" fmla="*/ 18 h 24"/>
                <a:gd name="T6" fmla="*/ 782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2" name="Freeform 261"/>
            <p:cNvSpPr>
              <a:spLocks/>
            </p:cNvSpPr>
            <p:nvPr/>
          </p:nvSpPr>
          <p:spPr bwMode="auto">
            <a:xfrm>
              <a:off x="2385" y="1759"/>
              <a:ext cx="57" cy="1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3" name="Freeform 262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4" name="Freeform 263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5" name="Freeform 264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6" name="Freeform 265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7" name="Freeform 266"/>
            <p:cNvSpPr>
              <a:spLocks/>
            </p:cNvSpPr>
            <p:nvPr/>
          </p:nvSpPr>
          <p:spPr bwMode="auto">
            <a:xfrm>
              <a:off x="2385" y="1758"/>
              <a:ext cx="57" cy="1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8" name="Freeform 267"/>
            <p:cNvSpPr>
              <a:spLocks/>
            </p:cNvSpPr>
            <p:nvPr/>
          </p:nvSpPr>
          <p:spPr bwMode="auto">
            <a:xfrm>
              <a:off x="2385" y="1757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9" name="Freeform 268"/>
            <p:cNvSpPr>
              <a:spLocks/>
            </p:cNvSpPr>
            <p:nvPr/>
          </p:nvSpPr>
          <p:spPr bwMode="auto">
            <a:xfrm>
              <a:off x="2385" y="1757"/>
              <a:ext cx="57" cy="2"/>
            </a:xfrm>
            <a:custGeom>
              <a:avLst/>
              <a:gdLst>
                <a:gd name="T0" fmla="*/ 782 w 782"/>
                <a:gd name="T1" fmla="*/ 8 h 26"/>
                <a:gd name="T2" fmla="*/ 0 w 782"/>
                <a:gd name="T3" fmla="*/ 26 h 26"/>
                <a:gd name="T4" fmla="*/ 0 w 782"/>
                <a:gd name="T5" fmla="*/ 19 h 26"/>
                <a:gd name="T6" fmla="*/ 782 w 782"/>
                <a:gd name="T7" fmla="*/ 0 h 26"/>
                <a:gd name="T8" fmla="*/ 782 w 782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6">
                  <a:moveTo>
                    <a:pt x="782" y="8"/>
                  </a:moveTo>
                  <a:lnTo>
                    <a:pt x="0" y="26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80" name="Freeform 269"/>
            <p:cNvSpPr>
              <a:spLocks noEditPoints="1"/>
            </p:cNvSpPr>
            <p:nvPr/>
          </p:nvSpPr>
          <p:spPr bwMode="auto">
            <a:xfrm>
              <a:off x="2188" y="1490"/>
              <a:ext cx="434" cy="77"/>
            </a:xfrm>
            <a:custGeom>
              <a:avLst/>
              <a:gdLst>
                <a:gd name="T0" fmla="*/ 5606 w 5930"/>
                <a:gd name="T1" fmla="*/ 212 h 1057"/>
                <a:gd name="T2" fmla="*/ 5339 w 5930"/>
                <a:gd name="T3" fmla="*/ 1047 h 1057"/>
                <a:gd name="T4" fmla="*/ 5015 w 5930"/>
                <a:gd name="T5" fmla="*/ 212 h 1057"/>
                <a:gd name="T6" fmla="*/ 5930 w 5930"/>
                <a:gd name="T7" fmla="*/ 12 h 1057"/>
                <a:gd name="T8" fmla="*/ 4654 w 5930"/>
                <a:gd name="T9" fmla="*/ 345 h 1057"/>
                <a:gd name="T10" fmla="*/ 4575 w 5930"/>
                <a:gd name="T11" fmla="*/ 225 h 1057"/>
                <a:gd name="T12" fmla="*/ 4388 w 5930"/>
                <a:gd name="T13" fmla="*/ 205 h 1057"/>
                <a:gd name="T14" fmla="*/ 4342 w 5930"/>
                <a:gd name="T15" fmla="*/ 515 h 1057"/>
                <a:gd name="T16" fmla="*/ 4531 w 5930"/>
                <a:gd name="T17" fmla="*/ 507 h 1057"/>
                <a:gd name="T18" fmla="*/ 4642 w 5930"/>
                <a:gd name="T19" fmla="*/ 420 h 1057"/>
                <a:gd name="T20" fmla="*/ 4930 w 5930"/>
                <a:gd name="T21" fmla="*/ 339 h 1057"/>
                <a:gd name="T22" fmla="*/ 4836 w 5930"/>
                <a:gd name="T23" fmla="*/ 586 h 1057"/>
                <a:gd name="T24" fmla="*/ 4509 w 5930"/>
                <a:gd name="T25" fmla="*/ 710 h 1057"/>
                <a:gd name="T26" fmla="*/ 4342 w 5930"/>
                <a:gd name="T27" fmla="*/ 1047 h 1057"/>
                <a:gd name="T28" fmla="*/ 4075 w 5930"/>
                <a:gd name="T29" fmla="*/ 12 h 1057"/>
                <a:gd name="T30" fmla="*/ 4681 w 5930"/>
                <a:gd name="T31" fmla="*/ 29 h 1057"/>
                <a:gd name="T32" fmla="*/ 4897 w 5930"/>
                <a:gd name="T33" fmla="*/ 185 h 1057"/>
                <a:gd name="T34" fmla="*/ 2703 w 5930"/>
                <a:gd name="T35" fmla="*/ 771 h 1057"/>
                <a:gd name="T36" fmla="*/ 2550 w 5930"/>
                <a:gd name="T37" fmla="*/ 354 h 1057"/>
                <a:gd name="T38" fmla="*/ 2544 w 5930"/>
                <a:gd name="T39" fmla="*/ 689 h 1057"/>
                <a:gd name="T40" fmla="*/ 3173 w 5930"/>
                <a:gd name="T41" fmla="*/ 517 h 1057"/>
                <a:gd name="T42" fmla="*/ 2968 w 5930"/>
                <a:gd name="T43" fmla="*/ 279 h 1057"/>
                <a:gd name="T44" fmla="*/ 3128 w 5930"/>
                <a:gd name="T45" fmla="*/ 690 h 1057"/>
                <a:gd name="T46" fmla="*/ 3322 w 5930"/>
                <a:gd name="T47" fmla="*/ 222 h 1057"/>
                <a:gd name="T48" fmla="*/ 3449 w 5930"/>
                <a:gd name="T49" fmla="*/ 521 h 1057"/>
                <a:gd name="T50" fmla="*/ 3317 w 5930"/>
                <a:gd name="T51" fmla="*/ 823 h 1057"/>
                <a:gd name="T52" fmla="*/ 2968 w 5930"/>
                <a:gd name="T53" fmla="*/ 944 h 1057"/>
                <a:gd name="T54" fmla="*/ 2703 w 5930"/>
                <a:gd name="T55" fmla="*/ 1057 h 1057"/>
                <a:gd name="T56" fmla="*/ 2505 w 5930"/>
                <a:gd name="T57" fmla="*/ 906 h 1057"/>
                <a:gd name="T58" fmla="*/ 2256 w 5930"/>
                <a:gd name="T59" fmla="*/ 693 h 1057"/>
                <a:gd name="T60" fmla="*/ 2255 w 5930"/>
                <a:gd name="T61" fmla="*/ 351 h 1057"/>
                <a:gd name="T62" fmla="*/ 2501 w 5930"/>
                <a:gd name="T63" fmla="*/ 144 h 1057"/>
                <a:gd name="T64" fmla="*/ 2703 w 5930"/>
                <a:gd name="T65" fmla="*/ 0 h 1057"/>
                <a:gd name="T66" fmla="*/ 2968 w 5930"/>
                <a:gd name="T67" fmla="*/ 105 h 1057"/>
                <a:gd name="T68" fmla="*/ 3322 w 5930"/>
                <a:gd name="T69" fmla="*/ 222 h 1057"/>
                <a:gd name="T70" fmla="*/ 1795 w 5930"/>
                <a:gd name="T71" fmla="*/ 650 h 1057"/>
                <a:gd name="T72" fmla="*/ 1643 w 5930"/>
                <a:gd name="T73" fmla="*/ 600 h 1057"/>
                <a:gd name="T74" fmla="*/ 1470 w 5930"/>
                <a:gd name="T75" fmla="*/ 599 h 1057"/>
                <a:gd name="T76" fmla="*/ 1490 w 5930"/>
                <a:gd name="T77" fmla="*/ 857 h 1057"/>
                <a:gd name="T78" fmla="*/ 1741 w 5930"/>
                <a:gd name="T79" fmla="*/ 839 h 1057"/>
                <a:gd name="T80" fmla="*/ 1814 w 5930"/>
                <a:gd name="T81" fmla="*/ 726 h 1057"/>
                <a:gd name="T82" fmla="*/ 1735 w 5930"/>
                <a:gd name="T83" fmla="*/ 253 h 1057"/>
                <a:gd name="T84" fmla="*/ 1617 w 5930"/>
                <a:gd name="T85" fmla="*/ 203 h 1057"/>
                <a:gd name="T86" fmla="*/ 1470 w 5930"/>
                <a:gd name="T87" fmla="*/ 201 h 1057"/>
                <a:gd name="T88" fmla="*/ 1512 w 5930"/>
                <a:gd name="T89" fmla="*/ 421 h 1057"/>
                <a:gd name="T90" fmla="*/ 1690 w 5930"/>
                <a:gd name="T91" fmla="*/ 405 h 1057"/>
                <a:gd name="T92" fmla="*/ 1749 w 5930"/>
                <a:gd name="T93" fmla="*/ 304 h 1057"/>
                <a:gd name="T94" fmla="*/ 2061 w 5930"/>
                <a:gd name="T95" fmla="*/ 864 h 1057"/>
                <a:gd name="T96" fmla="*/ 1843 w 5930"/>
                <a:gd name="T97" fmla="*/ 1028 h 1057"/>
                <a:gd name="T98" fmla="*/ 1205 w 5930"/>
                <a:gd name="T99" fmla="*/ 1047 h 1057"/>
                <a:gd name="T100" fmla="*/ 1607 w 5930"/>
                <a:gd name="T101" fmla="*/ 12 h 1057"/>
                <a:gd name="T102" fmla="*/ 1905 w 5930"/>
                <a:gd name="T103" fmla="*/ 57 h 1057"/>
                <a:gd name="T104" fmla="*/ 2022 w 5930"/>
                <a:gd name="T105" fmla="*/ 252 h 1057"/>
                <a:gd name="T106" fmla="*/ 1870 w 5930"/>
                <a:gd name="T107" fmla="*/ 474 h 1057"/>
                <a:gd name="T108" fmla="*/ 2031 w 5930"/>
                <a:gd name="T109" fmla="*/ 563 h 1057"/>
                <a:gd name="T110" fmla="*/ 944 w 5930"/>
                <a:gd name="T111" fmla="*/ 1047 h 1057"/>
                <a:gd name="T112" fmla="*/ 684 w 5930"/>
                <a:gd name="T113" fmla="*/ 358 h 1057"/>
                <a:gd name="T114" fmla="*/ 0 w 5930"/>
                <a:gd name="T115" fmla="*/ 1047 h 1057"/>
                <a:gd name="T116" fmla="*/ 260 w 5930"/>
                <a:gd name="T117" fmla="*/ 12 h 1057"/>
                <a:gd name="T118" fmla="*/ 660 w 5930"/>
                <a:gd name="T119" fmla="*/ 12 h 1057"/>
                <a:gd name="T120" fmla="*/ 944 w 5930"/>
                <a:gd name="T121" fmla="*/ 104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30" h="1057">
                  <a:moveTo>
                    <a:pt x="5930" y="212"/>
                  </a:moveTo>
                  <a:lnTo>
                    <a:pt x="5606" y="212"/>
                  </a:lnTo>
                  <a:lnTo>
                    <a:pt x="5606" y="1047"/>
                  </a:lnTo>
                  <a:lnTo>
                    <a:pt x="5339" y="1047"/>
                  </a:lnTo>
                  <a:lnTo>
                    <a:pt x="5339" y="212"/>
                  </a:lnTo>
                  <a:lnTo>
                    <a:pt x="5015" y="212"/>
                  </a:lnTo>
                  <a:lnTo>
                    <a:pt x="5015" y="12"/>
                  </a:lnTo>
                  <a:lnTo>
                    <a:pt x="5930" y="12"/>
                  </a:lnTo>
                  <a:lnTo>
                    <a:pt x="5930" y="212"/>
                  </a:lnTo>
                  <a:close/>
                  <a:moveTo>
                    <a:pt x="4654" y="345"/>
                  </a:moveTo>
                  <a:cubicBezTo>
                    <a:pt x="4654" y="316"/>
                    <a:pt x="4646" y="290"/>
                    <a:pt x="4630" y="269"/>
                  </a:cubicBezTo>
                  <a:cubicBezTo>
                    <a:pt x="4614" y="248"/>
                    <a:pt x="4596" y="233"/>
                    <a:pt x="4575" y="225"/>
                  </a:cubicBezTo>
                  <a:cubicBezTo>
                    <a:pt x="4547" y="214"/>
                    <a:pt x="4520" y="208"/>
                    <a:pt x="4494" y="207"/>
                  </a:cubicBezTo>
                  <a:cubicBezTo>
                    <a:pt x="4467" y="206"/>
                    <a:pt x="4432" y="205"/>
                    <a:pt x="4388" y="205"/>
                  </a:cubicBezTo>
                  <a:lnTo>
                    <a:pt x="4342" y="205"/>
                  </a:lnTo>
                  <a:lnTo>
                    <a:pt x="4342" y="515"/>
                  </a:lnTo>
                  <a:lnTo>
                    <a:pt x="4419" y="515"/>
                  </a:lnTo>
                  <a:cubicBezTo>
                    <a:pt x="4464" y="515"/>
                    <a:pt x="4502" y="512"/>
                    <a:pt x="4531" y="507"/>
                  </a:cubicBezTo>
                  <a:cubicBezTo>
                    <a:pt x="4561" y="501"/>
                    <a:pt x="4585" y="490"/>
                    <a:pt x="4605" y="473"/>
                  </a:cubicBezTo>
                  <a:cubicBezTo>
                    <a:pt x="4622" y="459"/>
                    <a:pt x="4635" y="441"/>
                    <a:pt x="4642" y="420"/>
                  </a:cubicBezTo>
                  <a:cubicBezTo>
                    <a:pt x="4650" y="400"/>
                    <a:pt x="4654" y="374"/>
                    <a:pt x="4654" y="345"/>
                  </a:cubicBezTo>
                  <a:close/>
                  <a:moveTo>
                    <a:pt x="4930" y="339"/>
                  </a:moveTo>
                  <a:cubicBezTo>
                    <a:pt x="4930" y="385"/>
                    <a:pt x="4922" y="430"/>
                    <a:pt x="4906" y="474"/>
                  </a:cubicBezTo>
                  <a:cubicBezTo>
                    <a:pt x="4889" y="519"/>
                    <a:pt x="4866" y="556"/>
                    <a:pt x="4836" y="586"/>
                  </a:cubicBezTo>
                  <a:cubicBezTo>
                    <a:pt x="4795" y="627"/>
                    <a:pt x="4749" y="658"/>
                    <a:pt x="4698" y="679"/>
                  </a:cubicBezTo>
                  <a:cubicBezTo>
                    <a:pt x="4647" y="700"/>
                    <a:pt x="4584" y="710"/>
                    <a:pt x="4509" y="710"/>
                  </a:cubicBezTo>
                  <a:lnTo>
                    <a:pt x="4342" y="710"/>
                  </a:lnTo>
                  <a:lnTo>
                    <a:pt x="4342" y="1047"/>
                  </a:lnTo>
                  <a:lnTo>
                    <a:pt x="4075" y="1047"/>
                  </a:lnTo>
                  <a:lnTo>
                    <a:pt x="4075" y="12"/>
                  </a:lnTo>
                  <a:lnTo>
                    <a:pt x="4515" y="12"/>
                  </a:lnTo>
                  <a:cubicBezTo>
                    <a:pt x="4581" y="12"/>
                    <a:pt x="4636" y="17"/>
                    <a:pt x="4681" y="29"/>
                  </a:cubicBezTo>
                  <a:cubicBezTo>
                    <a:pt x="4726" y="40"/>
                    <a:pt x="4767" y="57"/>
                    <a:pt x="4801" y="80"/>
                  </a:cubicBezTo>
                  <a:cubicBezTo>
                    <a:pt x="4843" y="107"/>
                    <a:pt x="4875" y="142"/>
                    <a:pt x="4897" y="185"/>
                  </a:cubicBezTo>
                  <a:cubicBezTo>
                    <a:pt x="4919" y="227"/>
                    <a:pt x="4930" y="279"/>
                    <a:pt x="4930" y="339"/>
                  </a:cubicBezTo>
                  <a:close/>
                  <a:moveTo>
                    <a:pt x="2703" y="771"/>
                  </a:moveTo>
                  <a:lnTo>
                    <a:pt x="2703" y="279"/>
                  </a:lnTo>
                  <a:cubicBezTo>
                    <a:pt x="2635" y="289"/>
                    <a:pt x="2584" y="314"/>
                    <a:pt x="2550" y="354"/>
                  </a:cubicBezTo>
                  <a:cubicBezTo>
                    <a:pt x="2515" y="393"/>
                    <a:pt x="2498" y="448"/>
                    <a:pt x="2498" y="517"/>
                  </a:cubicBezTo>
                  <a:cubicBezTo>
                    <a:pt x="2498" y="590"/>
                    <a:pt x="2514" y="647"/>
                    <a:pt x="2544" y="689"/>
                  </a:cubicBezTo>
                  <a:cubicBezTo>
                    <a:pt x="2575" y="730"/>
                    <a:pt x="2628" y="758"/>
                    <a:pt x="2703" y="771"/>
                  </a:cubicBezTo>
                  <a:close/>
                  <a:moveTo>
                    <a:pt x="3173" y="517"/>
                  </a:moveTo>
                  <a:cubicBezTo>
                    <a:pt x="3173" y="450"/>
                    <a:pt x="3155" y="396"/>
                    <a:pt x="3120" y="355"/>
                  </a:cubicBezTo>
                  <a:cubicBezTo>
                    <a:pt x="3085" y="313"/>
                    <a:pt x="3034" y="288"/>
                    <a:pt x="2968" y="279"/>
                  </a:cubicBezTo>
                  <a:lnTo>
                    <a:pt x="2968" y="771"/>
                  </a:lnTo>
                  <a:cubicBezTo>
                    <a:pt x="3045" y="758"/>
                    <a:pt x="3098" y="731"/>
                    <a:pt x="3128" y="690"/>
                  </a:cubicBezTo>
                  <a:cubicBezTo>
                    <a:pt x="3158" y="648"/>
                    <a:pt x="3173" y="591"/>
                    <a:pt x="3173" y="517"/>
                  </a:cubicBezTo>
                  <a:close/>
                  <a:moveTo>
                    <a:pt x="3322" y="222"/>
                  </a:moveTo>
                  <a:cubicBezTo>
                    <a:pt x="3363" y="256"/>
                    <a:pt x="3394" y="298"/>
                    <a:pt x="3416" y="349"/>
                  </a:cubicBezTo>
                  <a:cubicBezTo>
                    <a:pt x="3438" y="399"/>
                    <a:pt x="3449" y="457"/>
                    <a:pt x="3449" y="521"/>
                  </a:cubicBezTo>
                  <a:cubicBezTo>
                    <a:pt x="3449" y="586"/>
                    <a:pt x="3438" y="643"/>
                    <a:pt x="3415" y="693"/>
                  </a:cubicBezTo>
                  <a:cubicBezTo>
                    <a:pt x="3392" y="744"/>
                    <a:pt x="3360" y="787"/>
                    <a:pt x="3317" y="823"/>
                  </a:cubicBezTo>
                  <a:cubicBezTo>
                    <a:pt x="3273" y="858"/>
                    <a:pt x="3223" y="886"/>
                    <a:pt x="3166" y="906"/>
                  </a:cubicBezTo>
                  <a:cubicBezTo>
                    <a:pt x="3110" y="926"/>
                    <a:pt x="3044" y="939"/>
                    <a:pt x="2968" y="944"/>
                  </a:cubicBezTo>
                  <a:lnTo>
                    <a:pt x="2968" y="1057"/>
                  </a:lnTo>
                  <a:lnTo>
                    <a:pt x="2703" y="1057"/>
                  </a:lnTo>
                  <a:lnTo>
                    <a:pt x="2703" y="944"/>
                  </a:lnTo>
                  <a:cubicBezTo>
                    <a:pt x="2630" y="939"/>
                    <a:pt x="2564" y="926"/>
                    <a:pt x="2505" y="906"/>
                  </a:cubicBezTo>
                  <a:cubicBezTo>
                    <a:pt x="2446" y="886"/>
                    <a:pt x="2396" y="858"/>
                    <a:pt x="2353" y="822"/>
                  </a:cubicBezTo>
                  <a:cubicBezTo>
                    <a:pt x="2311" y="786"/>
                    <a:pt x="2279" y="743"/>
                    <a:pt x="2256" y="693"/>
                  </a:cubicBezTo>
                  <a:cubicBezTo>
                    <a:pt x="2233" y="643"/>
                    <a:pt x="2222" y="586"/>
                    <a:pt x="2222" y="521"/>
                  </a:cubicBezTo>
                  <a:cubicBezTo>
                    <a:pt x="2222" y="457"/>
                    <a:pt x="2233" y="400"/>
                    <a:pt x="2255" y="351"/>
                  </a:cubicBezTo>
                  <a:cubicBezTo>
                    <a:pt x="2277" y="302"/>
                    <a:pt x="2308" y="261"/>
                    <a:pt x="2349" y="225"/>
                  </a:cubicBezTo>
                  <a:cubicBezTo>
                    <a:pt x="2390" y="191"/>
                    <a:pt x="2440" y="164"/>
                    <a:pt x="2501" y="144"/>
                  </a:cubicBezTo>
                  <a:cubicBezTo>
                    <a:pt x="2562" y="124"/>
                    <a:pt x="2629" y="111"/>
                    <a:pt x="2703" y="105"/>
                  </a:cubicBezTo>
                  <a:lnTo>
                    <a:pt x="2703" y="0"/>
                  </a:lnTo>
                  <a:lnTo>
                    <a:pt x="2968" y="0"/>
                  </a:lnTo>
                  <a:lnTo>
                    <a:pt x="2968" y="105"/>
                  </a:lnTo>
                  <a:cubicBezTo>
                    <a:pt x="3045" y="110"/>
                    <a:pt x="3113" y="121"/>
                    <a:pt x="3171" y="141"/>
                  </a:cubicBezTo>
                  <a:cubicBezTo>
                    <a:pt x="3230" y="160"/>
                    <a:pt x="3280" y="187"/>
                    <a:pt x="3322" y="222"/>
                  </a:cubicBezTo>
                  <a:close/>
                  <a:moveTo>
                    <a:pt x="1814" y="726"/>
                  </a:moveTo>
                  <a:cubicBezTo>
                    <a:pt x="1814" y="693"/>
                    <a:pt x="1807" y="668"/>
                    <a:pt x="1795" y="650"/>
                  </a:cubicBezTo>
                  <a:cubicBezTo>
                    <a:pt x="1782" y="632"/>
                    <a:pt x="1760" y="619"/>
                    <a:pt x="1730" y="610"/>
                  </a:cubicBezTo>
                  <a:cubicBezTo>
                    <a:pt x="1709" y="604"/>
                    <a:pt x="1680" y="601"/>
                    <a:pt x="1643" y="600"/>
                  </a:cubicBezTo>
                  <a:cubicBezTo>
                    <a:pt x="1607" y="600"/>
                    <a:pt x="1569" y="599"/>
                    <a:pt x="1529" y="599"/>
                  </a:cubicBezTo>
                  <a:lnTo>
                    <a:pt x="1470" y="599"/>
                  </a:lnTo>
                  <a:lnTo>
                    <a:pt x="1470" y="857"/>
                  </a:lnTo>
                  <a:lnTo>
                    <a:pt x="1490" y="857"/>
                  </a:lnTo>
                  <a:cubicBezTo>
                    <a:pt x="1565" y="857"/>
                    <a:pt x="1619" y="857"/>
                    <a:pt x="1651" y="857"/>
                  </a:cubicBezTo>
                  <a:cubicBezTo>
                    <a:pt x="1683" y="856"/>
                    <a:pt x="1713" y="850"/>
                    <a:pt x="1741" y="839"/>
                  </a:cubicBezTo>
                  <a:cubicBezTo>
                    <a:pt x="1769" y="827"/>
                    <a:pt x="1788" y="812"/>
                    <a:pt x="1798" y="792"/>
                  </a:cubicBezTo>
                  <a:cubicBezTo>
                    <a:pt x="1809" y="773"/>
                    <a:pt x="1814" y="751"/>
                    <a:pt x="1814" y="726"/>
                  </a:cubicBezTo>
                  <a:close/>
                  <a:moveTo>
                    <a:pt x="1749" y="304"/>
                  </a:moveTo>
                  <a:cubicBezTo>
                    <a:pt x="1749" y="287"/>
                    <a:pt x="1744" y="270"/>
                    <a:pt x="1735" y="253"/>
                  </a:cubicBezTo>
                  <a:cubicBezTo>
                    <a:pt x="1727" y="236"/>
                    <a:pt x="1712" y="223"/>
                    <a:pt x="1690" y="215"/>
                  </a:cubicBezTo>
                  <a:cubicBezTo>
                    <a:pt x="1671" y="207"/>
                    <a:pt x="1646" y="203"/>
                    <a:pt x="1617" y="203"/>
                  </a:cubicBezTo>
                  <a:cubicBezTo>
                    <a:pt x="1588" y="202"/>
                    <a:pt x="1548" y="201"/>
                    <a:pt x="1495" y="201"/>
                  </a:cubicBezTo>
                  <a:lnTo>
                    <a:pt x="1470" y="201"/>
                  </a:lnTo>
                  <a:lnTo>
                    <a:pt x="1470" y="421"/>
                  </a:lnTo>
                  <a:lnTo>
                    <a:pt x="1512" y="421"/>
                  </a:lnTo>
                  <a:cubicBezTo>
                    <a:pt x="1554" y="421"/>
                    <a:pt x="1590" y="420"/>
                    <a:pt x="1620" y="419"/>
                  </a:cubicBezTo>
                  <a:cubicBezTo>
                    <a:pt x="1649" y="417"/>
                    <a:pt x="1673" y="412"/>
                    <a:pt x="1690" y="405"/>
                  </a:cubicBezTo>
                  <a:cubicBezTo>
                    <a:pt x="1714" y="394"/>
                    <a:pt x="1730" y="380"/>
                    <a:pt x="1737" y="363"/>
                  </a:cubicBezTo>
                  <a:cubicBezTo>
                    <a:pt x="1745" y="346"/>
                    <a:pt x="1749" y="327"/>
                    <a:pt x="1749" y="304"/>
                  </a:cubicBezTo>
                  <a:close/>
                  <a:moveTo>
                    <a:pt x="2091" y="730"/>
                  </a:moveTo>
                  <a:cubicBezTo>
                    <a:pt x="2091" y="780"/>
                    <a:pt x="2081" y="825"/>
                    <a:pt x="2061" y="864"/>
                  </a:cubicBezTo>
                  <a:cubicBezTo>
                    <a:pt x="2040" y="904"/>
                    <a:pt x="2013" y="937"/>
                    <a:pt x="1977" y="963"/>
                  </a:cubicBezTo>
                  <a:cubicBezTo>
                    <a:pt x="1937" y="993"/>
                    <a:pt x="1892" y="1015"/>
                    <a:pt x="1843" y="1028"/>
                  </a:cubicBezTo>
                  <a:cubicBezTo>
                    <a:pt x="1794" y="1041"/>
                    <a:pt x="1732" y="1047"/>
                    <a:pt x="1657" y="1047"/>
                  </a:cubicBezTo>
                  <a:lnTo>
                    <a:pt x="1205" y="1047"/>
                  </a:lnTo>
                  <a:lnTo>
                    <a:pt x="1205" y="12"/>
                  </a:lnTo>
                  <a:lnTo>
                    <a:pt x="1607" y="12"/>
                  </a:lnTo>
                  <a:cubicBezTo>
                    <a:pt x="1690" y="12"/>
                    <a:pt x="1751" y="14"/>
                    <a:pt x="1790" y="20"/>
                  </a:cubicBezTo>
                  <a:cubicBezTo>
                    <a:pt x="1829" y="25"/>
                    <a:pt x="1867" y="38"/>
                    <a:pt x="1905" y="57"/>
                  </a:cubicBezTo>
                  <a:cubicBezTo>
                    <a:pt x="1944" y="77"/>
                    <a:pt x="1974" y="104"/>
                    <a:pt x="1993" y="137"/>
                  </a:cubicBezTo>
                  <a:cubicBezTo>
                    <a:pt x="2012" y="171"/>
                    <a:pt x="2022" y="209"/>
                    <a:pt x="2022" y="252"/>
                  </a:cubicBezTo>
                  <a:cubicBezTo>
                    <a:pt x="2022" y="302"/>
                    <a:pt x="2009" y="346"/>
                    <a:pt x="1982" y="385"/>
                  </a:cubicBezTo>
                  <a:cubicBezTo>
                    <a:pt x="1956" y="423"/>
                    <a:pt x="1918" y="453"/>
                    <a:pt x="1870" y="474"/>
                  </a:cubicBezTo>
                  <a:lnTo>
                    <a:pt x="1870" y="480"/>
                  </a:lnTo>
                  <a:cubicBezTo>
                    <a:pt x="1938" y="493"/>
                    <a:pt x="1992" y="521"/>
                    <a:pt x="2031" y="563"/>
                  </a:cubicBezTo>
                  <a:cubicBezTo>
                    <a:pt x="2071" y="606"/>
                    <a:pt x="2091" y="661"/>
                    <a:pt x="2091" y="730"/>
                  </a:cubicBezTo>
                  <a:close/>
                  <a:moveTo>
                    <a:pt x="944" y="1047"/>
                  </a:moveTo>
                  <a:lnTo>
                    <a:pt x="684" y="1047"/>
                  </a:lnTo>
                  <a:lnTo>
                    <a:pt x="684" y="358"/>
                  </a:lnTo>
                  <a:lnTo>
                    <a:pt x="254" y="1047"/>
                  </a:lnTo>
                  <a:lnTo>
                    <a:pt x="0" y="1047"/>
                  </a:lnTo>
                  <a:lnTo>
                    <a:pt x="0" y="12"/>
                  </a:lnTo>
                  <a:lnTo>
                    <a:pt x="260" y="12"/>
                  </a:lnTo>
                  <a:lnTo>
                    <a:pt x="260" y="636"/>
                  </a:lnTo>
                  <a:lnTo>
                    <a:pt x="660" y="12"/>
                  </a:lnTo>
                  <a:lnTo>
                    <a:pt x="944" y="12"/>
                  </a:lnTo>
                  <a:lnTo>
                    <a:pt x="944" y="1047"/>
                  </a:lnTo>
                  <a:close/>
                </a:path>
              </a:pathLst>
            </a:custGeom>
            <a:solidFill>
              <a:srgbClr val="36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81" name="Freeform 270"/>
            <p:cNvSpPr>
              <a:spLocks/>
            </p:cNvSpPr>
            <p:nvPr/>
          </p:nvSpPr>
          <p:spPr bwMode="auto">
            <a:xfrm>
              <a:off x="2119" y="1018"/>
              <a:ext cx="333" cy="466"/>
            </a:xfrm>
            <a:custGeom>
              <a:avLst/>
              <a:gdLst>
                <a:gd name="T0" fmla="*/ 0 w 4543"/>
                <a:gd name="T1" fmla="*/ 11 h 6383"/>
                <a:gd name="T2" fmla="*/ 993 w 4543"/>
                <a:gd name="T3" fmla="*/ 6 h 6383"/>
                <a:gd name="T4" fmla="*/ 1988 w 4543"/>
                <a:gd name="T5" fmla="*/ 0 h 6383"/>
                <a:gd name="T6" fmla="*/ 3085 w 4543"/>
                <a:gd name="T7" fmla="*/ 3093 h 6383"/>
                <a:gd name="T8" fmla="*/ 4368 w 4543"/>
                <a:gd name="T9" fmla="*/ 6040 h 6383"/>
                <a:gd name="T10" fmla="*/ 4022 w 4543"/>
                <a:gd name="T11" fmla="*/ 6058 h 6383"/>
                <a:gd name="T12" fmla="*/ 3273 w 4543"/>
                <a:gd name="T13" fmla="*/ 4673 h 6383"/>
                <a:gd name="T14" fmla="*/ 3170 w 4543"/>
                <a:gd name="T15" fmla="*/ 4621 h 6383"/>
                <a:gd name="T16" fmla="*/ 3118 w 4543"/>
                <a:gd name="T17" fmla="*/ 4721 h 6383"/>
                <a:gd name="T18" fmla="*/ 3785 w 4543"/>
                <a:gd name="T19" fmla="*/ 6050 h 6383"/>
                <a:gd name="T20" fmla="*/ 3388 w 4543"/>
                <a:gd name="T21" fmla="*/ 6046 h 6383"/>
                <a:gd name="T22" fmla="*/ 2735 w 4543"/>
                <a:gd name="T23" fmla="*/ 4692 h 6383"/>
                <a:gd name="T24" fmla="*/ 2632 w 4543"/>
                <a:gd name="T25" fmla="*/ 4640 h 6383"/>
                <a:gd name="T26" fmla="*/ 2580 w 4543"/>
                <a:gd name="T27" fmla="*/ 4740 h 6383"/>
                <a:gd name="T28" fmla="*/ 3196 w 4543"/>
                <a:gd name="T29" fmla="*/ 6033 h 6383"/>
                <a:gd name="T30" fmla="*/ 2832 w 4543"/>
                <a:gd name="T31" fmla="*/ 5997 h 6383"/>
                <a:gd name="T32" fmla="*/ 2242 w 4543"/>
                <a:gd name="T33" fmla="*/ 4709 h 6383"/>
                <a:gd name="T34" fmla="*/ 2139 w 4543"/>
                <a:gd name="T35" fmla="*/ 4658 h 6383"/>
                <a:gd name="T36" fmla="*/ 2088 w 4543"/>
                <a:gd name="T37" fmla="*/ 4758 h 6383"/>
                <a:gd name="T38" fmla="*/ 2669 w 4543"/>
                <a:gd name="T39" fmla="*/ 6035 h 6383"/>
                <a:gd name="T40" fmla="*/ 2279 w 4543"/>
                <a:gd name="T41" fmla="*/ 6033 h 6383"/>
                <a:gd name="T42" fmla="*/ 1862 w 4543"/>
                <a:gd name="T43" fmla="*/ 5230 h 6383"/>
                <a:gd name="T44" fmla="*/ 1574 w 4543"/>
                <a:gd name="T45" fmla="*/ 4427 h 6383"/>
                <a:gd name="T46" fmla="*/ 1649 w 4543"/>
                <a:gd name="T47" fmla="*/ 4399 h 6383"/>
                <a:gd name="T48" fmla="*/ 1966 w 4543"/>
                <a:gd name="T49" fmla="*/ 3674 h 6383"/>
                <a:gd name="T50" fmla="*/ 1918 w 4543"/>
                <a:gd name="T51" fmla="*/ 3436 h 6383"/>
                <a:gd name="T52" fmla="*/ 1827 w 4543"/>
                <a:gd name="T53" fmla="*/ 3192 h 6383"/>
                <a:gd name="T54" fmla="*/ 1859 w 4543"/>
                <a:gd name="T55" fmla="*/ 2480 h 6383"/>
                <a:gd name="T56" fmla="*/ 1625 w 4543"/>
                <a:gd name="T57" fmla="*/ 1793 h 6383"/>
                <a:gd name="T58" fmla="*/ 1519 w 4543"/>
                <a:gd name="T59" fmla="*/ 1750 h 6383"/>
                <a:gd name="T60" fmla="*/ 1474 w 4543"/>
                <a:gd name="T61" fmla="*/ 1853 h 6383"/>
                <a:gd name="T62" fmla="*/ 1699 w 4543"/>
                <a:gd name="T63" fmla="*/ 2508 h 6383"/>
                <a:gd name="T64" fmla="*/ 1662 w 4543"/>
                <a:gd name="T65" fmla="*/ 3180 h 6383"/>
                <a:gd name="T66" fmla="*/ 1669 w 4543"/>
                <a:gd name="T67" fmla="*/ 3235 h 6383"/>
                <a:gd name="T68" fmla="*/ 1760 w 4543"/>
                <a:gd name="T69" fmla="*/ 3479 h 6383"/>
                <a:gd name="T70" fmla="*/ 1804 w 4543"/>
                <a:gd name="T71" fmla="*/ 3691 h 6383"/>
                <a:gd name="T72" fmla="*/ 1574 w 4543"/>
                <a:gd name="T73" fmla="*/ 4259 h 6383"/>
                <a:gd name="T74" fmla="*/ 1523 w 4543"/>
                <a:gd name="T75" fmla="*/ 4285 h 6383"/>
                <a:gd name="T76" fmla="*/ 788 w 4543"/>
                <a:gd name="T77" fmla="*/ 2229 h 6383"/>
                <a:gd name="T78" fmla="*/ 0 w 4543"/>
                <a:gd name="T79" fmla="*/ 11 h 6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3" h="6383">
                  <a:moveTo>
                    <a:pt x="0" y="11"/>
                  </a:moveTo>
                  <a:cubicBezTo>
                    <a:pt x="331" y="10"/>
                    <a:pt x="662" y="8"/>
                    <a:pt x="993" y="6"/>
                  </a:cubicBezTo>
                  <a:cubicBezTo>
                    <a:pt x="1324" y="4"/>
                    <a:pt x="1656" y="2"/>
                    <a:pt x="1988" y="0"/>
                  </a:cubicBezTo>
                  <a:cubicBezTo>
                    <a:pt x="2337" y="977"/>
                    <a:pt x="2739" y="2114"/>
                    <a:pt x="3085" y="3093"/>
                  </a:cubicBezTo>
                  <a:cubicBezTo>
                    <a:pt x="3432" y="4074"/>
                    <a:pt x="3777" y="5058"/>
                    <a:pt x="4368" y="6040"/>
                  </a:cubicBezTo>
                  <a:cubicBezTo>
                    <a:pt x="4543" y="6242"/>
                    <a:pt x="4262" y="6296"/>
                    <a:pt x="4022" y="6058"/>
                  </a:cubicBezTo>
                  <a:cubicBezTo>
                    <a:pt x="3661" y="5595"/>
                    <a:pt x="3431" y="5134"/>
                    <a:pt x="3273" y="4673"/>
                  </a:cubicBezTo>
                  <a:cubicBezTo>
                    <a:pt x="3259" y="4631"/>
                    <a:pt x="3212" y="4608"/>
                    <a:pt x="3170" y="4621"/>
                  </a:cubicBezTo>
                  <a:cubicBezTo>
                    <a:pt x="3127" y="4635"/>
                    <a:pt x="3104" y="4680"/>
                    <a:pt x="3118" y="4721"/>
                  </a:cubicBezTo>
                  <a:cubicBezTo>
                    <a:pt x="3270" y="5162"/>
                    <a:pt x="3446" y="5605"/>
                    <a:pt x="3785" y="6050"/>
                  </a:cubicBezTo>
                  <a:cubicBezTo>
                    <a:pt x="4055" y="6269"/>
                    <a:pt x="3677" y="6288"/>
                    <a:pt x="3388" y="6046"/>
                  </a:cubicBezTo>
                  <a:cubicBezTo>
                    <a:pt x="3064" y="5594"/>
                    <a:pt x="2890" y="5142"/>
                    <a:pt x="2735" y="4692"/>
                  </a:cubicBezTo>
                  <a:cubicBezTo>
                    <a:pt x="2721" y="4650"/>
                    <a:pt x="2675" y="4627"/>
                    <a:pt x="2632" y="4640"/>
                  </a:cubicBezTo>
                  <a:cubicBezTo>
                    <a:pt x="2589" y="4653"/>
                    <a:pt x="2566" y="4698"/>
                    <a:pt x="2580" y="4740"/>
                  </a:cubicBezTo>
                  <a:cubicBezTo>
                    <a:pt x="2728" y="5171"/>
                    <a:pt x="2896" y="5600"/>
                    <a:pt x="3196" y="6033"/>
                  </a:cubicBezTo>
                  <a:cubicBezTo>
                    <a:pt x="3503" y="6326"/>
                    <a:pt x="3001" y="6257"/>
                    <a:pt x="2832" y="5997"/>
                  </a:cubicBezTo>
                  <a:cubicBezTo>
                    <a:pt x="2540" y="5554"/>
                    <a:pt x="2393" y="5151"/>
                    <a:pt x="2242" y="4709"/>
                  </a:cubicBezTo>
                  <a:cubicBezTo>
                    <a:pt x="2228" y="4668"/>
                    <a:pt x="2182" y="4645"/>
                    <a:pt x="2139" y="4658"/>
                  </a:cubicBezTo>
                  <a:cubicBezTo>
                    <a:pt x="2097" y="4671"/>
                    <a:pt x="2074" y="4716"/>
                    <a:pt x="2088" y="4758"/>
                  </a:cubicBezTo>
                  <a:cubicBezTo>
                    <a:pt x="2234" y="5183"/>
                    <a:pt x="2392" y="5609"/>
                    <a:pt x="2669" y="6035"/>
                  </a:cubicBezTo>
                  <a:cubicBezTo>
                    <a:pt x="2983" y="6383"/>
                    <a:pt x="2422" y="6246"/>
                    <a:pt x="2279" y="6033"/>
                  </a:cubicBezTo>
                  <a:cubicBezTo>
                    <a:pt x="2096" y="5765"/>
                    <a:pt x="1962" y="5498"/>
                    <a:pt x="1862" y="5230"/>
                  </a:cubicBezTo>
                  <a:cubicBezTo>
                    <a:pt x="1763" y="4964"/>
                    <a:pt x="1669" y="4695"/>
                    <a:pt x="1574" y="4427"/>
                  </a:cubicBezTo>
                  <a:cubicBezTo>
                    <a:pt x="1602" y="4421"/>
                    <a:pt x="1619" y="4414"/>
                    <a:pt x="1649" y="4399"/>
                  </a:cubicBezTo>
                  <a:cubicBezTo>
                    <a:pt x="1831" y="4306"/>
                    <a:pt x="2008" y="4069"/>
                    <a:pt x="1966" y="3674"/>
                  </a:cubicBezTo>
                  <a:cubicBezTo>
                    <a:pt x="1958" y="3599"/>
                    <a:pt x="1942" y="3521"/>
                    <a:pt x="1918" y="3436"/>
                  </a:cubicBezTo>
                  <a:cubicBezTo>
                    <a:pt x="1896" y="3360"/>
                    <a:pt x="1866" y="3278"/>
                    <a:pt x="1827" y="3192"/>
                  </a:cubicBezTo>
                  <a:cubicBezTo>
                    <a:pt x="1895" y="2917"/>
                    <a:pt x="1899" y="2696"/>
                    <a:pt x="1859" y="2480"/>
                  </a:cubicBezTo>
                  <a:cubicBezTo>
                    <a:pt x="1818" y="2259"/>
                    <a:pt x="1733" y="2050"/>
                    <a:pt x="1625" y="1793"/>
                  </a:cubicBezTo>
                  <a:cubicBezTo>
                    <a:pt x="1609" y="1753"/>
                    <a:pt x="1561" y="1734"/>
                    <a:pt x="1519" y="1750"/>
                  </a:cubicBezTo>
                  <a:cubicBezTo>
                    <a:pt x="1478" y="1766"/>
                    <a:pt x="1457" y="1813"/>
                    <a:pt x="1474" y="1853"/>
                  </a:cubicBezTo>
                  <a:cubicBezTo>
                    <a:pt x="1579" y="2103"/>
                    <a:pt x="1661" y="2305"/>
                    <a:pt x="1699" y="2508"/>
                  </a:cubicBezTo>
                  <a:cubicBezTo>
                    <a:pt x="1736" y="2709"/>
                    <a:pt x="1731" y="2915"/>
                    <a:pt x="1662" y="3180"/>
                  </a:cubicBezTo>
                  <a:cubicBezTo>
                    <a:pt x="1658" y="3200"/>
                    <a:pt x="1661" y="3218"/>
                    <a:pt x="1669" y="3235"/>
                  </a:cubicBezTo>
                  <a:cubicBezTo>
                    <a:pt x="1709" y="3322"/>
                    <a:pt x="1739" y="3403"/>
                    <a:pt x="1760" y="3479"/>
                  </a:cubicBezTo>
                  <a:cubicBezTo>
                    <a:pt x="1783" y="3556"/>
                    <a:pt x="1797" y="3626"/>
                    <a:pt x="1804" y="3691"/>
                  </a:cubicBezTo>
                  <a:cubicBezTo>
                    <a:pt x="1837" y="4007"/>
                    <a:pt x="1709" y="4190"/>
                    <a:pt x="1574" y="4259"/>
                  </a:cubicBezTo>
                  <a:cubicBezTo>
                    <a:pt x="1552" y="4270"/>
                    <a:pt x="1541" y="4279"/>
                    <a:pt x="1523" y="4285"/>
                  </a:cubicBezTo>
                  <a:cubicBezTo>
                    <a:pt x="1280" y="3599"/>
                    <a:pt x="1034" y="2914"/>
                    <a:pt x="788" y="2229"/>
                  </a:cubicBezTo>
                  <a:cubicBezTo>
                    <a:pt x="542" y="1543"/>
                    <a:pt x="245" y="698"/>
                    <a:pt x="0" y="11"/>
                  </a:cubicBezTo>
                  <a:close/>
                </a:path>
              </a:pathLst>
            </a:custGeom>
            <a:solidFill>
              <a:srgbClr val="36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82" name="Freeform 271"/>
            <p:cNvSpPr>
              <a:spLocks/>
            </p:cNvSpPr>
            <p:nvPr/>
          </p:nvSpPr>
          <p:spPr bwMode="auto">
            <a:xfrm>
              <a:off x="2308" y="1015"/>
              <a:ext cx="388" cy="461"/>
            </a:xfrm>
            <a:custGeom>
              <a:avLst/>
              <a:gdLst>
                <a:gd name="T0" fmla="*/ 0 w 5290"/>
                <a:gd name="T1" fmla="*/ 6273 h 6313"/>
                <a:gd name="T2" fmla="*/ 1666 w 5290"/>
                <a:gd name="T3" fmla="*/ 3853 h 6313"/>
                <a:gd name="T4" fmla="*/ 3171 w 5290"/>
                <a:gd name="T5" fmla="*/ 353 h 6313"/>
                <a:gd name="T6" fmla="*/ 3582 w 5290"/>
                <a:gd name="T7" fmla="*/ 337 h 6313"/>
                <a:gd name="T8" fmla="*/ 2973 w 5290"/>
                <a:gd name="T9" fmla="*/ 1651 h 6313"/>
                <a:gd name="T10" fmla="*/ 3140 w 5290"/>
                <a:gd name="T11" fmla="*/ 1685 h 6313"/>
                <a:gd name="T12" fmla="*/ 3752 w 5290"/>
                <a:gd name="T13" fmla="*/ 343 h 6313"/>
                <a:gd name="T14" fmla="*/ 4133 w 5290"/>
                <a:gd name="T15" fmla="*/ 345 h 6313"/>
                <a:gd name="T16" fmla="*/ 3534 w 5290"/>
                <a:gd name="T17" fmla="*/ 1648 h 6313"/>
                <a:gd name="T18" fmla="*/ 3707 w 5290"/>
                <a:gd name="T19" fmla="*/ 1664 h 6313"/>
                <a:gd name="T20" fmla="*/ 4303 w 5290"/>
                <a:gd name="T21" fmla="*/ 357 h 6313"/>
                <a:gd name="T22" fmla="*/ 4641 w 5290"/>
                <a:gd name="T23" fmla="*/ 352 h 6313"/>
                <a:gd name="T24" fmla="*/ 4053 w 5290"/>
                <a:gd name="T25" fmla="*/ 1623 h 6313"/>
                <a:gd name="T26" fmla="*/ 4226 w 5290"/>
                <a:gd name="T27" fmla="*/ 1646 h 6313"/>
                <a:gd name="T28" fmla="*/ 4817 w 5290"/>
                <a:gd name="T29" fmla="*/ 351 h 6313"/>
                <a:gd name="T30" fmla="*/ 5197 w 5290"/>
                <a:gd name="T31" fmla="*/ 352 h 6313"/>
                <a:gd name="T32" fmla="*/ 4413 w 5290"/>
                <a:gd name="T33" fmla="*/ 2098 h 6313"/>
                <a:gd name="T34" fmla="*/ 3747 w 5290"/>
                <a:gd name="T35" fmla="*/ 2307 h 6313"/>
                <a:gd name="T36" fmla="*/ 3398 w 5290"/>
                <a:gd name="T37" fmla="*/ 2885 h 6313"/>
                <a:gd name="T38" fmla="*/ 2884 w 5290"/>
                <a:gd name="T39" fmla="*/ 3413 h 6313"/>
                <a:gd name="T40" fmla="*/ 2575 w 5290"/>
                <a:gd name="T41" fmla="*/ 4075 h 6313"/>
                <a:gd name="T42" fmla="*/ 2630 w 5290"/>
                <a:gd name="T43" fmla="*/ 4176 h 6313"/>
                <a:gd name="T44" fmla="*/ 2733 w 5290"/>
                <a:gd name="T45" fmla="*/ 4123 h 6313"/>
                <a:gd name="T46" fmla="*/ 3022 w 5290"/>
                <a:gd name="T47" fmla="*/ 3503 h 6313"/>
                <a:gd name="T48" fmla="*/ 3515 w 5290"/>
                <a:gd name="T49" fmla="*/ 3001 h 6313"/>
                <a:gd name="T50" fmla="*/ 3541 w 5290"/>
                <a:gd name="T51" fmla="*/ 2969 h 6313"/>
                <a:gd name="T52" fmla="*/ 3541 w 5290"/>
                <a:gd name="T53" fmla="*/ 2969 h 6313"/>
                <a:gd name="T54" fmla="*/ 3866 w 5290"/>
                <a:gd name="T55" fmla="*/ 2418 h 6313"/>
                <a:gd name="T56" fmla="*/ 4344 w 5290"/>
                <a:gd name="T57" fmla="*/ 2251 h 6313"/>
                <a:gd name="T58" fmla="*/ 3013 w 5290"/>
                <a:gd name="T59" fmla="*/ 5388 h 6313"/>
                <a:gd name="T60" fmla="*/ 2114 w 5290"/>
                <a:gd name="T61" fmla="*/ 6277 h 6313"/>
                <a:gd name="T62" fmla="*/ 0 w 5290"/>
                <a:gd name="T63" fmla="*/ 6273 h 6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90" h="6313">
                  <a:moveTo>
                    <a:pt x="0" y="6273"/>
                  </a:moveTo>
                  <a:cubicBezTo>
                    <a:pt x="795" y="6170"/>
                    <a:pt x="1316" y="4735"/>
                    <a:pt x="1666" y="3853"/>
                  </a:cubicBezTo>
                  <a:lnTo>
                    <a:pt x="3171" y="353"/>
                  </a:lnTo>
                  <a:cubicBezTo>
                    <a:pt x="3316" y="89"/>
                    <a:pt x="3682" y="111"/>
                    <a:pt x="3582" y="337"/>
                  </a:cubicBezTo>
                  <a:lnTo>
                    <a:pt x="2973" y="1651"/>
                  </a:lnTo>
                  <a:cubicBezTo>
                    <a:pt x="2905" y="1796"/>
                    <a:pt x="3086" y="1786"/>
                    <a:pt x="3140" y="1685"/>
                  </a:cubicBezTo>
                  <a:cubicBezTo>
                    <a:pt x="3344" y="1238"/>
                    <a:pt x="3548" y="791"/>
                    <a:pt x="3752" y="343"/>
                  </a:cubicBezTo>
                  <a:cubicBezTo>
                    <a:pt x="3899" y="20"/>
                    <a:pt x="4245" y="101"/>
                    <a:pt x="4133" y="345"/>
                  </a:cubicBezTo>
                  <a:lnTo>
                    <a:pt x="3534" y="1648"/>
                  </a:lnTo>
                  <a:cubicBezTo>
                    <a:pt x="3465" y="1789"/>
                    <a:pt x="3653" y="1786"/>
                    <a:pt x="3707" y="1664"/>
                  </a:cubicBezTo>
                  <a:lnTo>
                    <a:pt x="4303" y="357"/>
                  </a:lnTo>
                  <a:cubicBezTo>
                    <a:pt x="4456" y="21"/>
                    <a:pt x="4754" y="106"/>
                    <a:pt x="4641" y="352"/>
                  </a:cubicBezTo>
                  <a:lnTo>
                    <a:pt x="4053" y="1623"/>
                  </a:lnTo>
                  <a:cubicBezTo>
                    <a:pt x="3991" y="1769"/>
                    <a:pt x="4145" y="1812"/>
                    <a:pt x="4226" y="1646"/>
                  </a:cubicBezTo>
                  <a:lnTo>
                    <a:pt x="4817" y="351"/>
                  </a:lnTo>
                  <a:cubicBezTo>
                    <a:pt x="4977" y="0"/>
                    <a:pt x="5290" y="146"/>
                    <a:pt x="5197" y="352"/>
                  </a:cubicBezTo>
                  <a:cubicBezTo>
                    <a:pt x="4775" y="1294"/>
                    <a:pt x="4552" y="1790"/>
                    <a:pt x="4413" y="2098"/>
                  </a:cubicBezTo>
                  <a:cubicBezTo>
                    <a:pt x="4118" y="2045"/>
                    <a:pt x="3908" y="2140"/>
                    <a:pt x="3747" y="2307"/>
                  </a:cubicBezTo>
                  <a:cubicBezTo>
                    <a:pt x="3596" y="2462"/>
                    <a:pt x="3492" y="2676"/>
                    <a:pt x="3398" y="2885"/>
                  </a:cubicBezTo>
                  <a:cubicBezTo>
                    <a:pt x="3180" y="3050"/>
                    <a:pt x="3015" y="3222"/>
                    <a:pt x="2884" y="3413"/>
                  </a:cubicBezTo>
                  <a:cubicBezTo>
                    <a:pt x="2751" y="3610"/>
                    <a:pt x="2654" y="3825"/>
                    <a:pt x="2575" y="4075"/>
                  </a:cubicBezTo>
                  <a:cubicBezTo>
                    <a:pt x="2562" y="4118"/>
                    <a:pt x="2586" y="4163"/>
                    <a:pt x="2630" y="4176"/>
                  </a:cubicBezTo>
                  <a:cubicBezTo>
                    <a:pt x="2674" y="4189"/>
                    <a:pt x="2720" y="4165"/>
                    <a:pt x="2733" y="4123"/>
                  </a:cubicBezTo>
                  <a:cubicBezTo>
                    <a:pt x="2807" y="3887"/>
                    <a:pt x="2898" y="3685"/>
                    <a:pt x="3022" y="3503"/>
                  </a:cubicBezTo>
                  <a:cubicBezTo>
                    <a:pt x="3145" y="3322"/>
                    <a:pt x="3304" y="3159"/>
                    <a:pt x="3515" y="3001"/>
                  </a:cubicBezTo>
                  <a:cubicBezTo>
                    <a:pt x="3527" y="2992"/>
                    <a:pt x="3535" y="2981"/>
                    <a:pt x="3541" y="2969"/>
                  </a:cubicBezTo>
                  <a:lnTo>
                    <a:pt x="3541" y="2969"/>
                  </a:lnTo>
                  <a:cubicBezTo>
                    <a:pt x="3632" y="2767"/>
                    <a:pt x="3730" y="2559"/>
                    <a:pt x="3866" y="2418"/>
                  </a:cubicBezTo>
                  <a:cubicBezTo>
                    <a:pt x="3984" y="2297"/>
                    <a:pt x="4135" y="2224"/>
                    <a:pt x="4344" y="2251"/>
                  </a:cubicBezTo>
                  <a:cubicBezTo>
                    <a:pt x="4051" y="2902"/>
                    <a:pt x="3781" y="3661"/>
                    <a:pt x="3013" y="5388"/>
                  </a:cubicBezTo>
                  <a:cubicBezTo>
                    <a:pt x="2938" y="5550"/>
                    <a:pt x="2543" y="6307"/>
                    <a:pt x="2114" y="6277"/>
                  </a:cubicBezTo>
                  <a:cubicBezTo>
                    <a:pt x="1321" y="6304"/>
                    <a:pt x="1075" y="6313"/>
                    <a:pt x="0" y="6273"/>
                  </a:cubicBezTo>
                  <a:close/>
                </a:path>
              </a:pathLst>
            </a:custGeom>
            <a:solidFill>
              <a:srgbClr val="36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10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8816" y="684176"/>
            <a:ext cx="3474259" cy="1274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" name="object 3"/>
          <p:cNvSpPr txBox="1"/>
          <p:nvPr/>
        </p:nvSpPr>
        <p:spPr>
          <a:xfrm>
            <a:off x="1222937" y="796706"/>
            <a:ext cx="3311408" cy="77675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708" rIns="0" bIns="0" rtlCol="0">
            <a:spAutoFit/>
          </a:bodyPr>
          <a:lstStyle/>
          <a:p>
            <a:pPr marL="76001">
              <a:spcBef>
                <a:spcPts val="289"/>
              </a:spcBef>
            </a:pPr>
            <a:r>
              <a:rPr sz="1020" b="1" spc="77" dirty="0">
                <a:solidFill>
                  <a:srgbClr val="E31836"/>
                </a:solidFill>
                <a:latin typeface="Calibri"/>
                <a:cs typeface="Calibri"/>
              </a:rPr>
              <a:t>ОБЛАСТЬ</a:t>
            </a:r>
            <a:r>
              <a:rPr sz="1020" b="1" spc="17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r>
              <a:rPr sz="1020" b="1" spc="58" dirty="0">
                <a:solidFill>
                  <a:srgbClr val="E31836"/>
                </a:solidFill>
                <a:latin typeface="Calibri"/>
                <a:cs typeface="Calibri"/>
              </a:rPr>
              <a:t>ПРИМЕНЕНИЯ:</a:t>
            </a:r>
            <a:endParaRPr lang="ru-RU" sz="1020" b="1" spc="58" dirty="0">
              <a:solidFill>
                <a:srgbClr val="E31836"/>
              </a:solidFill>
              <a:latin typeface="Calibri"/>
              <a:cs typeface="Calibri"/>
            </a:endParaRPr>
          </a:p>
          <a:p>
            <a:pPr marL="8636">
              <a:spcBef>
                <a:spcPts val="289"/>
              </a:spcBef>
            </a:pPr>
            <a:r>
              <a:rPr lang="ru-RU" sz="884" spc="41" dirty="0">
                <a:solidFill>
                  <a:srgbClr val="364093"/>
                </a:solidFill>
                <a:latin typeface="Calibri"/>
                <a:cs typeface="Calibri"/>
              </a:rPr>
              <a:t>Программа предназначена для финансирования проектов по приобретению и (или) модернизации технологического оборудования по обработке древесины промышленными предприятиями.</a:t>
            </a:r>
            <a:endParaRPr lang="ru-RU" sz="1020" b="1" spc="58" dirty="0">
              <a:solidFill>
                <a:srgbClr val="E31836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25880" y="684176"/>
            <a:ext cx="3474256" cy="1274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" name="object 5"/>
          <p:cNvSpPr/>
          <p:nvPr/>
        </p:nvSpPr>
        <p:spPr>
          <a:xfrm>
            <a:off x="4681020" y="684110"/>
            <a:ext cx="3242867" cy="920252"/>
          </a:xfrm>
          <a:custGeom>
            <a:avLst/>
            <a:gdLst/>
            <a:ahLst/>
            <a:cxnLst/>
            <a:rect l="l" t="t" r="r" b="b"/>
            <a:pathLst>
              <a:path w="4768215" h="1537970">
                <a:moveTo>
                  <a:pt x="4768088" y="1537614"/>
                </a:moveTo>
                <a:lnTo>
                  <a:pt x="0" y="1537614"/>
                </a:lnTo>
                <a:lnTo>
                  <a:pt x="0" y="0"/>
                </a:lnTo>
                <a:lnTo>
                  <a:pt x="4768088" y="0"/>
                </a:lnTo>
                <a:lnTo>
                  <a:pt x="4768088" y="15376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6" name="object 6"/>
          <p:cNvSpPr txBox="1"/>
          <p:nvPr/>
        </p:nvSpPr>
        <p:spPr>
          <a:xfrm>
            <a:off x="4768743" y="766944"/>
            <a:ext cx="1385851" cy="322654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1020" b="1" spc="77" dirty="0">
                <a:solidFill>
                  <a:srgbClr val="E31836"/>
                </a:solidFill>
                <a:latin typeface="Calibri"/>
                <a:cs typeface="Calibri"/>
              </a:rPr>
              <a:t>ОСНОВНЫЕ</a:t>
            </a:r>
            <a:r>
              <a:rPr sz="1020" b="1" spc="-17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r>
              <a:rPr sz="1020" b="1" spc="58" dirty="0">
                <a:solidFill>
                  <a:srgbClr val="E31836"/>
                </a:solidFill>
                <a:latin typeface="Calibri"/>
                <a:cs typeface="Calibri"/>
              </a:rPr>
              <a:t>УСЛОВИЯ:</a:t>
            </a:r>
            <a:endParaRPr sz="1020" b="1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39354" y="1253913"/>
            <a:ext cx="155523" cy="155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8" name="object 8"/>
          <p:cNvSpPr txBox="1"/>
          <p:nvPr/>
        </p:nvSpPr>
        <p:spPr>
          <a:xfrm>
            <a:off x="6778761" y="1126943"/>
            <a:ext cx="795493" cy="347037"/>
          </a:xfrm>
          <a:prstGeom prst="rect">
            <a:avLst/>
          </a:prstGeom>
        </p:spPr>
        <p:txBody>
          <a:bodyPr vert="horz" wrap="square" lIns="0" tIns="38436" rIns="0" bIns="0" rtlCol="0">
            <a:spAutoFit/>
          </a:bodyPr>
          <a:lstStyle/>
          <a:p>
            <a:pPr>
              <a:spcBef>
                <a:spcPts val="302"/>
              </a:spcBef>
            </a:pPr>
            <a:r>
              <a:rPr sz="952" b="1" spc="71" dirty="0">
                <a:solidFill>
                  <a:srgbClr val="364093"/>
                </a:solidFill>
                <a:latin typeface="Calibri"/>
                <a:cs typeface="Calibri"/>
              </a:rPr>
              <a:t>СРОК</a:t>
            </a:r>
            <a:r>
              <a:rPr sz="952" b="1" spc="-2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952" b="1" spc="41" dirty="0">
                <a:solidFill>
                  <a:srgbClr val="364093"/>
                </a:solidFill>
                <a:latin typeface="Calibri"/>
                <a:cs typeface="Calibri"/>
              </a:rPr>
              <a:t>ЗАЙМА:</a:t>
            </a:r>
            <a:endParaRPr sz="952" b="1" dirty="0">
              <a:solidFill>
                <a:srgbClr val="364093"/>
              </a:solidFill>
              <a:latin typeface="Calibri"/>
              <a:cs typeface="Calibri"/>
            </a:endParaRPr>
          </a:p>
          <a:p>
            <a:pPr>
              <a:spcBef>
                <a:spcPts val="217"/>
              </a:spcBef>
            </a:pPr>
            <a:r>
              <a:rPr sz="884" spc="27" dirty="0" err="1">
                <a:solidFill>
                  <a:srgbClr val="364093"/>
                </a:solidFill>
                <a:latin typeface="Calibri"/>
                <a:cs typeface="Calibri"/>
              </a:rPr>
              <a:t>до</a:t>
            </a:r>
            <a:r>
              <a:rPr sz="884" spc="27" dirty="0">
                <a:solidFill>
                  <a:srgbClr val="001E31"/>
                </a:solidFill>
                <a:latin typeface="Calibri"/>
                <a:cs typeface="Calibri"/>
              </a:rPr>
              <a:t> </a:t>
            </a:r>
            <a:r>
              <a:rPr lang="ru-RU" sz="884" spc="68" dirty="0">
                <a:solidFill>
                  <a:srgbClr val="E31836"/>
                </a:solidFill>
                <a:latin typeface="Calibri"/>
                <a:cs typeface="Calibri"/>
              </a:rPr>
              <a:t>36</a:t>
            </a:r>
            <a:r>
              <a:rPr sz="884" spc="10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r>
              <a:rPr sz="884" spc="17" dirty="0">
                <a:solidFill>
                  <a:srgbClr val="364093"/>
                </a:solidFill>
                <a:latin typeface="Calibri"/>
                <a:cs typeface="Calibri"/>
              </a:rPr>
              <a:t>мес.</a:t>
            </a:r>
            <a:endParaRPr sz="884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94126" y="1194407"/>
            <a:ext cx="0" cy="274665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0" name="object 10"/>
          <p:cNvSpPr/>
          <p:nvPr/>
        </p:nvSpPr>
        <p:spPr>
          <a:xfrm>
            <a:off x="4875215" y="1300470"/>
            <a:ext cx="0" cy="87237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723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1" name="object 11"/>
          <p:cNvSpPr/>
          <p:nvPr/>
        </p:nvSpPr>
        <p:spPr>
          <a:xfrm>
            <a:off x="4988744" y="1300470"/>
            <a:ext cx="0" cy="87237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723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2" name="object 12"/>
          <p:cNvSpPr/>
          <p:nvPr/>
        </p:nvSpPr>
        <p:spPr>
          <a:xfrm>
            <a:off x="4898321" y="1310104"/>
            <a:ext cx="67586" cy="67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3" name="object 13"/>
          <p:cNvSpPr/>
          <p:nvPr/>
        </p:nvSpPr>
        <p:spPr>
          <a:xfrm>
            <a:off x="4845042" y="1300471"/>
            <a:ext cx="174473" cy="87237"/>
          </a:xfrm>
          <a:custGeom>
            <a:avLst/>
            <a:gdLst/>
            <a:ahLst/>
            <a:cxnLst/>
            <a:rect l="l" t="t" r="r" b="b"/>
            <a:pathLst>
              <a:path w="256539" h="128269">
                <a:moveTo>
                  <a:pt x="256032" y="127723"/>
                </a:moveTo>
                <a:lnTo>
                  <a:pt x="0" y="127723"/>
                </a:lnTo>
                <a:lnTo>
                  <a:pt x="0" y="0"/>
                </a:lnTo>
                <a:lnTo>
                  <a:pt x="256032" y="0"/>
                </a:lnTo>
                <a:lnTo>
                  <a:pt x="256032" y="127723"/>
                </a:lnTo>
                <a:close/>
              </a:path>
            </a:pathLst>
          </a:custGeom>
          <a:ln w="762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4" name="object 14"/>
          <p:cNvSpPr/>
          <p:nvPr/>
        </p:nvSpPr>
        <p:spPr>
          <a:xfrm>
            <a:off x="4857474" y="1288041"/>
            <a:ext cx="174473" cy="87237"/>
          </a:xfrm>
          <a:custGeom>
            <a:avLst/>
            <a:gdLst/>
            <a:ahLst/>
            <a:cxnLst/>
            <a:rect l="l" t="t" r="r" b="b"/>
            <a:pathLst>
              <a:path w="256539" h="128269">
                <a:moveTo>
                  <a:pt x="0" y="18275"/>
                </a:moveTo>
                <a:lnTo>
                  <a:pt x="0" y="0"/>
                </a:lnTo>
                <a:lnTo>
                  <a:pt x="256032" y="0"/>
                </a:lnTo>
                <a:lnTo>
                  <a:pt x="256032" y="127723"/>
                </a:lnTo>
                <a:lnTo>
                  <a:pt x="237756" y="127723"/>
                </a:lnTo>
              </a:path>
            </a:pathLst>
          </a:custGeom>
          <a:ln w="762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5" name="object 15"/>
          <p:cNvSpPr/>
          <p:nvPr/>
        </p:nvSpPr>
        <p:spPr>
          <a:xfrm>
            <a:off x="4869399" y="1276121"/>
            <a:ext cx="174473" cy="87237"/>
          </a:xfrm>
          <a:custGeom>
            <a:avLst/>
            <a:gdLst/>
            <a:ahLst/>
            <a:cxnLst/>
            <a:rect l="l" t="t" r="r" b="b"/>
            <a:pathLst>
              <a:path w="256539" h="128269">
                <a:moveTo>
                  <a:pt x="0" y="17525"/>
                </a:moveTo>
                <a:lnTo>
                  <a:pt x="0" y="0"/>
                </a:lnTo>
                <a:lnTo>
                  <a:pt x="256032" y="0"/>
                </a:lnTo>
                <a:lnTo>
                  <a:pt x="256032" y="127723"/>
                </a:lnTo>
                <a:lnTo>
                  <a:pt x="238493" y="127723"/>
                </a:lnTo>
              </a:path>
            </a:pathLst>
          </a:custGeom>
          <a:ln w="762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6" name="object 16"/>
          <p:cNvSpPr/>
          <p:nvPr/>
        </p:nvSpPr>
        <p:spPr>
          <a:xfrm>
            <a:off x="4921233" y="1329165"/>
            <a:ext cx="25048" cy="31526"/>
          </a:xfrm>
          <a:custGeom>
            <a:avLst/>
            <a:gdLst/>
            <a:ahLst/>
            <a:cxnLst/>
            <a:rect l="l" t="t" r="r" b="b"/>
            <a:pathLst>
              <a:path w="36829" h="46355">
                <a:moveTo>
                  <a:pt x="11061" y="38087"/>
                </a:moveTo>
                <a:lnTo>
                  <a:pt x="5829" y="38087"/>
                </a:lnTo>
                <a:lnTo>
                  <a:pt x="5829" y="45808"/>
                </a:lnTo>
                <a:lnTo>
                  <a:pt x="11061" y="45808"/>
                </a:lnTo>
                <a:lnTo>
                  <a:pt x="11061" y="38087"/>
                </a:lnTo>
                <a:close/>
              </a:path>
              <a:path w="36829" h="46355">
                <a:moveTo>
                  <a:pt x="23812" y="33312"/>
                </a:moveTo>
                <a:lnTo>
                  <a:pt x="0" y="33312"/>
                </a:lnTo>
                <a:lnTo>
                  <a:pt x="0" y="38087"/>
                </a:lnTo>
                <a:lnTo>
                  <a:pt x="23812" y="38087"/>
                </a:lnTo>
                <a:lnTo>
                  <a:pt x="23812" y="33312"/>
                </a:lnTo>
                <a:close/>
              </a:path>
              <a:path w="36829" h="46355">
                <a:moveTo>
                  <a:pt x="11061" y="27025"/>
                </a:moveTo>
                <a:lnTo>
                  <a:pt x="5829" y="27025"/>
                </a:lnTo>
                <a:lnTo>
                  <a:pt x="5829" y="33312"/>
                </a:lnTo>
                <a:lnTo>
                  <a:pt x="11061" y="33312"/>
                </a:lnTo>
                <a:lnTo>
                  <a:pt x="11061" y="27025"/>
                </a:lnTo>
                <a:close/>
              </a:path>
              <a:path w="36829" h="46355">
                <a:moveTo>
                  <a:pt x="35973" y="4775"/>
                </a:moveTo>
                <a:lnTo>
                  <a:pt x="27749" y="4775"/>
                </a:lnTo>
                <a:lnTo>
                  <a:pt x="31153" y="7924"/>
                </a:lnTo>
                <a:lnTo>
                  <a:pt x="31153" y="19240"/>
                </a:lnTo>
                <a:lnTo>
                  <a:pt x="27749" y="22250"/>
                </a:lnTo>
                <a:lnTo>
                  <a:pt x="0" y="22250"/>
                </a:lnTo>
                <a:lnTo>
                  <a:pt x="0" y="27025"/>
                </a:lnTo>
                <a:lnTo>
                  <a:pt x="31673" y="27025"/>
                </a:lnTo>
                <a:lnTo>
                  <a:pt x="36385" y="21666"/>
                </a:lnTo>
                <a:lnTo>
                  <a:pt x="36385" y="5232"/>
                </a:lnTo>
                <a:lnTo>
                  <a:pt x="35973" y="4775"/>
                </a:lnTo>
                <a:close/>
              </a:path>
              <a:path w="36829" h="46355">
                <a:moveTo>
                  <a:pt x="31673" y="0"/>
                </a:moveTo>
                <a:lnTo>
                  <a:pt x="5829" y="0"/>
                </a:lnTo>
                <a:lnTo>
                  <a:pt x="5829" y="22250"/>
                </a:lnTo>
                <a:lnTo>
                  <a:pt x="11061" y="22250"/>
                </a:lnTo>
                <a:lnTo>
                  <a:pt x="11061" y="4775"/>
                </a:lnTo>
                <a:lnTo>
                  <a:pt x="35973" y="4775"/>
                </a:lnTo>
                <a:lnTo>
                  <a:pt x="31673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7" name="object 17"/>
          <p:cNvSpPr txBox="1"/>
          <p:nvPr/>
        </p:nvSpPr>
        <p:spPr>
          <a:xfrm>
            <a:off x="5225704" y="1127149"/>
            <a:ext cx="1014024" cy="347037"/>
          </a:xfrm>
          <a:prstGeom prst="rect">
            <a:avLst/>
          </a:prstGeom>
        </p:spPr>
        <p:txBody>
          <a:bodyPr vert="horz" wrap="square" lIns="0" tIns="38436" rIns="0" bIns="0" rtlCol="0">
            <a:spAutoFit/>
          </a:bodyPr>
          <a:lstStyle/>
          <a:p>
            <a:pPr>
              <a:spcBef>
                <a:spcPts val="302"/>
              </a:spcBef>
            </a:pPr>
            <a:r>
              <a:rPr sz="952" b="1" spc="24" dirty="0">
                <a:solidFill>
                  <a:srgbClr val="364093"/>
                </a:solidFill>
                <a:latin typeface="Calibri"/>
                <a:cs typeface="Calibri"/>
              </a:rPr>
              <a:t>СУММА</a:t>
            </a:r>
            <a:r>
              <a:rPr sz="952" b="1" spc="-2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952" b="1" spc="41" dirty="0">
                <a:solidFill>
                  <a:srgbClr val="364093"/>
                </a:solidFill>
                <a:latin typeface="Calibri"/>
                <a:cs typeface="Calibri"/>
              </a:rPr>
              <a:t>ЗАЙМА:</a:t>
            </a:r>
            <a:endParaRPr sz="952" b="1" dirty="0">
              <a:solidFill>
                <a:srgbClr val="364093"/>
              </a:solidFill>
              <a:latin typeface="Calibri"/>
              <a:cs typeface="Calibri"/>
            </a:endParaRPr>
          </a:p>
          <a:p>
            <a:pPr>
              <a:spcBef>
                <a:spcPts val="217"/>
              </a:spcBef>
            </a:pPr>
            <a:r>
              <a:rPr lang="ru-RU" sz="884" b="1" spc="68" dirty="0">
                <a:solidFill>
                  <a:srgbClr val="E31836"/>
                </a:solidFill>
                <a:latin typeface="Calibri"/>
                <a:cs typeface="Calibri"/>
              </a:rPr>
              <a:t>20</a:t>
            </a:r>
            <a:r>
              <a:rPr sz="884" b="1" spc="68" dirty="0">
                <a:solidFill>
                  <a:srgbClr val="E31836"/>
                </a:solidFill>
                <a:latin typeface="Calibri"/>
                <a:cs typeface="Calibri"/>
              </a:rPr>
              <a:t>–</a:t>
            </a:r>
            <a:r>
              <a:rPr lang="ru-RU" sz="884" b="1" spc="68" dirty="0">
                <a:solidFill>
                  <a:srgbClr val="E31836"/>
                </a:solidFill>
                <a:latin typeface="Calibri"/>
                <a:cs typeface="Calibri"/>
              </a:rPr>
              <a:t>1</a:t>
            </a:r>
            <a:r>
              <a:rPr sz="884" b="1" spc="68" dirty="0">
                <a:solidFill>
                  <a:srgbClr val="E31836"/>
                </a:solidFill>
                <a:latin typeface="Calibri"/>
                <a:cs typeface="Calibri"/>
              </a:rPr>
              <a:t>00 </a:t>
            </a:r>
            <a:r>
              <a:rPr sz="884" b="1" spc="27" dirty="0" err="1">
                <a:solidFill>
                  <a:srgbClr val="364093"/>
                </a:solidFill>
                <a:latin typeface="Calibri"/>
                <a:cs typeface="Calibri"/>
              </a:rPr>
              <a:t>млн</a:t>
            </a:r>
            <a:r>
              <a:rPr sz="884" b="1" spc="-31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lang="ru-RU" sz="884" b="1" spc="-31" dirty="0">
                <a:solidFill>
                  <a:srgbClr val="364093"/>
                </a:solidFill>
                <a:latin typeface="Calibri"/>
                <a:cs typeface="Calibri"/>
              </a:rPr>
              <a:t>.</a:t>
            </a:r>
            <a:r>
              <a:rPr lang="ru-RU" sz="884" b="1" spc="102" dirty="0">
                <a:solidFill>
                  <a:srgbClr val="364093"/>
                </a:solidFill>
                <a:latin typeface="Calibri"/>
                <a:cs typeface="Calibri"/>
              </a:rPr>
              <a:t>руб.</a:t>
            </a:r>
            <a:endParaRPr sz="884" b="1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42107" y="1194461"/>
            <a:ext cx="0" cy="274665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125420" y="182691"/>
            <a:ext cx="6172182" cy="228463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1428" b="1" spc="126" dirty="0">
                <a:solidFill>
                  <a:srgbClr val="364093"/>
                </a:solidFill>
              </a:rPr>
              <a:t>|ПРОГРАММА </a:t>
            </a:r>
            <a:r>
              <a:rPr lang="ru-RU" sz="1428" b="1" spc="85" dirty="0">
                <a:solidFill>
                  <a:srgbClr val="364093"/>
                </a:solidFill>
              </a:rPr>
              <a:t>"ПРОЕКТЫ ЛЕСНОЙ ПРОМЫШЛЕННОСТИ"</a:t>
            </a:r>
            <a:endParaRPr sz="1428" b="1" dirty="0">
              <a:solidFill>
                <a:srgbClr val="364093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42430" y="3610302"/>
            <a:ext cx="131666" cy="1316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2" name="object 22"/>
          <p:cNvSpPr/>
          <p:nvPr/>
        </p:nvSpPr>
        <p:spPr>
          <a:xfrm>
            <a:off x="4790748" y="3756221"/>
            <a:ext cx="204957" cy="723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3" name="object 23"/>
          <p:cNvSpPr txBox="1"/>
          <p:nvPr/>
        </p:nvSpPr>
        <p:spPr>
          <a:xfrm>
            <a:off x="5233183" y="3466182"/>
            <a:ext cx="1618194" cy="548853"/>
          </a:xfrm>
          <a:prstGeom prst="rect">
            <a:avLst/>
          </a:prstGeom>
        </p:spPr>
        <p:txBody>
          <a:bodyPr vert="horz" wrap="square" lIns="0" tIns="67803" rIns="0" bIns="0" rtlCol="0">
            <a:spAutoFit/>
          </a:bodyPr>
          <a:lstStyle/>
          <a:p>
            <a:pPr marL="8636">
              <a:spcBef>
                <a:spcPts val="534"/>
              </a:spcBef>
            </a:pPr>
            <a:r>
              <a:rPr sz="952" b="1" spc="68" dirty="0">
                <a:solidFill>
                  <a:srgbClr val="364093"/>
                </a:solidFill>
                <a:latin typeface="Calibri"/>
                <a:cs typeface="Calibri"/>
              </a:rPr>
              <a:t>ОБЩИЙ </a:t>
            </a:r>
            <a:r>
              <a:rPr sz="952" b="1" spc="71" dirty="0">
                <a:solidFill>
                  <a:srgbClr val="364093"/>
                </a:solidFill>
                <a:latin typeface="Calibri"/>
                <a:cs typeface="Calibri"/>
              </a:rPr>
              <a:t>БЮДЖЕТ</a:t>
            </a:r>
            <a:r>
              <a:rPr sz="952" b="1" spc="-65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952" b="1" spc="54" dirty="0">
                <a:solidFill>
                  <a:srgbClr val="364093"/>
                </a:solidFill>
                <a:latin typeface="Calibri"/>
                <a:cs typeface="Calibri"/>
              </a:rPr>
              <a:t>ПРОЕКТА:</a:t>
            </a:r>
            <a:endParaRPr sz="952" b="1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>
              <a:spcBef>
                <a:spcPts val="436"/>
              </a:spcBef>
            </a:pPr>
            <a:r>
              <a:rPr sz="884" spc="34" dirty="0" err="1">
                <a:solidFill>
                  <a:srgbClr val="364093"/>
                </a:solidFill>
                <a:latin typeface="Calibri"/>
                <a:cs typeface="Calibri"/>
              </a:rPr>
              <a:t>от</a:t>
            </a:r>
            <a:r>
              <a:rPr sz="884" spc="34" dirty="0">
                <a:solidFill>
                  <a:srgbClr val="001E31"/>
                </a:solidFill>
                <a:latin typeface="Calibri"/>
                <a:cs typeface="Calibri"/>
              </a:rPr>
              <a:t> </a:t>
            </a:r>
            <a:r>
              <a:rPr lang="ru-RU" sz="884" b="1" spc="34" dirty="0">
                <a:solidFill>
                  <a:srgbClr val="E31836"/>
                </a:solidFill>
                <a:latin typeface="Calibri"/>
                <a:cs typeface="Calibri"/>
              </a:rPr>
              <a:t>25</a:t>
            </a:r>
            <a:r>
              <a:rPr sz="884" spc="34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r>
              <a:rPr sz="884" spc="27" dirty="0" err="1">
                <a:solidFill>
                  <a:srgbClr val="364093"/>
                </a:solidFill>
                <a:latin typeface="Calibri"/>
                <a:cs typeface="Calibri"/>
              </a:rPr>
              <a:t>млн</a:t>
            </a:r>
            <a:r>
              <a:rPr lang="ru-RU" sz="884" spc="27" dirty="0">
                <a:solidFill>
                  <a:srgbClr val="364093"/>
                </a:solidFill>
                <a:latin typeface="Calibri"/>
                <a:cs typeface="Calibri"/>
              </a:rPr>
              <a:t>.</a:t>
            </a:r>
            <a:r>
              <a:rPr sz="88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lang="ru-RU" sz="884" spc="102" dirty="0">
                <a:solidFill>
                  <a:srgbClr val="364093"/>
                </a:solidFill>
                <a:latin typeface="Calibri"/>
                <a:cs typeface="Calibri"/>
              </a:rPr>
              <a:t>руб.</a:t>
            </a:r>
            <a:endParaRPr sz="884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03997" y="3548526"/>
            <a:ext cx="0" cy="342036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502666"/>
                </a:moveTo>
                <a:lnTo>
                  <a:pt x="0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5" name="object 25"/>
          <p:cNvSpPr/>
          <p:nvPr/>
        </p:nvSpPr>
        <p:spPr>
          <a:xfrm>
            <a:off x="1165328" y="2569543"/>
            <a:ext cx="208743" cy="290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6" name="object 26"/>
          <p:cNvSpPr txBox="1"/>
          <p:nvPr/>
        </p:nvSpPr>
        <p:spPr>
          <a:xfrm>
            <a:off x="1611453" y="2451035"/>
            <a:ext cx="1510701" cy="155237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952" b="1" spc="68" dirty="0">
                <a:solidFill>
                  <a:srgbClr val="364093"/>
                </a:solidFill>
                <a:latin typeface="Calibri"/>
                <a:cs typeface="Calibri"/>
              </a:rPr>
              <a:t>ПРОЦЕНТНАЯ</a:t>
            </a:r>
            <a:r>
              <a:rPr sz="952" b="1" spc="-1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952" b="1" spc="68" dirty="0">
                <a:solidFill>
                  <a:srgbClr val="364093"/>
                </a:solidFill>
                <a:latin typeface="Calibri"/>
                <a:cs typeface="Calibri"/>
              </a:rPr>
              <a:t>СТАВКА:</a:t>
            </a:r>
            <a:endParaRPr sz="952" b="1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83337" y="2466790"/>
            <a:ext cx="0" cy="495348"/>
          </a:xfrm>
          <a:custGeom>
            <a:avLst/>
            <a:gdLst/>
            <a:ahLst/>
            <a:cxnLst/>
            <a:rect l="l" t="t" r="r" b="b"/>
            <a:pathLst>
              <a:path h="728345">
                <a:moveTo>
                  <a:pt x="0" y="0"/>
                </a:moveTo>
                <a:lnTo>
                  <a:pt x="0" y="728052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9" name="object 29"/>
          <p:cNvSpPr txBox="1"/>
          <p:nvPr/>
        </p:nvSpPr>
        <p:spPr>
          <a:xfrm>
            <a:off x="4825559" y="2735805"/>
            <a:ext cx="85509" cy="137321"/>
          </a:xfrm>
          <a:prstGeom prst="rect">
            <a:avLst/>
          </a:prstGeom>
        </p:spPr>
        <p:txBody>
          <a:bodyPr vert="horz" wrap="square" lIns="0" tIns="11660" rIns="0" bIns="0" rtlCol="0">
            <a:spAutoFit/>
          </a:bodyPr>
          <a:lstStyle/>
          <a:p>
            <a:pPr marL="8636">
              <a:spcBef>
                <a:spcPts val="92"/>
              </a:spcBef>
            </a:pPr>
            <a:r>
              <a:rPr sz="816" spc="346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endParaRPr sz="816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81389" y="2683115"/>
            <a:ext cx="223946" cy="2123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1" name="object 31"/>
          <p:cNvSpPr txBox="1"/>
          <p:nvPr/>
        </p:nvSpPr>
        <p:spPr>
          <a:xfrm>
            <a:off x="5233183" y="2381334"/>
            <a:ext cx="1968004" cy="699022"/>
          </a:xfrm>
          <a:prstGeom prst="rect">
            <a:avLst/>
          </a:prstGeom>
        </p:spPr>
        <p:txBody>
          <a:bodyPr vert="horz" wrap="square" lIns="0" tIns="67803" rIns="0" bIns="0" rtlCol="0">
            <a:spAutoFit/>
          </a:bodyPr>
          <a:lstStyle/>
          <a:p>
            <a:pPr marL="8636">
              <a:spcBef>
                <a:spcPts val="534"/>
              </a:spcBef>
            </a:pPr>
            <a:r>
              <a:rPr sz="952" b="1" spc="68" dirty="0">
                <a:solidFill>
                  <a:srgbClr val="364093"/>
                </a:solidFill>
                <a:latin typeface="Calibri"/>
                <a:cs typeface="Calibri"/>
              </a:rPr>
              <a:t>СОФИНАНСИРОВАНИЕ:</a:t>
            </a:r>
            <a:endParaRPr sz="952" b="1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>
              <a:spcBef>
                <a:spcPts val="436"/>
              </a:spcBef>
            </a:pPr>
            <a:r>
              <a:rPr sz="884" spc="-14" dirty="0">
                <a:solidFill>
                  <a:srgbClr val="E31836"/>
                </a:solidFill>
                <a:latin typeface="Calibri"/>
                <a:cs typeface="Calibri"/>
              </a:rPr>
              <a:t>≥ </a:t>
            </a:r>
            <a:r>
              <a:rPr sz="884" spc="58" dirty="0">
                <a:solidFill>
                  <a:srgbClr val="E31836"/>
                </a:solidFill>
                <a:latin typeface="Calibri"/>
                <a:cs typeface="Calibri"/>
              </a:rPr>
              <a:t>20 </a:t>
            </a:r>
            <a:r>
              <a:rPr sz="884" spc="37" dirty="0">
                <a:solidFill>
                  <a:srgbClr val="E31836"/>
                </a:solidFill>
                <a:latin typeface="Calibri"/>
                <a:cs typeface="Calibri"/>
              </a:rPr>
              <a:t>% </a:t>
            </a:r>
            <a:r>
              <a:rPr sz="884" spc="41" dirty="0">
                <a:solidFill>
                  <a:srgbClr val="364093"/>
                </a:solidFill>
                <a:latin typeface="Calibri"/>
                <a:cs typeface="Calibri"/>
              </a:rPr>
              <a:t>бюджета</a:t>
            </a:r>
            <a:r>
              <a:rPr sz="884" spc="-1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84" spc="27" dirty="0">
                <a:solidFill>
                  <a:srgbClr val="364093"/>
                </a:solidFill>
                <a:latin typeface="Calibri"/>
                <a:cs typeface="Calibri"/>
              </a:rPr>
              <a:t>проекта,</a:t>
            </a:r>
            <a:endParaRPr sz="884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 marR="3455">
              <a:lnSpc>
                <a:spcPct val="112200"/>
              </a:lnSpc>
            </a:pPr>
            <a:r>
              <a:rPr sz="884" spc="54" dirty="0">
                <a:solidFill>
                  <a:srgbClr val="364093"/>
                </a:solidFill>
                <a:latin typeface="Calibri"/>
                <a:cs typeface="Calibri"/>
              </a:rPr>
              <a:t>в </a:t>
            </a:r>
            <a:r>
              <a:rPr sz="884" spc="17" dirty="0">
                <a:solidFill>
                  <a:srgbClr val="364093"/>
                </a:solidFill>
                <a:latin typeface="Calibri"/>
                <a:cs typeface="Calibri"/>
              </a:rPr>
              <a:t>т.ч. </a:t>
            </a:r>
            <a:r>
              <a:rPr sz="884" spc="68" dirty="0">
                <a:solidFill>
                  <a:srgbClr val="364093"/>
                </a:solidFill>
                <a:latin typeface="Calibri"/>
                <a:cs typeface="Calibri"/>
              </a:rPr>
              <a:t>за </a:t>
            </a:r>
            <a:r>
              <a:rPr sz="884" spc="61" dirty="0">
                <a:solidFill>
                  <a:srgbClr val="364093"/>
                </a:solidFill>
                <a:latin typeface="Calibri"/>
                <a:cs typeface="Calibri"/>
              </a:rPr>
              <a:t>счет </a:t>
            </a:r>
            <a:r>
              <a:rPr sz="884" spc="51" dirty="0">
                <a:solidFill>
                  <a:srgbClr val="364093"/>
                </a:solidFill>
                <a:latin typeface="Calibri"/>
                <a:cs typeface="Calibri"/>
              </a:rPr>
              <a:t>собственных средств,  </a:t>
            </a:r>
            <a:r>
              <a:rPr sz="884" spc="58" dirty="0">
                <a:solidFill>
                  <a:srgbClr val="364093"/>
                </a:solidFill>
                <a:latin typeface="Calibri"/>
                <a:cs typeface="Calibri"/>
              </a:rPr>
              <a:t>средств частных </a:t>
            </a:r>
            <a:r>
              <a:rPr sz="884" spc="34" dirty="0">
                <a:solidFill>
                  <a:srgbClr val="364093"/>
                </a:solidFill>
                <a:latin typeface="Calibri"/>
                <a:cs typeface="Calibri"/>
              </a:rPr>
              <a:t>инвесторов,</a:t>
            </a:r>
            <a:r>
              <a:rPr sz="884" spc="-5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84" spc="34" dirty="0">
                <a:solidFill>
                  <a:srgbClr val="364093"/>
                </a:solidFill>
                <a:latin typeface="Calibri"/>
                <a:cs typeface="Calibri"/>
              </a:rPr>
              <a:t>банков</a:t>
            </a:r>
            <a:endParaRPr sz="884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104006" y="2466790"/>
            <a:ext cx="0" cy="645637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9236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3" name="object 33"/>
          <p:cNvSpPr txBox="1"/>
          <p:nvPr/>
        </p:nvSpPr>
        <p:spPr>
          <a:xfrm>
            <a:off x="1646212" y="3780944"/>
            <a:ext cx="2181187" cy="432606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8636" marR="592035">
              <a:lnSpc>
                <a:spcPct val="104200"/>
              </a:lnSpc>
              <a:spcBef>
                <a:spcPts val="20"/>
              </a:spcBef>
            </a:pPr>
            <a:r>
              <a:rPr lang="ru-RU" sz="952" b="1" spc="51" dirty="0">
                <a:solidFill>
                  <a:srgbClr val="364093"/>
                </a:solidFill>
                <a:latin typeface="Calibri"/>
                <a:cs typeface="Calibri"/>
              </a:rPr>
              <a:t>Льготный период </a:t>
            </a:r>
            <a:r>
              <a:rPr sz="952" b="1" spc="51" dirty="0">
                <a:solidFill>
                  <a:srgbClr val="364093"/>
                </a:solidFill>
                <a:latin typeface="Calibri"/>
                <a:cs typeface="Calibri"/>
              </a:rPr>
              <a:t>:</a:t>
            </a:r>
            <a:endParaRPr lang="ru-RU" sz="952" b="1" spc="51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 marR="592035">
              <a:lnSpc>
                <a:spcPct val="104200"/>
              </a:lnSpc>
              <a:spcBef>
                <a:spcPts val="20"/>
              </a:spcBef>
            </a:pPr>
            <a:r>
              <a:rPr lang="ru-RU" sz="884" spc="41" dirty="0">
                <a:solidFill>
                  <a:srgbClr val="364093"/>
                </a:solidFill>
                <a:latin typeface="Calibri"/>
                <a:cs typeface="Calibri"/>
              </a:rPr>
              <a:t>до 1 года освобождение от уплаты основного долга</a:t>
            </a:r>
            <a:endParaRPr sz="884" spc="41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83337" y="3716348"/>
            <a:ext cx="0" cy="632681"/>
          </a:xfrm>
          <a:custGeom>
            <a:avLst/>
            <a:gdLst/>
            <a:ahLst/>
            <a:cxnLst/>
            <a:rect l="l" t="t" r="r" b="b"/>
            <a:pathLst>
              <a:path h="930275">
                <a:moveTo>
                  <a:pt x="0" y="0"/>
                </a:moveTo>
                <a:lnTo>
                  <a:pt x="0" y="929703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5" name="object 35"/>
          <p:cNvSpPr/>
          <p:nvPr/>
        </p:nvSpPr>
        <p:spPr>
          <a:xfrm>
            <a:off x="1180939" y="3973983"/>
            <a:ext cx="175769" cy="43618"/>
          </a:xfrm>
          <a:custGeom>
            <a:avLst/>
            <a:gdLst/>
            <a:ahLst/>
            <a:cxnLst/>
            <a:rect l="l" t="t" r="r" b="b"/>
            <a:pathLst>
              <a:path w="258445" h="64135">
                <a:moveTo>
                  <a:pt x="247408" y="0"/>
                </a:moveTo>
                <a:lnTo>
                  <a:pt x="10858" y="0"/>
                </a:lnTo>
                <a:lnTo>
                  <a:pt x="4851" y="0"/>
                </a:lnTo>
                <a:lnTo>
                  <a:pt x="0" y="5626"/>
                </a:lnTo>
                <a:lnTo>
                  <a:pt x="0" y="12572"/>
                </a:lnTo>
                <a:lnTo>
                  <a:pt x="0" y="25145"/>
                </a:lnTo>
                <a:lnTo>
                  <a:pt x="12" y="51498"/>
                </a:lnTo>
                <a:lnTo>
                  <a:pt x="12" y="58445"/>
                </a:lnTo>
                <a:lnTo>
                  <a:pt x="4876" y="64071"/>
                </a:lnTo>
                <a:lnTo>
                  <a:pt x="10871" y="64071"/>
                </a:lnTo>
                <a:lnTo>
                  <a:pt x="16865" y="64071"/>
                </a:lnTo>
                <a:lnTo>
                  <a:pt x="21717" y="58445"/>
                </a:lnTo>
                <a:lnTo>
                  <a:pt x="21717" y="51498"/>
                </a:lnTo>
                <a:lnTo>
                  <a:pt x="21717" y="37731"/>
                </a:lnTo>
                <a:lnTo>
                  <a:pt x="21717" y="30784"/>
                </a:lnTo>
                <a:lnTo>
                  <a:pt x="26581" y="25145"/>
                </a:lnTo>
                <a:lnTo>
                  <a:pt x="32575" y="25145"/>
                </a:lnTo>
                <a:lnTo>
                  <a:pt x="225704" y="25145"/>
                </a:lnTo>
                <a:lnTo>
                  <a:pt x="231698" y="25145"/>
                </a:lnTo>
                <a:lnTo>
                  <a:pt x="236562" y="30784"/>
                </a:lnTo>
                <a:lnTo>
                  <a:pt x="236562" y="37731"/>
                </a:lnTo>
                <a:lnTo>
                  <a:pt x="236562" y="51498"/>
                </a:lnTo>
                <a:lnTo>
                  <a:pt x="236562" y="58445"/>
                </a:lnTo>
                <a:lnTo>
                  <a:pt x="241414" y="64071"/>
                </a:lnTo>
                <a:lnTo>
                  <a:pt x="247408" y="64071"/>
                </a:lnTo>
                <a:lnTo>
                  <a:pt x="253403" y="64071"/>
                </a:lnTo>
                <a:lnTo>
                  <a:pt x="258254" y="58445"/>
                </a:lnTo>
                <a:lnTo>
                  <a:pt x="258254" y="51498"/>
                </a:lnTo>
                <a:lnTo>
                  <a:pt x="258254" y="12585"/>
                </a:lnTo>
                <a:lnTo>
                  <a:pt x="258254" y="5626"/>
                </a:lnTo>
                <a:lnTo>
                  <a:pt x="253403" y="0"/>
                </a:lnTo>
                <a:lnTo>
                  <a:pt x="247408" y="0"/>
                </a:lnTo>
                <a:close/>
              </a:path>
            </a:pathLst>
          </a:custGeom>
          <a:ln w="9334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6" name="object 36"/>
          <p:cNvSpPr/>
          <p:nvPr/>
        </p:nvSpPr>
        <p:spPr>
          <a:xfrm>
            <a:off x="1177763" y="4011103"/>
            <a:ext cx="181460" cy="1075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7" name="object 37"/>
          <p:cNvSpPr/>
          <p:nvPr/>
        </p:nvSpPr>
        <p:spPr>
          <a:xfrm>
            <a:off x="1244016" y="3949501"/>
            <a:ext cx="24616" cy="24616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91" y="17995"/>
                </a:moveTo>
                <a:lnTo>
                  <a:pt x="34578" y="25002"/>
                </a:lnTo>
                <a:lnTo>
                  <a:pt x="30722" y="30722"/>
                </a:lnTo>
                <a:lnTo>
                  <a:pt x="25002" y="34578"/>
                </a:lnTo>
                <a:lnTo>
                  <a:pt x="17995" y="35991"/>
                </a:lnTo>
                <a:lnTo>
                  <a:pt x="10988" y="34578"/>
                </a:lnTo>
                <a:lnTo>
                  <a:pt x="5268" y="30722"/>
                </a:lnTo>
                <a:lnTo>
                  <a:pt x="1413" y="25002"/>
                </a:lnTo>
                <a:lnTo>
                  <a:pt x="0" y="17995"/>
                </a:lnTo>
                <a:lnTo>
                  <a:pt x="1413" y="10994"/>
                </a:lnTo>
                <a:lnTo>
                  <a:pt x="5268" y="5273"/>
                </a:lnTo>
                <a:lnTo>
                  <a:pt x="10988" y="1415"/>
                </a:lnTo>
                <a:lnTo>
                  <a:pt x="17995" y="0"/>
                </a:lnTo>
                <a:lnTo>
                  <a:pt x="25002" y="1415"/>
                </a:lnTo>
                <a:lnTo>
                  <a:pt x="30722" y="5273"/>
                </a:lnTo>
                <a:lnTo>
                  <a:pt x="34578" y="10994"/>
                </a:lnTo>
                <a:lnTo>
                  <a:pt x="35991" y="17995"/>
                </a:lnTo>
                <a:close/>
              </a:path>
            </a:pathLst>
          </a:custGeom>
          <a:ln w="9334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8" name="object 38"/>
          <p:cNvSpPr/>
          <p:nvPr/>
        </p:nvSpPr>
        <p:spPr>
          <a:xfrm>
            <a:off x="1268498" y="3949501"/>
            <a:ext cx="24616" cy="24616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7983" y="0"/>
                </a:moveTo>
                <a:lnTo>
                  <a:pt x="10983" y="1415"/>
                </a:lnTo>
                <a:lnTo>
                  <a:pt x="5267" y="5273"/>
                </a:lnTo>
                <a:lnTo>
                  <a:pt x="1413" y="10994"/>
                </a:lnTo>
                <a:lnTo>
                  <a:pt x="0" y="17995"/>
                </a:lnTo>
                <a:lnTo>
                  <a:pt x="1413" y="25002"/>
                </a:lnTo>
                <a:lnTo>
                  <a:pt x="5267" y="30722"/>
                </a:lnTo>
                <a:lnTo>
                  <a:pt x="10983" y="34578"/>
                </a:lnTo>
                <a:lnTo>
                  <a:pt x="17983" y="35991"/>
                </a:lnTo>
                <a:lnTo>
                  <a:pt x="24990" y="34578"/>
                </a:lnTo>
                <a:lnTo>
                  <a:pt x="30710" y="30722"/>
                </a:lnTo>
                <a:lnTo>
                  <a:pt x="34565" y="25002"/>
                </a:lnTo>
                <a:lnTo>
                  <a:pt x="35979" y="17995"/>
                </a:lnTo>
                <a:lnTo>
                  <a:pt x="34565" y="10994"/>
                </a:lnTo>
                <a:lnTo>
                  <a:pt x="30710" y="5273"/>
                </a:lnTo>
                <a:lnTo>
                  <a:pt x="24990" y="1415"/>
                </a:lnTo>
                <a:lnTo>
                  <a:pt x="17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9" name="object 39"/>
          <p:cNvSpPr/>
          <p:nvPr/>
        </p:nvSpPr>
        <p:spPr>
          <a:xfrm>
            <a:off x="1268498" y="3949501"/>
            <a:ext cx="24616" cy="24616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979" y="17995"/>
                </a:moveTo>
                <a:lnTo>
                  <a:pt x="34565" y="25002"/>
                </a:lnTo>
                <a:lnTo>
                  <a:pt x="30710" y="30722"/>
                </a:lnTo>
                <a:lnTo>
                  <a:pt x="24990" y="34578"/>
                </a:lnTo>
                <a:lnTo>
                  <a:pt x="17983" y="35991"/>
                </a:lnTo>
                <a:lnTo>
                  <a:pt x="10983" y="34578"/>
                </a:lnTo>
                <a:lnTo>
                  <a:pt x="5267" y="30722"/>
                </a:lnTo>
                <a:lnTo>
                  <a:pt x="1413" y="25002"/>
                </a:lnTo>
                <a:lnTo>
                  <a:pt x="0" y="17995"/>
                </a:lnTo>
                <a:lnTo>
                  <a:pt x="1413" y="10994"/>
                </a:lnTo>
                <a:lnTo>
                  <a:pt x="5267" y="5273"/>
                </a:lnTo>
                <a:lnTo>
                  <a:pt x="10983" y="1415"/>
                </a:lnTo>
                <a:lnTo>
                  <a:pt x="17983" y="0"/>
                </a:lnTo>
                <a:lnTo>
                  <a:pt x="24990" y="1415"/>
                </a:lnTo>
                <a:lnTo>
                  <a:pt x="30710" y="5273"/>
                </a:lnTo>
                <a:lnTo>
                  <a:pt x="34565" y="10994"/>
                </a:lnTo>
                <a:lnTo>
                  <a:pt x="35979" y="17995"/>
                </a:lnTo>
                <a:close/>
              </a:path>
            </a:pathLst>
          </a:custGeom>
          <a:ln w="9334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0" name="object 40"/>
          <p:cNvSpPr/>
          <p:nvPr/>
        </p:nvSpPr>
        <p:spPr>
          <a:xfrm>
            <a:off x="1291960" y="3949504"/>
            <a:ext cx="28503" cy="21593"/>
          </a:xfrm>
          <a:custGeom>
            <a:avLst/>
            <a:gdLst/>
            <a:ahLst/>
            <a:cxnLst/>
            <a:rect l="l" t="t" r="r" b="b"/>
            <a:pathLst>
              <a:path w="41909" h="31750">
                <a:moveTo>
                  <a:pt x="0" y="0"/>
                </a:moveTo>
                <a:lnTo>
                  <a:pt x="3946" y="18076"/>
                </a:lnTo>
                <a:lnTo>
                  <a:pt x="9617" y="27358"/>
                </a:lnTo>
                <a:lnTo>
                  <a:pt x="20931" y="30778"/>
                </a:lnTo>
                <a:lnTo>
                  <a:pt x="41808" y="31267"/>
                </a:lnTo>
              </a:path>
            </a:pathLst>
          </a:custGeom>
          <a:ln w="9334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1" name="object 41"/>
          <p:cNvSpPr/>
          <p:nvPr/>
        </p:nvSpPr>
        <p:spPr>
          <a:xfrm>
            <a:off x="1216590" y="3949504"/>
            <a:ext cx="28503" cy="21593"/>
          </a:xfrm>
          <a:custGeom>
            <a:avLst/>
            <a:gdLst/>
            <a:ahLst/>
            <a:cxnLst/>
            <a:rect l="l" t="t" r="r" b="b"/>
            <a:pathLst>
              <a:path w="41909" h="31750">
                <a:moveTo>
                  <a:pt x="41808" y="0"/>
                </a:moveTo>
                <a:lnTo>
                  <a:pt x="37861" y="18076"/>
                </a:lnTo>
                <a:lnTo>
                  <a:pt x="32191" y="27358"/>
                </a:lnTo>
                <a:lnTo>
                  <a:pt x="20877" y="30778"/>
                </a:lnTo>
                <a:lnTo>
                  <a:pt x="0" y="31267"/>
                </a:lnTo>
              </a:path>
            </a:pathLst>
          </a:custGeom>
          <a:ln w="9334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2" name="object 42"/>
          <p:cNvSpPr txBox="1"/>
          <p:nvPr/>
        </p:nvSpPr>
        <p:spPr>
          <a:xfrm>
            <a:off x="3792650" y="2150965"/>
            <a:ext cx="1508933" cy="259817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816" b="1" spc="58" dirty="0">
                <a:solidFill>
                  <a:srgbClr val="364093"/>
                </a:solidFill>
                <a:latin typeface="Calibri"/>
                <a:cs typeface="Calibri"/>
              </a:rPr>
              <a:t>ДОПОЛНИТЕЛЬНЫЕ</a:t>
            </a:r>
            <a:r>
              <a:rPr sz="816" b="1" spc="-1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b="1" spc="58" dirty="0">
                <a:solidFill>
                  <a:srgbClr val="364093"/>
                </a:solidFill>
                <a:latin typeface="Calibri"/>
                <a:cs typeface="Calibri"/>
              </a:rPr>
              <a:t>УСЛОВИЯ</a:t>
            </a:r>
            <a:endParaRPr sz="816" b="1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05891" y="2233561"/>
            <a:ext cx="2549292" cy="0"/>
          </a:xfrm>
          <a:custGeom>
            <a:avLst/>
            <a:gdLst/>
            <a:ahLst/>
            <a:cxnLst/>
            <a:rect l="l" t="t" r="r" b="b"/>
            <a:pathLst>
              <a:path w="3748404">
                <a:moveTo>
                  <a:pt x="0" y="0"/>
                </a:moveTo>
                <a:lnTo>
                  <a:pt x="3748036" y="0"/>
                </a:lnTo>
              </a:path>
            </a:pathLst>
          </a:custGeom>
          <a:ln w="9525">
            <a:solidFill>
              <a:srgbClr val="364093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4" name="object 44"/>
          <p:cNvSpPr/>
          <p:nvPr/>
        </p:nvSpPr>
        <p:spPr>
          <a:xfrm>
            <a:off x="5339014" y="2233561"/>
            <a:ext cx="2549292" cy="0"/>
          </a:xfrm>
          <a:custGeom>
            <a:avLst/>
            <a:gdLst/>
            <a:ahLst/>
            <a:cxnLst/>
            <a:rect l="l" t="t" r="r" b="b"/>
            <a:pathLst>
              <a:path w="3748404">
                <a:moveTo>
                  <a:pt x="0" y="0"/>
                </a:moveTo>
                <a:lnTo>
                  <a:pt x="3748036" y="0"/>
                </a:lnTo>
              </a:path>
            </a:pathLst>
          </a:custGeom>
          <a:ln w="9525">
            <a:solidFill>
              <a:srgbClr val="364093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grpSp>
        <p:nvGrpSpPr>
          <p:cNvPr id="314" name="Group 4"/>
          <p:cNvGrpSpPr>
            <a:grpSpLocks noChangeAspect="1"/>
          </p:cNvGrpSpPr>
          <p:nvPr/>
        </p:nvGrpSpPr>
        <p:grpSpPr bwMode="auto">
          <a:xfrm>
            <a:off x="7502234" y="13378"/>
            <a:ext cx="822208" cy="820736"/>
            <a:chOff x="1841" y="733"/>
            <a:chExt cx="1117" cy="1115"/>
          </a:xfrm>
        </p:grpSpPr>
        <p:sp>
          <p:nvSpPr>
            <p:cNvPr id="3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41" y="733"/>
              <a:ext cx="1117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grpSp>
          <p:nvGrpSpPr>
            <p:cNvPr id="316" name="Group 205"/>
            <p:cNvGrpSpPr>
              <a:grpSpLocks/>
            </p:cNvGrpSpPr>
            <p:nvPr/>
          </p:nvGrpSpPr>
          <p:grpSpPr bwMode="auto">
            <a:xfrm>
              <a:off x="1807" y="699"/>
              <a:ext cx="1195" cy="1191"/>
              <a:chOff x="1807" y="699"/>
              <a:chExt cx="1195" cy="1191"/>
            </a:xfrm>
          </p:grpSpPr>
          <p:sp>
            <p:nvSpPr>
              <p:cNvPr id="383" name="Oval 5"/>
              <p:cNvSpPr>
                <a:spLocks noChangeArrowheads="1"/>
              </p:cNvSpPr>
              <p:nvPr/>
            </p:nvSpPr>
            <p:spPr bwMode="auto">
              <a:xfrm>
                <a:off x="1844" y="736"/>
                <a:ext cx="1121" cy="1117"/>
              </a:xfrm>
              <a:prstGeom prst="ellipse">
                <a:avLst/>
              </a:prstGeom>
              <a:solidFill>
                <a:srgbClr val="364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4" name="Freeform 6"/>
              <p:cNvSpPr>
                <a:spLocks/>
              </p:cNvSpPr>
              <p:nvPr/>
            </p:nvSpPr>
            <p:spPr bwMode="auto">
              <a:xfrm>
                <a:off x="1807" y="699"/>
                <a:ext cx="1195" cy="1191"/>
              </a:xfrm>
              <a:custGeom>
                <a:avLst/>
                <a:gdLst>
                  <a:gd name="T0" fmla="*/ 2901 w 16318"/>
                  <a:gd name="T1" fmla="*/ 2901 h 16318"/>
                  <a:gd name="T2" fmla="*/ 2901 w 16318"/>
                  <a:gd name="T3" fmla="*/ 13417 h 16318"/>
                  <a:gd name="T4" fmla="*/ 13417 w 16318"/>
                  <a:gd name="T5" fmla="*/ 13417 h 16318"/>
                  <a:gd name="T6" fmla="*/ 13417 w 16318"/>
                  <a:gd name="T7" fmla="*/ 2901 h 16318"/>
                  <a:gd name="T8" fmla="*/ 2901 w 16318"/>
                  <a:gd name="T9" fmla="*/ 2901 h 16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18" h="16318">
                    <a:moveTo>
                      <a:pt x="2901" y="2901"/>
                    </a:moveTo>
                    <a:cubicBezTo>
                      <a:pt x="0" y="5802"/>
                      <a:pt x="0" y="10516"/>
                      <a:pt x="2901" y="13417"/>
                    </a:cubicBezTo>
                    <a:cubicBezTo>
                      <a:pt x="5802" y="16318"/>
                      <a:pt x="10516" y="16318"/>
                      <a:pt x="13417" y="13417"/>
                    </a:cubicBezTo>
                    <a:cubicBezTo>
                      <a:pt x="16318" y="10516"/>
                      <a:pt x="16318" y="5802"/>
                      <a:pt x="13417" y="2901"/>
                    </a:cubicBezTo>
                    <a:cubicBezTo>
                      <a:pt x="10516" y="0"/>
                      <a:pt x="5802" y="0"/>
                      <a:pt x="2901" y="290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5" name="Oval 7"/>
              <p:cNvSpPr>
                <a:spLocks noChangeArrowheads="1"/>
              </p:cNvSpPr>
              <p:nvPr/>
            </p:nvSpPr>
            <p:spPr bwMode="auto">
              <a:xfrm>
                <a:off x="1965" y="856"/>
                <a:ext cx="879" cy="877"/>
              </a:xfrm>
              <a:prstGeom prst="ellipse">
                <a:avLst/>
              </a:prstGeom>
              <a:solidFill>
                <a:srgbClr val="364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6" name="Freeform 8"/>
              <p:cNvSpPr>
                <a:spLocks noEditPoints="1"/>
              </p:cNvSpPr>
              <p:nvPr/>
            </p:nvSpPr>
            <p:spPr bwMode="auto">
              <a:xfrm>
                <a:off x="1886" y="770"/>
                <a:ext cx="1040" cy="1016"/>
              </a:xfrm>
              <a:custGeom>
                <a:avLst/>
                <a:gdLst>
                  <a:gd name="T0" fmla="*/ 4134 w 14199"/>
                  <a:gd name="T1" fmla="*/ 13085 h 13913"/>
                  <a:gd name="T2" fmla="*/ 3573 w 14199"/>
                  <a:gd name="T3" fmla="*/ 12422 h 13913"/>
                  <a:gd name="T4" fmla="*/ 3360 w 14199"/>
                  <a:gd name="T5" fmla="*/ 12861 h 13913"/>
                  <a:gd name="T6" fmla="*/ 3483 w 14199"/>
                  <a:gd name="T7" fmla="*/ 12697 h 13913"/>
                  <a:gd name="T8" fmla="*/ 2576 w 14199"/>
                  <a:gd name="T9" fmla="*/ 12365 h 13913"/>
                  <a:gd name="T10" fmla="*/ 2487 w 14199"/>
                  <a:gd name="T11" fmla="*/ 12198 h 13913"/>
                  <a:gd name="T12" fmla="*/ 2234 w 14199"/>
                  <a:gd name="T13" fmla="*/ 12048 h 13913"/>
                  <a:gd name="T14" fmla="*/ 2436 w 14199"/>
                  <a:gd name="T15" fmla="*/ 11498 h 13913"/>
                  <a:gd name="T16" fmla="*/ 1667 w 14199"/>
                  <a:gd name="T17" fmla="*/ 10464 h 13913"/>
                  <a:gd name="T18" fmla="*/ 1281 w 14199"/>
                  <a:gd name="T19" fmla="*/ 10062 h 13913"/>
                  <a:gd name="T20" fmla="*/ 474 w 14199"/>
                  <a:gd name="T21" fmla="*/ 9650 h 13913"/>
                  <a:gd name="T22" fmla="*/ 425 w 14199"/>
                  <a:gd name="T23" fmla="*/ 8074 h 13913"/>
                  <a:gd name="T24" fmla="*/ 714 w 14199"/>
                  <a:gd name="T25" fmla="*/ 8451 h 13913"/>
                  <a:gd name="T26" fmla="*/ 24 w 14199"/>
                  <a:gd name="T27" fmla="*/ 7485 h 13913"/>
                  <a:gd name="T28" fmla="*/ 54 w 14199"/>
                  <a:gd name="T29" fmla="*/ 6403 h 13913"/>
                  <a:gd name="T30" fmla="*/ 403 w 14199"/>
                  <a:gd name="T31" fmla="*/ 5744 h 13913"/>
                  <a:gd name="T32" fmla="*/ 1190 w 14199"/>
                  <a:gd name="T33" fmla="*/ 4251 h 13913"/>
                  <a:gd name="T34" fmla="*/ 974 w 14199"/>
                  <a:gd name="T35" fmla="*/ 4314 h 13913"/>
                  <a:gd name="T36" fmla="*/ 832 w 14199"/>
                  <a:gd name="T37" fmla="*/ 4338 h 13913"/>
                  <a:gd name="T38" fmla="*/ 1438 w 14199"/>
                  <a:gd name="T39" fmla="*/ 4224 h 13913"/>
                  <a:gd name="T40" fmla="*/ 1789 w 14199"/>
                  <a:gd name="T41" fmla="*/ 3125 h 13913"/>
                  <a:gd name="T42" fmla="*/ 2292 w 14199"/>
                  <a:gd name="T43" fmla="*/ 2649 h 13913"/>
                  <a:gd name="T44" fmla="*/ 2256 w 14199"/>
                  <a:gd name="T45" fmla="*/ 2489 h 13913"/>
                  <a:gd name="T46" fmla="*/ 2722 w 14199"/>
                  <a:gd name="T47" fmla="*/ 2362 h 13913"/>
                  <a:gd name="T48" fmla="*/ 3361 w 14199"/>
                  <a:gd name="T49" fmla="*/ 1758 h 13913"/>
                  <a:gd name="T50" fmla="*/ 3180 w 14199"/>
                  <a:gd name="T51" fmla="*/ 1472 h 13913"/>
                  <a:gd name="T52" fmla="*/ 3765 w 14199"/>
                  <a:gd name="T53" fmla="*/ 974 h 13913"/>
                  <a:gd name="T54" fmla="*/ 4933 w 14199"/>
                  <a:gd name="T55" fmla="*/ 1077 h 13913"/>
                  <a:gd name="T56" fmla="*/ 4936 w 14199"/>
                  <a:gd name="T57" fmla="*/ 775 h 13913"/>
                  <a:gd name="T58" fmla="*/ 5491 w 14199"/>
                  <a:gd name="T59" fmla="*/ 322 h 13913"/>
                  <a:gd name="T60" fmla="*/ 5850 w 14199"/>
                  <a:gd name="T61" fmla="*/ 102 h 13913"/>
                  <a:gd name="T62" fmla="*/ 7128 w 14199"/>
                  <a:gd name="T63" fmla="*/ 677 h 13913"/>
                  <a:gd name="T64" fmla="*/ 7568 w 14199"/>
                  <a:gd name="T65" fmla="*/ 344 h 13913"/>
                  <a:gd name="T66" fmla="*/ 8009 w 14199"/>
                  <a:gd name="T67" fmla="*/ 553 h 13913"/>
                  <a:gd name="T68" fmla="*/ 8227 w 14199"/>
                  <a:gd name="T69" fmla="*/ 483 h 13913"/>
                  <a:gd name="T70" fmla="*/ 9010 w 14199"/>
                  <a:gd name="T71" fmla="*/ 397 h 13913"/>
                  <a:gd name="T72" fmla="*/ 9587 w 14199"/>
                  <a:gd name="T73" fmla="*/ 1189 h 13913"/>
                  <a:gd name="T74" fmla="*/ 11509 w 14199"/>
                  <a:gd name="T75" fmla="*/ 2060 h 13913"/>
                  <a:gd name="T76" fmla="*/ 11448 w 14199"/>
                  <a:gd name="T77" fmla="*/ 1839 h 13913"/>
                  <a:gd name="T78" fmla="*/ 12221 w 14199"/>
                  <a:gd name="T79" fmla="*/ 2298 h 13913"/>
                  <a:gd name="T80" fmla="*/ 12079 w 14199"/>
                  <a:gd name="T81" fmla="*/ 2659 h 13913"/>
                  <a:gd name="T82" fmla="*/ 12504 w 14199"/>
                  <a:gd name="T83" fmla="*/ 2797 h 13913"/>
                  <a:gd name="T84" fmla="*/ 12247 w 14199"/>
                  <a:gd name="T85" fmla="*/ 3305 h 13913"/>
                  <a:gd name="T86" fmla="*/ 13617 w 14199"/>
                  <a:gd name="T87" fmla="*/ 4335 h 13913"/>
                  <a:gd name="T88" fmla="*/ 13289 w 14199"/>
                  <a:gd name="T89" fmla="*/ 3725 h 13913"/>
                  <a:gd name="T90" fmla="*/ 13614 w 14199"/>
                  <a:gd name="T91" fmla="*/ 4731 h 13913"/>
                  <a:gd name="T92" fmla="*/ 13241 w 14199"/>
                  <a:gd name="T93" fmla="*/ 4977 h 13913"/>
                  <a:gd name="T94" fmla="*/ 13327 w 14199"/>
                  <a:gd name="T95" fmla="*/ 5544 h 13913"/>
                  <a:gd name="T96" fmla="*/ 13952 w 14199"/>
                  <a:gd name="T97" fmla="*/ 5346 h 13913"/>
                  <a:gd name="T98" fmla="*/ 13489 w 14199"/>
                  <a:gd name="T99" fmla="*/ 7652 h 13913"/>
                  <a:gd name="T100" fmla="*/ 14077 w 14199"/>
                  <a:gd name="T101" fmla="*/ 7358 h 13913"/>
                  <a:gd name="T102" fmla="*/ 13878 w 14199"/>
                  <a:gd name="T103" fmla="*/ 8247 h 13913"/>
                  <a:gd name="T104" fmla="*/ 13723 w 14199"/>
                  <a:gd name="T105" fmla="*/ 9292 h 13913"/>
                  <a:gd name="T106" fmla="*/ 13270 w 14199"/>
                  <a:gd name="T107" fmla="*/ 10241 h 13913"/>
                  <a:gd name="T108" fmla="*/ 12057 w 14199"/>
                  <a:gd name="T109" fmla="*/ 11356 h 13913"/>
                  <a:gd name="T110" fmla="*/ 11603 w 14199"/>
                  <a:gd name="T111" fmla="*/ 11974 h 13913"/>
                  <a:gd name="T112" fmla="*/ 11923 w 14199"/>
                  <a:gd name="T113" fmla="*/ 12105 h 13913"/>
                  <a:gd name="T114" fmla="*/ 11537 w 14199"/>
                  <a:gd name="T115" fmla="*/ 12360 h 13913"/>
                  <a:gd name="T116" fmla="*/ 11355 w 14199"/>
                  <a:gd name="T117" fmla="*/ 12590 h 13913"/>
                  <a:gd name="T118" fmla="*/ 10827 w 14199"/>
                  <a:gd name="T119" fmla="*/ 12324 h 13913"/>
                  <a:gd name="T120" fmla="*/ 9682 w 14199"/>
                  <a:gd name="T121" fmla="*/ 12929 h 13913"/>
                  <a:gd name="T122" fmla="*/ 9096 w 14199"/>
                  <a:gd name="T123" fmla="*/ 13473 h 13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199" h="13913">
                    <a:moveTo>
                      <a:pt x="4826" y="13055"/>
                    </a:moveTo>
                    <a:lnTo>
                      <a:pt x="4992" y="13112"/>
                    </a:lnTo>
                    <a:lnTo>
                      <a:pt x="4841" y="13546"/>
                    </a:lnTo>
                    <a:lnTo>
                      <a:pt x="5267" y="13205"/>
                    </a:lnTo>
                    <a:lnTo>
                      <a:pt x="5429" y="13260"/>
                    </a:lnTo>
                    <a:lnTo>
                      <a:pt x="5201" y="13913"/>
                    </a:lnTo>
                    <a:lnTo>
                      <a:pt x="5036" y="13856"/>
                    </a:lnTo>
                    <a:lnTo>
                      <a:pt x="5173" y="13463"/>
                    </a:lnTo>
                    <a:lnTo>
                      <a:pt x="4780" y="13769"/>
                    </a:lnTo>
                    <a:lnTo>
                      <a:pt x="4599" y="13708"/>
                    </a:lnTo>
                    <a:lnTo>
                      <a:pt x="4826" y="13055"/>
                    </a:lnTo>
                    <a:close/>
                    <a:moveTo>
                      <a:pt x="4101" y="12734"/>
                    </a:moveTo>
                    <a:lnTo>
                      <a:pt x="4264" y="12809"/>
                    </a:lnTo>
                    <a:lnTo>
                      <a:pt x="4134" y="13085"/>
                    </a:lnTo>
                    <a:lnTo>
                      <a:pt x="4375" y="13196"/>
                    </a:lnTo>
                    <a:lnTo>
                      <a:pt x="4505" y="12920"/>
                    </a:lnTo>
                    <a:lnTo>
                      <a:pt x="4669" y="12995"/>
                    </a:lnTo>
                    <a:lnTo>
                      <a:pt x="4373" y="13621"/>
                    </a:lnTo>
                    <a:lnTo>
                      <a:pt x="4210" y="13545"/>
                    </a:lnTo>
                    <a:lnTo>
                      <a:pt x="4318" y="13317"/>
                    </a:lnTo>
                    <a:lnTo>
                      <a:pt x="4077" y="13206"/>
                    </a:lnTo>
                    <a:lnTo>
                      <a:pt x="3969" y="13434"/>
                    </a:lnTo>
                    <a:lnTo>
                      <a:pt x="3805" y="13359"/>
                    </a:lnTo>
                    <a:lnTo>
                      <a:pt x="4101" y="12734"/>
                    </a:lnTo>
                    <a:close/>
                    <a:moveTo>
                      <a:pt x="3323" y="12499"/>
                    </a:moveTo>
                    <a:cubicBezTo>
                      <a:pt x="3342" y="12471"/>
                      <a:pt x="3364" y="12449"/>
                      <a:pt x="3390" y="12435"/>
                    </a:cubicBezTo>
                    <a:cubicBezTo>
                      <a:pt x="3416" y="12420"/>
                      <a:pt x="3443" y="12412"/>
                      <a:pt x="3473" y="12410"/>
                    </a:cubicBezTo>
                    <a:cubicBezTo>
                      <a:pt x="3507" y="12408"/>
                      <a:pt x="3541" y="12412"/>
                      <a:pt x="3573" y="12422"/>
                    </a:cubicBezTo>
                    <a:cubicBezTo>
                      <a:pt x="3606" y="12433"/>
                      <a:pt x="3643" y="12452"/>
                      <a:pt x="3686" y="12479"/>
                    </a:cubicBezTo>
                    <a:lnTo>
                      <a:pt x="3941" y="12643"/>
                    </a:lnTo>
                    <a:lnTo>
                      <a:pt x="3561" y="13222"/>
                    </a:lnTo>
                    <a:lnTo>
                      <a:pt x="3333" y="13076"/>
                    </a:lnTo>
                    <a:cubicBezTo>
                      <a:pt x="3286" y="13045"/>
                      <a:pt x="3252" y="13022"/>
                      <a:pt x="3233" y="13005"/>
                    </a:cubicBezTo>
                    <a:cubicBezTo>
                      <a:pt x="3213" y="12987"/>
                      <a:pt x="3195" y="12967"/>
                      <a:pt x="3181" y="12942"/>
                    </a:cubicBezTo>
                    <a:cubicBezTo>
                      <a:pt x="3166" y="12917"/>
                      <a:pt x="3159" y="12891"/>
                      <a:pt x="3161" y="12865"/>
                    </a:cubicBezTo>
                    <a:cubicBezTo>
                      <a:pt x="3162" y="12840"/>
                      <a:pt x="3171" y="12815"/>
                      <a:pt x="3187" y="12791"/>
                    </a:cubicBezTo>
                    <a:cubicBezTo>
                      <a:pt x="3205" y="12763"/>
                      <a:pt x="3229" y="12743"/>
                      <a:pt x="3258" y="12731"/>
                    </a:cubicBezTo>
                    <a:cubicBezTo>
                      <a:pt x="3287" y="12719"/>
                      <a:pt x="3319" y="12716"/>
                      <a:pt x="3354" y="12722"/>
                    </a:cubicBezTo>
                    <a:lnTo>
                      <a:pt x="3356" y="12719"/>
                    </a:lnTo>
                    <a:cubicBezTo>
                      <a:pt x="3323" y="12686"/>
                      <a:pt x="3302" y="12651"/>
                      <a:pt x="3296" y="12613"/>
                    </a:cubicBezTo>
                    <a:cubicBezTo>
                      <a:pt x="3289" y="12575"/>
                      <a:pt x="3298" y="12537"/>
                      <a:pt x="3323" y="12499"/>
                    </a:cubicBezTo>
                    <a:close/>
                    <a:moveTo>
                      <a:pt x="3360" y="12861"/>
                    </a:moveTo>
                    <a:cubicBezTo>
                      <a:pt x="3354" y="12870"/>
                      <a:pt x="3350" y="12881"/>
                      <a:pt x="3349" y="12894"/>
                    </a:cubicBezTo>
                    <a:cubicBezTo>
                      <a:pt x="3347" y="12907"/>
                      <a:pt x="3351" y="12919"/>
                      <a:pt x="3361" y="12932"/>
                    </a:cubicBezTo>
                    <a:cubicBezTo>
                      <a:pt x="3369" y="12943"/>
                      <a:pt x="3381" y="12954"/>
                      <a:pt x="3397" y="12965"/>
                    </a:cubicBezTo>
                    <a:cubicBezTo>
                      <a:pt x="3413" y="12976"/>
                      <a:pt x="3436" y="12991"/>
                      <a:pt x="3466" y="13010"/>
                    </a:cubicBezTo>
                    <a:lnTo>
                      <a:pt x="3480" y="13019"/>
                    </a:lnTo>
                    <a:lnTo>
                      <a:pt x="3561" y="12897"/>
                    </a:lnTo>
                    <a:lnTo>
                      <a:pt x="3537" y="12882"/>
                    </a:lnTo>
                    <a:cubicBezTo>
                      <a:pt x="3513" y="12866"/>
                      <a:pt x="3493" y="12854"/>
                      <a:pt x="3475" y="12843"/>
                    </a:cubicBezTo>
                    <a:cubicBezTo>
                      <a:pt x="3458" y="12833"/>
                      <a:pt x="3443" y="12828"/>
                      <a:pt x="3430" y="12826"/>
                    </a:cubicBezTo>
                    <a:cubicBezTo>
                      <a:pt x="3413" y="12823"/>
                      <a:pt x="3399" y="12825"/>
                      <a:pt x="3388" y="12832"/>
                    </a:cubicBezTo>
                    <a:cubicBezTo>
                      <a:pt x="3378" y="12839"/>
                      <a:pt x="3369" y="12848"/>
                      <a:pt x="3360" y="12861"/>
                    </a:cubicBezTo>
                    <a:close/>
                    <a:moveTo>
                      <a:pt x="3478" y="12601"/>
                    </a:moveTo>
                    <a:cubicBezTo>
                      <a:pt x="3466" y="12620"/>
                      <a:pt x="3461" y="12636"/>
                      <a:pt x="3461" y="12651"/>
                    </a:cubicBezTo>
                    <a:cubicBezTo>
                      <a:pt x="3462" y="12666"/>
                      <a:pt x="3469" y="12681"/>
                      <a:pt x="3483" y="12697"/>
                    </a:cubicBezTo>
                    <a:cubicBezTo>
                      <a:pt x="3493" y="12708"/>
                      <a:pt x="3508" y="12720"/>
                      <a:pt x="3529" y="12734"/>
                    </a:cubicBezTo>
                    <a:cubicBezTo>
                      <a:pt x="3549" y="12747"/>
                      <a:pt x="3571" y="12761"/>
                      <a:pt x="3593" y="12776"/>
                    </a:cubicBezTo>
                    <a:lnTo>
                      <a:pt x="3626" y="12797"/>
                    </a:lnTo>
                    <a:lnTo>
                      <a:pt x="3721" y="12653"/>
                    </a:lnTo>
                    <a:lnTo>
                      <a:pt x="3710" y="12646"/>
                    </a:lnTo>
                    <a:cubicBezTo>
                      <a:pt x="3668" y="12618"/>
                      <a:pt x="3637" y="12599"/>
                      <a:pt x="3619" y="12587"/>
                    </a:cubicBezTo>
                    <a:cubicBezTo>
                      <a:pt x="3600" y="12576"/>
                      <a:pt x="3581" y="12568"/>
                      <a:pt x="3561" y="12565"/>
                    </a:cubicBezTo>
                    <a:cubicBezTo>
                      <a:pt x="3541" y="12561"/>
                      <a:pt x="3525" y="12563"/>
                      <a:pt x="3512" y="12570"/>
                    </a:cubicBezTo>
                    <a:cubicBezTo>
                      <a:pt x="3499" y="12577"/>
                      <a:pt x="3488" y="12587"/>
                      <a:pt x="3478" y="12601"/>
                    </a:cubicBezTo>
                    <a:close/>
                    <a:moveTo>
                      <a:pt x="2931" y="11932"/>
                    </a:moveTo>
                    <a:lnTo>
                      <a:pt x="3324" y="12246"/>
                    </a:lnTo>
                    <a:lnTo>
                      <a:pt x="2884" y="12782"/>
                    </a:lnTo>
                    <a:lnTo>
                      <a:pt x="2491" y="12468"/>
                    </a:lnTo>
                    <a:lnTo>
                      <a:pt x="2576" y="12365"/>
                    </a:lnTo>
                    <a:lnTo>
                      <a:pt x="2829" y="12567"/>
                    </a:lnTo>
                    <a:lnTo>
                      <a:pt x="2905" y="12475"/>
                    </a:lnTo>
                    <a:lnTo>
                      <a:pt x="2670" y="12287"/>
                    </a:lnTo>
                    <a:lnTo>
                      <a:pt x="2755" y="12183"/>
                    </a:lnTo>
                    <a:lnTo>
                      <a:pt x="2990" y="12371"/>
                    </a:lnTo>
                    <a:lnTo>
                      <a:pt x="3099" y="12239"/>
                    </a:lnTo>
                    <a:lnTo>
                      <a:pt x="2846" y="12036"/>
                    </a:lnTo>
                    <a:lnTo>
                      <a:pt x="2931" y="11932"/>
                    </a:lnTo>
                    <a:close/>
                    <a:moveTo>
                      <a:pt x="2604" y="11606"/>
                    </a:moveTo>
                    <a:cubicBezTo>
                      <a:pt x="2642" y="11642"/>
                      <a:pt x="2671" y="11680"/>
                      <a:pt x="2692" y="11721"/>
                    </a:cubicBezTo>
                    <a:cubicBezTo>
                      <a:pt x="2713" y="11762"/>
                      <a:pt x="2724" y="11804"/>
                      <a:pt x="2726" y="11847"/>
                    </a:cubicBezTo>
                    <a:cubicBezTo>
                      <a:pt x="2727" y="11891"/>
                      <a:pt x="2719" y="11934"/>
                      <a:pt x="2700" y="11979"/>
                    </a:cubicBezTo>
                    <a:cubicBezTo>
                      <a:pt x="2681" y="12023"/>
                      <a:pt x="2651" y="12066"/>
                      <a:pt x="2609" y="12108"/>
                    </a:cubicBezTo>
                    <a:cubicBezTo>
                      <a:pt x="2571" y="12147"/>
                      <a:pt x="2530" y="12177"/>
                      <a:pt x="2487" y="12198"/>
                    </a:cubicBezTo>
                    <a:cubicBezTo>
                      <a:pt x="2443" y="12219"/>
                      <a:pt x="2399" y="12230"/>
                      <a:pt x="2354" y="12231"/>
                    </a:cubicBezTo>
                    <a:cubicBezTo>
                      <a:pt x="2311" y="12232"/>
                      <a:pt x="2267" y="12223"/>
                      <a:pt x="2223" y="12204"/>
                    </a:cubicBezTo>
                    <a:cubicBezTo>
                      <a:pt x="2179" y="12186"/>
                      <a:pt x="2138" y="12158"/>
                      <a:pt x="2100" y="12122"/>
                    </a:cubicBezTo>
                    <a:cubicBezTo>
                      <a:pt x="2078" y="12101"/>
                      <a:pt x="2061" y="12082"/>
                      <a:pt x="2046" y="12063"/>
                    </a:cubicBezTo>
                    <a:cubicBezTo>
                      <a:pt x="2031" y="12045"/>
                      <a:pt x="2018" y="12027"/>
                      <a:pt x="2008" y="12009"/>
                    </a:cubicBezTo>
                    <a:cubicBezTo>
                      <a:pt x="1997" y="11991"/>
                      <a:pt x="1988" y="11973"/>
                      <a:pt x="1981" y="11956"/>
                    </a:cubicBezTo>
                    <a:cubicBezTo>
                      <a:pt x="1973" y="11939"/>
                      <a:pt x="1967" y="11924"/>
                      <a:pt x="1962" y="11911"/>
                    </a:cubicBezTo>
                    <a:lnTo>
                      <a:pt x="2080" y="11790"/>
                    </a:lnTo>
                    <a:lnTo>
                      <a:pt x="2095" y="11805"/>
                    </a:lnTo>
                    <a:cubicBezTo>
                      <a:pt x="2096" y="11816"/>
                      <a:pt x="2098" y="11830"/>
                      <a:pt x="2100" y="11846"/>
                    </a:cubicBezTo>
                    <a:cubicBezTo>
                      <a:pt x="2103" y="11863"/>
                      <a:pt x="2106" y="11880"/>
                      <a:pt x="2112" y="11899"/>
                    </a:cubicBezTo>
                    <a:cubicBezTo>
                      <a:pt x="2117" y="11918"/>
                      <a:pt x="2125" y="11937"/>
                      <a:pt x="2134" y="11955"/>
                    </a:cubicBezTo>
                    <a:cubicBezTo>
                      <a:pt x="2144" y="11974"/>
                      <a:pt x="2157" y="11991"/>
                      <a:pt x="2173" y="12007"/>
                    </a:cubicBezTo>
                    <a:cubicBezTo>
                      <a:pt x="2192" y="12024"/>
                      <a:pt x="2211" y="12038"/>
                      <a:pt x="2234" y="12048"/>
                    </a:cubicBezTo>
                    <a:cubicBezTo>
                      <a:pt x="2256" y="12058"/>
                      <a:pt x="2280" y="12063"/>
                      <a:pt x="2307" y="12063"/>
                    </a:cubicBezTo>
                    <a:cubicBezTo>
                      <a:pt x="2332" y="12063"/>
                      <a:pt x="2360" y="12057"/>
                      <a:pt x="2388" y="12044"/>
                    </a:cubicBezTo>
                    <a:cubicBezTo>
                      <a:pt x="2417" y="12031"/>
                      <a:pt x="2446" y="12009"/>
                      <a:pt x="2475" y="11979"/>
                    </a:cubicBezTo>
                    <a:cubicBezTo>
                      <a:pt x="2505" y="11948"/>
                      <a:pt x="2526" y="11918"/>
                      <a:pt x="2538" y="11889"/>
                    </a:cubicBezTo>
                    <a:cubicBezTo>
                      <a:pt x="2549" y="11859"/>
                      <a:pt x="2554" y="11832"/>
                      <a:pt x="2552" y="11807"/>
                    </a:cubicBezTo>
                    <a:cubicBezTo>
                      <a:pt x="2551" y="11782"/>
                      <a:pt x="2544" y="11759"/>
                      <a:pt x="2532" y="11737"/>
                    </a:cubicBezTo>
                    <a:cubicBezTo>
                      <a:pt x="2520" y="11716"/>
                      <a:pt x="2506" y="11698"/>
                      <a:pt x="2490" y="11682"/>
                    </a:cubicBezTo>
                    <a:cubicBezTo>
                      <a:pt x="2474" y="11667"/>
                      <a:pt x="2456" y="11654"/>
                      <a:pt x="2436" y="11644"/>
                    </a:cubicBezTo>
                    <a:cubicBezTo>
                      <a:pt x="2416" y="11634"/>
                      <a:pt x="2396" y="11627"/>
                      <a:pt x="2375" y="11623"/>
                    </a:cubicBezTo>
                    <a:cubicBezTo>
                      <a:pt x="2358" y="11618"/>
                      <a:pt x="2341" y="11616"/>
                      <a:pt x="2324" y="11614"/>
                    </a:cubicBezTo>
                    <a:cubicBezTo>
                      <a:pt x="2307" y="11612"/>
                      <a:pt x="2293" y="11611"/>
                      <a:pt x="2282" y="11611"/>
                    </a:cubicBezTo>
                    <a:lnTo>
                      <a:pt x="2269" y="11598"/>
                    </a:lnTo>
                    <a:lnTo>
                      <a:pt x="2385" y="11479"/>
                    </a:lnTo>
                    <a:cubicBezTo>
                      <a:pt x="2403" y="11486"/>
                      <a:pt x="2420" y="11492"/>
                      <a:pt x="2436" y="11498"/>
                    </a:cubicBezTo>
                    <a:cubicBezTo>
                      <a:pt x="2452" y="11504"/>
                      <a:pt x="2469" y="11511"/>
                      <a:pt x="2485" y="11520"/>
                    </a:cubicBezTo>
                    <a:cubicBezTo>
                      <a:pt x="2506" y="11531"/>
                      <a:pt x="2525" y="11542"/>
                      <a:pt x="2541" y="11553"/>
                    </a:cubicBezTo>
                    <a:cubicBezTo>
                      <a:pt x="2558" y="11564"/>
                      <a:pt x="2579" y="11582"/>
                      <a:pt x="2604" y="11606"/>
                    </a:cubicBezTo>
                    <a:close/>
                    <a:moveTo>
                      <a:pt x="1549" y="11296"/>
                    </a:moveTo>
                    <a:lnTo>
                      <a:pt x="1689" y="11461"/>
                    </a:lnTo>
                    <a:lnTo>
                      <a:pt x="2121" y="11103"/>
                    </a:lnTo>
                    <a:lnTo>
                      <a:pt x="2237" y="11239"/>
                    </a:lnTo>
                    <a:lnTo>
                      <a:pt x="1805" y="11597"/>
                    </a:lnTo>
                    <a:lnTo>
                      <a:pt x="1946" y="11762"/>
                    </a:lnTo>
                    <a:lnTo>
                      <a:pt x="1842" y="11848"/>
                    </a:lnTo>
                    <a:lnTo>
                      <a:pt x="1446" y="11381"/>
                    </a:lnTo>
                    <a:lnTo>
                      <a:pt x="1549" y="11296"/>
                    </a:lnTo>
                    <a:close/>
                    <a:moveTo>
                      <a:pt x="1574" y="10317"/>
                    </a:moveTo>
                    <a:lnTo>
                      <a:pt x="1667" y="10464"/>
                    </a:lnTo>
                    <a:lnTo>
                      <a:pt x="1272" y="10708"/>
                    </a:lnTo>
                    <a:lnTo>
                      <a:pt x="1821" y="10707"/>
                    </a:lnTo>
                    <a:lnTo>
                      <a:pt x="1912" y="10851"/>
                    </a:lnTo>
                    <a:lnTo>
                      <a:pt x="1319" y="11216"/>
                    </a:lnTo>
                    <a:lnTo>
                      <a:pt x="1226" y="11070"/>
                    </a:lnTo>
                    <a:lnTo>
                      <a:pt x="1583" y="10849"/>
                    </a:lnTo>
                    <a:lnTo>
                      <a:pt x="1083" y="10843"/>
                    </a:lnTo>
                    <a:lnTo>
                      <a:pt x="981" y="10683"/>
                    </a:lnTo>
                    <a:lnTo>
                      <a:pt x="1574" y="10317"/>
                    </a:lnTo>
                    <a:close/>
                    <a:moveTo>
                      <a:pt x="1261" y="9695"/>
                    </a:moveTo>
                    <a:lnTo>
                      <a:pt x="1476" y="10171"/>
                    </a:lnTo>
                    <a:lnTo>
                      <a:pt x="838" y="10452"/>
                    </a:lnTo>
                    <a:lnTo>
                      <a:pt x="764" y="10289"/>
                    </a:lnTo>
                    <a:lnTo>
                      <a:pt x="1281" y="10062"/>
                    </a:lnTo>
                    <a:lnTo>
                      <a:pt x="1173" y="9824"/>
                    </a:lnTo>
                    <a:lnTo>
                      <a:pt x="657" y="10050"/>
                    </a:lnTo>
                    <a:lnTo>
                      <a:pt x="583" y="9888"/>
                    </a:lnTo>
                    <a:lnTo>
                      <a:pt x="1100" y="9661"/>
                    </a:lnTo>
                    <a:lnTo>
                      <a:pt x="1072" y="9599"/>
                    </a:lnTo>
                    <a:lnTo>
                      <a:pt x="1340" y="9481"/>
                    </a:lnTo>
                    <a:lnTo>
                      <a:pt x="1408" y="9630"/>
                    </a:lnTo>
                    <a:lnTo>
                      <a:pt x="1261" y="9695"/>
                    </a:lnTo>
                    <a:close/>
                    <a:moveTo>
                      <a:pt x="941" y="8839"/>
                    </a:moveTo>
                    <a:lnTo>
                      <a:pt x="996" y="9003"/>
                    </a:lnTo>
                    <a:lnTo>
                      <a:pt x="553" y="9145"/>
                    </a:lnTo>
                    <a:lnTo>
                      <a:pt x="1085" y="9276"/>
                    </a:lnTo>
                    <a:lnTo>
                      <a:pt x="1138" y="9437"/>
                    </a:lnTo>
                    <a:lnTo>
                      <a:pt x="474" y="9650"/>
                    </a:lnTo>
                    <a:lnTo>
                      <a:pt x="419" y="9486"/>
                    </a:lnTo>
                    <a:lnTo>
                      <a:pt x="820" y="9357"/>
                    </a:lnTo>
                    <a:lnTo>
                      <a:pt x="336" y="9232"/>
                    </a:lnTo>
                    <a:lnTo>
                      <a:pt x="277" y="9052"/>
                    </a:lnTo>
                    <a:lnTo>
                      <a:pt x="941" y="8839"/>
                    </a:lnTo>
                    <a:close/>
                    <a:moveTo>
                      <a:pt x="425" y="8074"/>
                    </a:moveTo>
                    <a:cubicBezTo>
                      <a:pt x="535" y="8055"/>
                      <a:pt x="627" y="8071"/>
                      <a:pt x="703" y="8121"/>
                    </a:cubicBezTo>
                    <a:cubicBezTo>
                      <a:pt x="778" y="8172"/>
                      <a:pt x="826" y="8252"/>
                      <a:pt x="846" y="8362"/>
                    </a:cubicBezTo>
                    <a:cubicBezTo>
                      <a:pt x="865" y="8471"/>
                      <a:pt x="848" y="8562"/>
                      <a:pt x="795" y="8636"/>
                    </a:cubicBezTo>
                    <a:cubicBezTo>
                      <a:pt x="741" y="8709"/>
                      <a:pt x="660" y="8755"/>
                      <a:pt x="550" y="8774"/>
                    </a:cubicBezTo>
                    <a:cubicBezTo>
                      <a:pt x="439" y="8794"/>
                      <a:pt x="346" y="8778"/>
                      <a:pt x="271" y="8727"/>
                    </a:cubicBezTo>
                    <a:cubicBezTo>
                      <a:pt x="195" y="8676"/>
                      <a:pt x="148" y="8596"/>
                      <a:pt x="129" y="8487"/>
                    </a:cubicBezTo>
                    <a:cubicBezTo>
                      <a:pt x="109" y="8378"/>
                      <a:pt x="126" y="8287"/>
                      <a:pt x="179" y="8213"/>
                    </a:cubicBezTo>
                    <a:cubicBezTo>
                      <a:pt x="232" y="8139"/>
                      <a:pt x="314" y="8093"/>
                      <a:pt x="425" y="8074"/>
                    </a:cubicBezTo>
                    <a:close/>
                    <a:moveTo>
                      <a:pt x="641" y="8276"/>
                    </a:moveTo>
                    <a:cubicBezTo>
                      <a:pt x="617" y="8262"/>
                      <a:pt x="589" y="8254"/>
                      <a:pt x="560" y="8251"/>
                    </a:cubicBezTo>
                    <a:cubicBezTo>
                      <a:pt x="530" y="8248"/>
                      <a:pt x="495" y="8249"/>
                      <a:pt x="457" y="8256"/>
                    </a:cubicBezTo>
                    <a:cubicBezTo>
                      <a:pt x="416" y="8263"/>
                      <a:pt x="381" y="8274"/>
                      <a:pt x="354" y="8289"/>
                    </a:cubicBezTo>
                    <a:cubicBezTo>
                      <a:pt x="327" y="8303"/>
                      <a:pt x="305" y="8319"/>
                      <a:pt x="290" y="8338"/>
                    </a:cubicBezTo>
                    <a:cubicBezTo>
                      <a:pt x="275" y="8356"/>
                      <a:pt x="264" y="8377"/>
                      <a:pt x="260" y="8398"/>
                    </a:cubicBezTo>
                    <a:cubicBezTo>
                      <a:pt x="255" y="8420"/>
                      <a:pt x="254" y="8442"/>
                      <a:pt x="258" y="8464"/>
                    </a:cubicBezTo>
                    <a:cubicBezTo>
                      <a:pt x="262" y="8486"/>
                      <a:pt x="270" y="8506"/>
                      <a:pt x="282" y="8524"/>
                    </a:cubicBezTo>
                    <a:cubicBezTo>
                      <a:pt x="293" y="8543"/>
                      <a:pt x="310" y="8558"/>
                      <a:pt x="331" y="8572"/>
                    </a:cubicBezTo>
                    <a:cubicBezTo>
                      <a:pt x="351" y="8584"/>
                      <a:pt x="377" y="8592"/>
                      <a:pt x="409" y="8596"/>
                    </a:cubicBezTo>
                    <a:cubicBezTo>
                      <a:pt x="441" y="8601"/>
                      <a:pt x="477" y="8599"/>
                      <a:pt x="517" y="8592"/>
                    </a:cubicBezTo>
                    <a:cubicBezTo>
                      <a:pt x="558" y="8585"/>
                      <a:pt x="592" y="8575"/>
                      <a:pt x="620" y="8560"/>
                    </a:cubicBezTo>
                    <a:cubicBezTo>
                      <a:pt x="647" y="8546"/>
                      <a:pt x="668" y="8530"/>
                      <a:pt x="684" y="8511"/>
                    </a:cubicBezTo>
                    <a:cubicBezTo>
                      <a:pt x="699" y="8493"/>
                      <a:pt x="709" y="8473"/>
                      <a:pt x="714" y="8451"/>
                    </a:cubicBezTo>
                    <a:cubicBezTo>
                      <a:pt x="719" y="8429"/>
                      <a:pt x="720" y="8407"/>
                      <a:pt x="716" y="8384"/>
                    </a:cubicBezTo>
                    <a:cubicBezTo>
                      <a:pt x="712" y="8362"/>
                      <a:pt x="703" y="8341"/>
                      <a:pt x="691" y="8322"/>
                    </a:cubicBezTo>
                    <a:cubicBezTo>
                      <a:pt x="678" y="8303"/>
                      <a:pt x="662" y="8288"/>
                      <a:pt x="641" y="8276"/>
                    </a:cubicBezTo>
                    <a:close/>
                    <a:moveTo>
                      <a:pt x="708" y="7259"/>
                    </a:moveTo>
                    <a:lnTo>
                      <a:pt x="721" y="7437"/>
                    </a:lnTo>
                    <a:lnTo>
                      <a:pt x="414" y="7458"/>
                    </a:lnTo>
                    <a:lnTo>
                      <a:pt x="432" y="7720"/>
                    </a:lnTo>
                    <a:lnTo>
                      <a:pt x="739" y="7699"/>
                    </a:lnTo>
                    <a:lnTo>
                      <a:pt x="752" y="7876"/>
                    </a:lnTo>
                    <a:lnTo>
                      <a:pt x="55" y="7925"/>
                    </a:lnTo>
                    <a:lnTo>
                      <a:pt x="42" y="7747"/>
                    </a:lnTo>
                    <a:lnTo>
                      <a:pt x="297" y="7729"/>
                    </a:lnTo>
                    <a:lnTo>
                      <a:pt x="279" y="7467"/>
                    </a:lnTo>
                    <a:lnTo>
                      <a:pt x="24" y="7485"/>
                    </a:lnTo>
                    <a:lnTo>
                      <a:pt x="11" y="7307"/>
                    </a:lnTo>
                    <a:lnTo>
                      <a:pt x="708" y="7259"/>
                    </a:lnTo>
                    <a:close/>
                    <a:moveTo>
                      <a:pt x="751" y="6463"/>
                    </a:moveTo>
                    <a:lnTo>
                      <a:pt x="735" y="6640"/>
                    </a:lnTo>
                    <a:lnTo>
                      <a:pt x="428" y="6614"/>
                    </a:lnTo>
                    <a:lnTo>
                      <a:pt x="405" y="6875"/>
                    </a:lnTo>
                    <a:lnTo>
                      <a:pt x="712" y="6902"/>
                    </a:lnTo>
                    <a:lnTo>
                      <a:pt x="696" y="7079"/>
                    </a:lnTo>
                    <a:lnTo>
                      <a:pt x="0" y="7019"/>
                    </a:lnTo>
                    <a:lnTo>
                      <a:pt x="15" y="6842"/>
                    </a:lnTo>
                    <a:lnTo>
                      <a:pt x="270" y="6864"/>
                    </a:lnTo>
                    <a:lnTo>
                      <a:pt x="293" y="6602"/>
                    </a:lnTo>
                    <a:lnTo>
                      <a:pt x="39" y="6580"/>
                    </a:lnTo>
                    <a:lnTo>
                      <a:pt x="54" y="6403"/>
                    </a:lnTo>
                    <a:lnTo>
                      <a:pt x="751" y="6463"/>
                    </a:lnTo>
                    <a:close/>
                    <a:moveTo>
                      <a:pt x="547" y="5568"/>
                    </a:moveTo>
                    <a:cubicBezTo>
                      <a:pt x="657" y="5589"/>
                      <a:pt x="737" y="5637"/>
                      <a:pt x="790" y="5711"/>
                    </a:cubicBezTo>
                    <a:cubicBezTo>
                      <a:pt x="842" y="5785"/>
                      <a:pt x="857" y="5877"/>
                      <a:pt x="836" y="5986"/>
                    </a:cubicBezTo>
                    <a:cubicBezTo>
                      <a:pt x="814" y="6095"/>
                      <a:pt x="765" y="6174"/>
                      <a:pt x="689" y="6224"/>
                    </a:cubicBezTo>
                    <a:cubicBezTo>
                      <a:pt x="612" y="6273"/>
                      <a:pt x="519" y="6288"/>
                      <a:pt x="410" y="6267"/>
                    </a:cubicBezTo>
                    <a:cubicBezTo>
                      <a:pt x="299" y="6245"/>
                      <a:pt x="218" y="6198"/>
                      <a:pt x="167" y="6124"/>
                    </a:cubicBezTo>
                    <a:cubicBezTo>
                      <a:pt x="115" y="6049"/>
                      <a:pt x="99" y="5958"/>
                      <a:pt x="121" y="5849"/>
                    </a:cubicBezTo>
                    <a:cubicBezTo>
                      <a:pt x="142" y="5741"/>
                      <a:pt x="191" y="5661"/>
                      <a:pt x="267" y="5611"/>
                    </a:cubicBezTo>
                    <a:cubicBezTo>
                      <a:pt x="344" y="5561"/>
                      <a:pt x="437" y="5547"/>
                      <a:pt x="547" y="5568"/>
                    </a:cubicBezTo>
                    <a:close/>
                    <a:moveTo>
                      <a:pt x="675" y="5833"/>
                    </a:moveTo>
                    <a:cubicBezTo>
                      <a:pt x="658" y="5812"/>
                      <a:pt x="636" y="5795"/>
                      <a:pt x="609" y="5781"/>
                    </a:cubicBezTo>
                    <a:cubicBezTo>
                      <a:pt x="582" y="5768"/>
                      <a:pt x="550" y="5757"/>
                      <a:pt x="511" y="5750"/>
                    </a:cubicBezTo>
                    <a:cubicBezTo>
                      <a:pt x="470" y="5742"/>
                      <a:pt x="434" y="5740"/>
                      <a:pt x="403" y="5744"/>
                    </a:cubicBezTo>
                    <a:cubicBezTo>
                      <a:pt x="373" y="5747"/>
                      <a:pt x="347" y="5755"/>
                      <a:pt x="326" y="5767"/>
                    </a:cubicBezTo>
                    <a:cubicBezTo>
                      <a:pt x="304" y="5779"/>
                      <a:pt x="288" y="5794"/>
                      <a:pt x="275" y="5813"/>
                    </a:cubicBezTo>
                    <a:cubicBezTo>
                      <a:pt x="263" y="5831"/>
                      <a:pt x="255" y="5852"/>
                      <a:pt x="250" y="5873"/>
                    </a:cubicBezTo>
                    <a:cubicBezTo>
                      <a:pt x="246" y="5896"/>
                      <a:pt x="246" y="5917"/>
                      <a:pt x="250" y="5938"/>
                    </a:cubicBezTo>
                    <a:cubicBezTo>
                      <a:pt x="254" y="5959"/>
                      <a:pt x="264" y="5980"/>
                      <a:pt x="279" y="6000"/>
                    </a:cubicBezTo>
                    <a:cubicBezTo>
                      <a:pt x="293" y="6018"/>
                      <a:pt x="315" y="6035"/>
                      <a:pt x="343" y="6051"/>
                    </a:cubicBezTo>
                    <a:cubicBezTo>
                      <a:pt x="371" y="6066"/>
                      <a:pt x="406" y="6077"/>
                      <a:pt x="445" y="6085"/>
                    </a:cubicBezTo>
                    <a:cubicBezTo>
                      <a:pt x="486" y="6093"/>
                      <a:pt x="522" y="6095"/>
                      <a:pt x="553" y="6091"/>
                    </a:cubicBezTo>
                    <a:cubicBezTo>
                      <a:pt x="583" y="6087"/>
                      <a:pt x="609" y="6080"/>
                      <a:pt x="630" y="6068"/>
                    </a:cubicBezTo>
                    <a:cubicBezTo>
                      <a:pt x="651" y="6056"/>
                      <a:pt x="668" y="6041"/>
                      <a:pt x="681" y="6023"/>
                    </a:cubicBezTo>
                    <a:cubicBezTo>
                      <a:pt x="693" y="6004"/>
                      <a:pt x="702" y="5983"/>
                      <a:pt x="706" y="5961"/>
                    </a:cubicBezTo>
                    <a:cubicBezTo>
                      <a:pt x="711" y="5939"/>
                      <a:pt x="711" y="5916"/>
                      <a:pt x="706" y="5894"/>
                    </a:cubicBezTo>
                    <a:cubicBezTo>
                      <a:pt x="701" y="5872"/>
                      <a:pt x="691" y="5852"/>
                      <a:pt x="675" y="5833"/>
                    </a:cubicBezTo>
                    <a:close/>
                    <a:moveTo>
                      <a:pt x="1190" y="4251"/>
                    </a:moveTo>
                    <a:cubicBezTo>
                      <a:pt x="1220" y="4266"/>
                      <a:pt x="1245" y="4284"/>
                      <a:pt x="1263" y="4307"/>
                    </a:cubicBezTo>
                    <a:cubicBezTo>
                      <a:pt x="1282" y="4331"/>
                      <a:pt x="1294" y="4357"/>
                      <a:pt x="1300" y="4385"/>
                    </a:cubicBezTo>
                    <a:cubicBezTo>
                      <a:pt x="1307" y="4418"/>
                      <a:pt x="1307" y="4452"/>
                      <a:pt x="1301" y="4485"/>
                    </a:cubicBezTo>
                    <a:cubicBezTo>
                      <a:pt x="1295" y="4518"/>
                      <a:pt x="1281" y="4557"/>
                      <a:pt x="1260" y="4603"/>
                    </a:cubicBezTo>
                    <a:lnTo>
                      <a:pt x="1131" y="4876"/>
                    </a:lnTo>
                    <a:lnTo>
                      <a:pt x="497" y="4584"/>
                    </a:lnTo>
                    <a:lnTo>
                      <a:pt x="612" y="4341"/>
                    </a:lnTo>
                    <a:cubicBezTo>
                      <a:pt x="636" y="4291"/>
                      <a:pt x="655" y="4255"/>
                      <a:pt x="669" y="4233"/>
                    </a:cubicBezTo>
                    <a:cubicBezTo>
                      <a:pt x="684" y="4211"/>
                      <a:pt x="702" y="4192"/>
                      <a:pt x="725" y="4174"/>
                    </a:cubicBezTo>
                    <a:cubicBezTo>
                      <a:pt x="748" y="4156"/>
                      <a:pt x="773" y="4146"/>
                      <a:pt x="799" y="4143"/>
                    </a:cubicBezTo>
                    <a:cubicBezTo>
                      <a:pt x="825" y="4141"/>
                      <a:pt x="851" y="4146"/>
                      <a:pt x="878" y="4158"/>
                    </a:cubicBezTo>
                    <a:cubicBezTo>
                      <a:pt x="908" y="4173"/>
                      <a:pt x="932" y="4193"/>
                      <a:pt x="947" y="4220"/>
                    </a:cubicBezTo>
                    <a:cubicBezTo>
                      <a:pt x="963" y="4246"/>
                      <a:pt x="971" y="4277"/>
                      <a:pt x="970" y="4313"/>
                    </a:cubicBezTo>
                    <a:lnTo>
                      <a:pt x="974" y="4314"/>
                    </a:lnTo>
                    <a:cubicBezTo>
                      <a:pt x="1001" y="4277"/>
                      <a:pt x="1033" y="4252"/>
                      <a:pt x="1071" y="4240"/>
                    </a:cubicBezTo>
                    <a:cubicBezTo>
                      <a:pt x="1108" y="4228"/>
                      <a:pt x="1147" y="4232"/>
                      <a:pt x="1190" y="4251"/>
                    </a:cubicBezTo>
                    <a:close/>
                    <a:moveTo>
                      <a:pt x="832" y="4338"/>
                    </a:moveTo>
                    <a:cubicBezTo>
                      <a:pt x="821" y="4333"/>
                      <a:pt x="810" y="4331"/>
                      <a:pt x="796" y="4332"/>
                    </a:cubicBezTo>
                    <a:cubicBezTo>
                      <a:pt x="784" y="4332"/>
                      <a:pt x="771" y="4337"/>
                      <a:pt x="760" y="4348"/>
                    </a:cubicBezTo>
                    <a:cubicBezTo>
                      <a:pt x="750" y="4358"/>
                      <a:pt x="741" y="4371"/>
                      <a:pt x="732" y="4389"/>
                    </a:cubicBezTo>
                    <a:cubicBezTo>
                      <a:pt x="723" y="4406"/>
                      <a:pt x="711" y="4430"/>
                      <a:pt x="696" y="4462"/>
                    </a:cubicBezTo>
                    <a:lnTo>
                      <a:pt x="689" y="4477"/>
                    </a:lnTo>
                    <a:lnTo>
                      <a:pt x="823" y="4539"/>
                    </a:lnTo>
                    <a:lnTo>
                      <a:pt x="835" y="4514"/>
                    </a:lnTo>
                    <a:cubicBezTo>
                      <a:pt x="847" y="4488"/>
                      <a:pt x="857" y="4466"/>
                      <a:pt x="865" y="4448"/>
                    </a:cubicBezTo>
                    <a:cubicBezTo>
                      <a:pt x="872" y="4430"/>
                      <a:pt x="876" y="4414"/>
                      <a:pt x="876" y="4402"/>
                    </a:cubicBezTo>
                    <a:cubicBezTo>
                      <a:pt x="877" y="4384"/>
                      <a:pt x="873" y="4371"/>
                      <a:pt x="865" y="4361"/>
                    </a:cubicBezTo>
                    <a:cubicBezTo>
                      <a:pt x="856" y="4352"/>
                      <a:pt x="845" y="4344"/>
                      <a:pt x="832" y="4338"/>
                    </a:cubicBezTo>
                    <a:close/>
                    <a:moveTo>
                      <a:pt x="1108" y="4417"/>
                    </a:moveTo>
                    <a:cubicBezTo>
                      <a:pt x="1088" y="4408"/>
                      <a:pt x="1071" y="4405"/>
                      <a:pt x="1056" y="4408"/>
                    </a:cubicBezTo>
                    <a:cubicBezTo>
                      <a:pt x="1042" y="4410"/>
                      <a:pt x="1027" y="4420"/>
                      <a:pt x="1013" y="4435"/>
                    </a:cubicBezTo>
                    <a:cubicBezTo>
                      <a:pt x="1004" y="4446"/>
                      <a:pt x="993" y="4463"/>
                      <a:pt x="983" y="4485"/>
                    </a:cubicBezTo>
                    <a:cubicBezTo>
                      <a:pt x="972" y="4507"/>
                      <a:pt x="961" y="4530"/>
                      <a:pt x="949" y="4554"/>
                    </a:cubicBezTo>
                    <a:lnTo>
                      <a:pt x="933" y="4589"/>
                    </a:lnTo>
                    <a:lnTo>
                      <a:pt x="1091" y="4662"/>
                    </a:lnTo>
                    <a:lnTo>
                      <a:pt x="1096" y="4650"/>
                    </a:lnTo>
                    <a:cubicBezTo>
                      <a:pt x="1118" y="4605"/>
                      <a:pt x="1133" y="4572"/>
                      <a:pt x="1142" y="4552"/>
                    </a:cubicBezTo>
                    <a:cubicBezTo>
                      <a:pt x="1151" y="4533"/>
                      <a:pt x="1156" y="4513"/>
                      <a:pt x="1156" y="4493"/>
                    </a:cubicBezTo>
                    <a:cubicBezTo>
                      <a:pt x="1157" y="4473"/>
                      <a:pt x="1153" y="4457"/>
                      <a:pt x="1144" y="4446"/>
                    </a:cubicBezTo>
                    <a:cubicBezTo>
                      <a:pt x="1136" y="4434"/>
                      <a:pt x="1124" y="4424"/>
                      <a:pt x="1108" y="4417"/>
                    </a:cubicBezTo>
                    <a:close/>
                    <a:moveTo>
                      <a:pt x="1690" y="3792"/>
                    </a:moveTo>
                    <a:lnTo>
                      <a:pt x="1438" y="4224"/>
                    </a:lnTo>
                    <a:lnTo>
                      <a:pt x="832" y="3879"/>
                    </a:lnTo>
                    <a:lnTo>
                      <a:pt x="1085" y="3447"/>
                    </a:lnTo>
                    <a:lnTo>
                      <a:pt x="1202" y="3514"/>
                    </a:lnTo>
                    <a:lnTo>
                      <a:pt x="1039" y="3793"/>
                    </a:lnTo>
                    <a:lnTo>
                      <a:pt x="1143" y="3852"/>
                    </a:lnTo>
                    <a:lnTo>
                      <a:pt x="1295" y="3594"/>
                    </a:lnTo>
                    <a:lnTo>
                      <a:pt x="1412" y="3660"/>
                    </a:lnTo>
                    <a:lnTo>
                      <a:pt x="1260" y="3919"/>
                    </a:lnTo>
                    <a:lnTo>
                      <a:pt x="1410" y="4004"/>
                    </a:lnTo>
                    <a:lnTo>
                      <a:pt x="1573" y="3725"/>
                    </a:lnTo>
                    <a:lnTo>
                      <a:pt x="1690" y="3792"/>
                    </a:lnTo>
                    <a:close/>
                    <a:moveTo>
                      <a:pt x="2144" y="3159"/>
                    </a:moveTo>
                    <a:lnTo>
                      <a:pt x="2038" y="3303"/>
                    </a:lnTo>
                    <a:lnTo>
                      <a:pt x="1789" y="3125"/>
                    </a:lnTo>
                    <a:lnTo>
                      <a:pt x="1632" y="3337"/>
                    </a:lnTo>
                    <a:lnTo>
                      <a:pt x="1881" y="3516"/>
                    </a:lnTo>
                    <a:lnTo>
                      <a:pt x="1775" y="3660"/>
                    </a:lnTo>
                    <a:lnTo>
                      <a:pt x="1210" y="3254"/>
                    </a:lnTo>
                    <a:lnTo>
                      <a:pt x="1316" y="3110"/>
                    </a:lnTo>
                    <a:lnTo>
                      <a:pt x="1523" y="3259"/>
                    </a:lnTo>
                    <a:lnTo>
                      <a:pt x="1679" y="3046"/>
                    </a:lnTo>
                    <a:lnTo>
                      <a:pt x="1472" y="2898"/>
                    </a:lnTo>
                    <a:lnTo>
                      <a:pt x="1578" y="2754"/>
                    </a:lnTo>
                    <a:lnTo>
                      <a:pt x="2144" y="3159"/>
                    </a:lnTo>
                    <a:close/>
                    <a:moveTo>
                      <a:pt x="2655" y="2621"/>
                    </a:moveTo>
                    <a:lnTo>
                      <a:pt x="2530" y="2749"/>
                    </a:lnTo>
                    <a:lnTo>
                      <a:pt x="2344" y="2572"/>
                    </a:lnTo>
                    <a:cubicBezTo>
                      <a:pt x="2324" y="2603"/>
                      <a:pt x="2307" y="2628"/>
                      <a:pt x="2292" y="2649"/>
                    </a:cubicBezTo>
                    <a:cubicBezTo>
                      <a:pt x="2277" y="2670"/>
                      <a:pt x="2255" y="2696"/>
                      <a:pt x="2225" y="2726"/>
                    </a:cubicBezTo>
                    <a:cubicBezTo>
                      <a:pt x="2203" y="2749"/>
                      <a:pt x="2179" y="2768"/>
                      <a:pt x="2154" y="2782"/>
                    </a:cubicBezTo>
                    <a:cubicBezTo>
                      <a:pt x="2129" y="2796"/>
                      <a:pt x="2103" y="2805"/>
                      <a:pt x="2077" y="2808"/>
                    </a:cubicBezTo>
                    <a:cubicBezTo>
                      <a:pt x="2050" y="2812"/>
                      <a:pt x="2023" y="2809"/>
                      <a:pt x="1996" y="2800"/>
                    </a:cubicBezTo>
                    <a:cubicBezTo>
                      <a:pt x="1969" y="2790"/>
                      <a:pt x="1943" y="2774"/>
                      <a:pt x="1917" y="2749"/>
                    </a:cubicBezTo>
                    <a:lnTo>
                      <a:pt x="1731" y="2572"/>
                    </a:lnTo>
                    <a:lnTo>
                      <a:pt x="1857" y="2444"/>
                    </a:lnTo>
                    <a:lnTo>
                      <a:pt x="1976" y="2557"/>
                    </a:lnTo>
                    <a:cubicBezTo>
                      <a:pt x="1996" y="2576"/>
                      <a:pt x="2013" y="2591"/>
                      <a:pt x="2028" y="2602"/>
                    </a:cubicBezTo>
                    <a:cubicBezTo>
                      <a:pt x="2044" y="2613"/>
                      <a:pt x="2060" y="2619"/>
                      <a:pt x="2078" y="2622"/>
                    </a:cubicBezTo>
                    <a:cubicBezTo>
                      <a:pt x="2095" y="2624"/>
                      <a:pt x="2113" y="2621"/>
                      <a:pt x="2131" y="2613"/>
                    </a:cubicBezTo>
                    <a:cubicBezTo>
                      <a:pt x="2149" y="2604"/>
                      <a:pt x="2170" y="2588"/>
                      <a:pt x="2194" y="2563"/>
                    </a:cubicBezTo>
                    <a:cubicBezTo>
                      <a:pt x="2203" y="2554"/>
                      <a:pt x="2214" y="2542"/>
                      <a:pt x="2226" y="2527"/>
                    </a:cubicBezTo>
                    <a:cubicBezTo>
                      <a:pt x="2239" y="2512"/>
                      <a:pt x="2249" y="2499"/>
                      <a:pt x="2256" y="2489"/>
                    </a:cubicBezTo>
                    <a:lnTo>
                      <a:pt x="2027" y="2270"/>
                    </a:lnTo>
                    <a:lnTo>
                      <a:pt x="2152" y="2142"/>
                    </a:lnTo>
                    <a:lnTo>
                      <a:pt x="2655" y="2621"/>
                    </a:lnTo>
                    <a:close/>
                    <a:moveTo>
                      <a:pt x="2808" y="1579"/>
                    </a:moveTo>
                    <a:lnTo>
                      <a:pt x="2973" y="2163"/>
                    </a:lnTo>
                    <a:cubicBezTo>
                      <a:pt x="2982" y="2197"/>
                      <a:pt x="2986" y="2227"/>
                      <a:pt x="2984" y="2254"/>
                    </a:cubicBezTo>
                    <a:cubicBezTo>
                      <a:pt x="2982" y="2281"/>
                      <a:pt x="2976" y="2305"/>
                      <a:pt x="2967" y="2325"/>
                    </a:cubicBezTo>
                    <a:cubicBezTo>
                      <a:pt x="2957" y="2345"/>
                      <a:pt x="2946" y="2362"/>
                      <a:pt x="2932" y="2377"/>
                    </a:cubicBezTo>
                    <a:cubicBezTo>
                      <a:pt x="2919" y="2392"/>
                      <a:pt x="2905" y="2405"/>
                      <a:pt x="2890" y="2418"/>
                    </a:cubicBezTo>
                    <a:cubicBezTo>
                      <a:pt x="2873" y="2432"/>
                      <a:pt x="2853" y="2448"/>
                      <a:pt x="2829" y="2466"/>
                    </a:cubicBezTo>
                    <a:cubicBezTo>
                      <a:pt x="2805" y="2484"/>
                      <a:pt x="2789" y="2496"/>
                      <a:pt x="2781" y="2502"/>
                    </a:cubicBezTo>
                    <a:lnTo>
                      <a:pt x="2683" y="2386"/>
                    </a:lnTo>
                    <a:lnTo>
                      <a:pt x="2691" y="2379"/>
                    </a:lnTo>
                    <a:cubicBezTo>
                      <a:pt x="2698" y="2377"/>
                      <a:pt x="2708" y="2371"/>
                      <a:pt x="2722" y="2362"/>
                    </a:cubicBezTo>
                    <a:cubicBezTo>
                      <a:pt x="2736" y="2353"/>
                      <a:pt x="2749" y="2343"/>
                      <a:pt x="2761" y="2333"/>
                    </a:cubicBezTo>
                    <a:cubicBezTo>
                      <a:pt x="2785" y="2313"/>
                      <a:pt x="2802" y="2295"/>
                      <a:pt x="2814" y="2278"/>
                    </a:cubicBezTo>
                    <a:cubicBezTo>
                      <a:pt x="2824" y="2262"/>
                      <a:pt x="2828" y="2248"/>
                      <a:pt x="2826" y="2238"/>
                    </a:cubicBezTo>
                    <a:lnTo>
                      <a:pt x="2272" y="2023"/>
                    </a:lnTo>
                    <a:lnTo>
                      <a:pt x="2422" y="1899"/>
                    </a:lnTo>
                    <a:lnTo>
                      <a:pt x="2768" y="2039"/>
                    </a:lnTo>
                    <a:lnTo>
                      <a:pt x="2665" y="1697"/>
                    </a:lnTo>
                    <a:lnTo>
                      <a:pt x="2808" y="1579"/>
                    </a:lnTo>
                    <a:close/>
                    <a:moveTo>
                      <a:pt x="3564" y="1340"/>
                    </a:moveTo>
                    <a:cubicBezTo>
                      <a:pt x="3581" y="1367"/>
                      <a:pt x="3593" y="1395"/>
                      <a:pt x="3599" y="1426"/>
                    </a:cubicBezTo>
                    <a:cubicBezTo>
                      <a:pt x="3606" y="1457"/>
                      <a:pt x="3606" y="1486"/>
                      <a:pt x="3599" y="1513"/>
                    </a:cubicBezTo>
                    <a:cubicBezTo>
                      <a:pt x="3590" y="1551"/>
                      <a:pt x="3575" y="1585"/>
                      <a:pt x="3553" y="1614"/>
                    </a:cubicBezTo>
                    <a:cubicBezTo>
                      <a:pt x="3532" y="1644"/>
                      <a:pt x="3499" y="1672"/>
                      <a:pt x="3456" y="1699"/>
                    </a:cubicBezTo>
                    <a:lnTo>
                      <a:pt x="3361" y="1758"/>
                    </a:lnTo>
                    <a:lnTo>
                      <a:pt x="3481" y="1948"/>
                    </a:lnTo>
                    <a:lnTo>
                      <a:pt x="3329" y="2043"/>
                    </a:lnTo>
                    <a:lnTo>
                      <a:pt x="2958" y="1457"/>
                    </a:lnTo>
                    <a:lnTo>
                      <a:pt x="3210" y="1302"/>
                    </a:lnTo>
                    <a:cubicBezTo>
                      <a:pt x="3248" y="1279"/>
                      <a:pt x="3281" y="1263"/>
                      <a:pt x="3311" y="1253"/>
                    </a:cubicBezTo>
                    <a:cubicBezTo>
                      <a:pt x="3341" y="1243"/>
                      <a:pt x="3370" y="1239"/>
                      <a:pt x="3398" y="1240"/>
                    </a:cubicBezTo>
                    <a:cubicBezTo>
                      <a:pt x="3432" y="1240"/>
                      <a:pt x="3463" y="1249"/>
                      <a:pt x="3490" y="1265"/>
                    </a:cubicBezTo>
                    <a:cubicBezTo>
                      <a:pt x="3518" y="1281"/>
                      <a:pt x="3543" y="1307"/>
                      <a:pt x="3564" y="1340"/>
                    </a:cubicBezTo>
                    <a:close/>
                    <a:moveTo>
                      <a:pt x="3409" y="1441"/>
                    </a:moveTo>
                    <a:cubicBezTo>
                      <a:pt x="3398" y="1425"/>
                      <a:pt x="3385" y="1413"/>
                      <a:pt x="3368" y="1407"/>
                    </a:cubicBezTo>
                    <a:cubicBezTo>
                      <a:pt x="3351" y="1401"/>
                      <a:pt x="3336" y="1399"/>
                      <a:pt x="3321" y="1402"/>
                    </a:cubicBezTo>
                    <a:cubicBezTo>
                      <a:pt x="3301" y="1405"/>
                      <a:pt x="3283" y="1411"/>
                      <a:pt x="3267" y="1420"/>
                    </a:cubicBezTo>
                    <a:cubicBezTo>
                      <a:pt x="3252" y="1429"/>
                      <a:pt x="3232" y="1441"/>
                      <a:pt x="3206" y="1456"/>
                    </a:cubicBezTo>
                    <a:lnTo>
                      <a:pt x="3180" y="1472"/>
                    </a:lnTo>
                    <a:lnTo>
                      <a:pt x="3291" y="1648"/>
                    </a:lnTo>
                    <a:lnTo>
                      <a:pt x="3335" y="1621"/>
                    </a:lnTo>
                    <a:cubicBezTo>
                      <a:pt x="3361" y="1605"/>
                      <a:pt x="3381" y="1590"/>
                      <a:pt x="3396" y="1576"/>
                    </a:cubicBezTo>
                    <a:cubicBezTo>
                      <a:pt x="3411" y="1563"/>
                      <a:pt x="3421" y="1548"/>
                      <a:pt x="3427" y="1531"/>
                    </a:cubicBezTo>
                    <a:cubicBezTo>
                      <a:pt x="3431" y="1517"/>
                      <a:pt x="3432" y="1502"/>
                      <a:pt x="3429" y="1488"/>
                    </a:cubicBezTo>
                    <a:cubicBezTo>
                      <a:pt x="3426" y="1474"/>
                      <a:pt x="3419" y="1458"/>
                      <a:pt x="3409" y="1441"/>
                    </a:cubicBezTo>
                    <a:close/>
                    <a:moveTo>
                      <a:pt x="4480" y="1389"/>
                    </a:moveTo>
                    <a:lnTo>
                      <a:pt x="4319" y="1470"/>
                    </a:lnTo>
                    <a:lnTo>
                      <a:pt x="4180" y="1199"/>
                    </a:lnTo>
                    <a:lnTo>
                      <a:pt x="3942" y="1318"/>
                    </a:lnTo>
                    <a:lnTo>
                      <a:pt x="4082" y="1589"/>
                    </a:lnTo>
                    <a:lnTo>
                      <a:pt x="3922" y="1670"/>
                    </a:lnTo>
                    <a:lnTo>
                      <a:pt x="3604" y="1055"/>
                    </a:lnTo>
                    <a:lnTo>
                      <a:pt x="3765" y="974"/>
                    </a:lnTo>
                    <a:lnTo>
                      <a:pt x="3881" y="1199"/>
                    </a:lnTo>
                    <a:lnTo>
                      <a:pt x="4118" y="1080"/>
                    </a:lnTo>
                    <a:lnTo>
                      <a:pt x="4002" y="855"/>
                    </a:lnTo>
                    <a:lnTo>
                      <a:pt x="4163" y="774"/>
                    </a:lnTo>
                    <a:lnTo>
                      <a:pt x="4480" y="1389"/>
                    </a:lnTo>
                    <a:close/>
                    <a:moveTo>
                      <a:pt x="4968" y="981"/>
                    </a:moveTo>
                    <a:cubicBezTo>
                      <a:pt x="4964" y="971"/>
                      <a:pt x="4959" y="961"/>
                      <a:pt x="4954" y="952"/>
                    </a:cubicBezTo>
                    <a:cubicBezTo>
                      <a:pt x="4948" y="943"/>
                      <a:pt x="4940" y="936"/>
                      <a:pt x="4929" y="930"/>
                    </a:cubicBezTo>
                    <a:cubicBezTo>
                      <a:pt x="4919" y="924"/>
                      <a:pt x="4906" y="922"/>
                      <a:pt x="4890" y="922"/>
                    </a:cubicBezTo>
                    <a:cubicBezTo>
                      <a:pt x="4875" y="921"/>
                      <a:pt x="4854" y="925"/>
                      <a:pt x="4830" y="933"/>
                    </a:cubicBezTo>
                    <a:lnTo>
                      <a:pt x="4722" y="968"/>
                    </a:lnTo>
                    <a:lnTo>
                      <a:pt x="4777" y="1135"/>
                    </a:lnTo>
                    <a:lnTo>
                      <a:pt x="4885" y="1100"/>
                    </a:lnTo>
                    <a:cubicBezTo>
                      <a:pt x="4904" y="1094"/>
                      <a:pt x="4920" y="1086"/>
                      <a:pt x="4933" y="1077"/>
                    </a:cubicBezTo>
                    <a:cubicBezTo>
                      <a:pt x="4947" y="1067"/>
                      <a:pt x="4956" y="1058"/>
                      <a:pt x="4962" y="1048"/>
                    </a:cubicBezTo>
                    <a:cubicBezTo>
                      <a:pt x="4967" y="1038"/>
                      <a:pt x="4971" y="1028"/>
                      <a:pt x="4972" y="1016"/>
                    </a:cubicBezTo>
                    <a:cubicBezTo>
                      <a:pt x="4973" y="1005"/>
                      <a:pt x="4971" y="993"/>
                      <a:pt x="4968" y="981"/>
                    </a:cubicBezTo>
                    <a:close/>
                    <a:moveTo>
                      <a:pt x="5143" y="920"/>
                    </a:moveTo>
                    <a:cubicBezTo>
                      <a:pt x="5154" y="952"/>
                      <a:pt x="5157" y="983"/>
                      <a:pt x="5154" y="1014"/>
                    </a:cubicBezTo>
                    <a:cubicBezTo>
                      <a:pt x="5150" y="1045"/>
                      <a:pt x="5141" y="1072"/>
                      <a:pt x="5125" y="1096"/>
                    </a:cubicBezTo>
                    <a:cubicBezTo>
                      <a:pt x="5105" y="1126"/>
                      <a:pt x="5081" y="1150"/>
                      <a:pt x="5055" y="1168"/>
                    </a:cubicBezTo>
                    <a:cubicBezTo>
                      <a:pt x="5028" y="1185"/>
                      <a:pt x="4994" y="1201"/>
                      <a:pt x="4952" y="1214"/>
                    </a:cubicBezTo>
                    <a:lnTo>
                      <a:pt x="4646" y="1312"/>
                    </a:lnTo>
                    <a:lnTo>
                      <a:pt x="4430" y="656"/>
                    </a:lnTo>
                    <a:lnTo>
                      <a:pt x="4601" y="601"/>
                    </a:lnTo>
                    <a:lnTo>
                      <a:pt x="4682" y="846"/>
                    </a:lnTo>
                    <a:lnTo>
                      <a:pt x="4819" y="801"/>
                    </a:lnTo>
                    <a:cubicBezTo>
                      <a:pt x="4866" y="787"/>
                      <a:pt x="4905" y="778"/>
                      <a:pt x="4936" y="775"/>
                    </a:cubicBezTo>
                    <a:cubicBezTo>
                      <a:pt x="4968" y="772"/>
                      <a:pt x="4998" y="776"/>
                      <a:pt x="5027" y="786"/>
                    </a:cubicBezTo>
                    <a:cubicBezTo>
                      <a:pt x="5055" y="796"/>
                      <a:pt x="5079" y="813"/>
                      <a:pt x="5099" y="837"/>
                    </a:cubicBezTo>
                    <a:cubicBezTo>
                      <a:pt x="5118" y="860"/>
                      <a:pt x="5133" y="888"/>
                      <a:pt x="5143" y="920"/>
                    </a:cubicBezTo>
                    <a:close/>
                    <a:moveTo>
                      <a:pt x="5447" y="1055"/>
                    </a:moveTo>
                    <a:lnTo>
                      <a:pt x="5276" y="1110"/>
                    </a:lnTo>
                    <a:lnTo>
                      <a:pt x="5060" y="454"/>
                    </a:lnTo>
                    <a:lnTo>
                      <a:pt x="5231" y="399"/>
                    </a:lnTo>
                    <a:lnTo>
                      <a:pt x="5447" y="1055"/>
                    </a:lnTo>
                    <a:close/>
                    <a:moveTo>
                      <a:pt x="6240" y="892"/>
                    </a:moveTo>
                    <a:lnTo>
                      <a:pt x="6067" y="922"/>
                    </a:lnTo>
                    <a:lnTo>
                      <a:pt x="5987" y="470"/>
                    </a:lnTo>
                    <a:lnTo>
                      <a:pt x="5782" y="972"/>
                    </a:lnTo>
                    <a:lnTo>
                      <a:pt x="5612" y="1001"/>
                    </a:lnTo>
                    <a:lnTo>
                      <a:pt x="5491" y="322"/>
                    </a:lnTo>
                    <a:lnTo>
                      <a:pt x="5664" y="292"/>
                    </a:lnTo>
                    <a:lnTo>
                      <a:pt x="5737" y="701"/>
                    </a:lnTo>
                    <a:lnTo>
                      <a:pt x="5930" y="246"/>
                    </a:lnTo>
                    <a:lnTo>
                      <a:pt x="6119" y="213"/>
                    </a:lnTo>
                    <a:lnTo>
                      <a:pt x="6240" y="892"/>
                    </a:lnTo>
                    <a:close/>
                    <a:moveTo>
                      <a:pt x="6014" y="0"/>
                    </a:moveTo>
                    <a:cubicBezTo>
                      <a:pt x="6023" y="56"/>
                      <a:pt x="6010" y="105"/>
                      <a:pt x="5972" y="145"/>
                    </a:cubicBezTo>
                    <a:cubicBezTo>
                      <a:pt x="5935" y="184"/>
                      <a:pt x="5877" y="211"/>
                      <a:pt x="5798" y="225"/>
                    </a:cubicBezTo>
                    <a:cubicBezTo>
                      <a:pt x="5720" y="238"/>
                      <a:pt x="5656" y="233"/>
                      <a:pt x="5607" y="208"/>
                    </a:cubicBezTo>
                    <a:cubicBezTo>
                      <a:pt x="5558" y="183"/>
                      <a:pt x="5528" y="143"/>
                      <a:pt x="5518" y="86"/>
                    </a:cubicBezTo>
                    <a:lnTo>
                      <a:pt x="5673" y="59"/>
                    </a:lnTo>
                    <a:cubicBezTo>
                      <a:pt x="5680" y="92"/>
                      <a:pt x="5691" y="115"/>
                      <a:pt x="5708" y="127"/>
                    </a:cubicBezTo>
                    <a:cubicBezTo>
                      <a:pt x="5724" y="140"/>
                      <a:pt x="5749" y="143"/>
                      <a:pt x="5783" y="137"/>
                    </a:cubicBezTo>
                    <a:cubicBezTo>
                      <a:pt x="5817" y="131"/>
                      <a:pt x="5839" y="120"/>
                      <a:pt x="5850" y="102"/>
                    </a:cubicBezTo>
                    <a:cubicBezTo>
                      <a:pt x="5861" y="85"/>
                      <a:pt x="5864" y="60"/>
                      <a:pt x="5858" y="27"/>
                    </a:cubicBezTo>
                    <a:lnTo>
                      <a:pt x="6014" y="0"/>
                    </a:lnTo>
                    <a:close/>
                    <a:moveTo>
                      <a:pt x="7808" y="323"/>
                    </a:moveTo>
                    <a:cubicBezTo>
                      <a:pt x="7834" y="348"/>
                      <a:pt x="7853" y="377"/>
                      <a:pt x="7866" y="412"/>
                    </a:cubicBezTo>
                    <a:cubicBezTo>
                      <a:pt x="7878" y="446"/>
                      <a:pt x="7883" y="485"/>
                      <a:pt x="7880" y="528"/>
                    </a:cubicBezTo>
                    <a:cubicBezTo>
                      <a:pt x="7877" y="571"/>
                      <a:pt x="7867" y="608"/>
                      <a:pt x="7849" y="641"/>
                    </a:cubicBezTo>
                    <a:cubicBezTo>
                      <a:pt x="7831" y="673"/>
                      <a:pt x="7807" y="700"/>
                      <a:pt x="7777" y="722"/>
                    </a:cubicBezTo>
                    <a:cubicBezTo>
                      <a:pt x="7746" y="744"/>
                      <a:pt x="7711" y="760"/>
                      <a:pt x="7671" y="771"/>
                    </a:cubicBezTo>
                    <a:cubicBezTo>
                      <a:pt x="7632" y="781"/>
                      <a:pt x="7587" y="786"/>
                      <a:pt x="7536" y="786"/>
                    </a:cubicBezTo>
                    <a:lnTo>
                      <a:pt x="7531" y="862"/>
                    </a:lnTo>
                    <a:lnTo>
                      <a:pt x="7352" y="849"/>
                    </a:lnTo>
                    <a:lnTo>
                      <a:pt x="7357" y="774"/>
                    </a:lnTo>
                    <a:cubicBezTo>
                      <a:pt x="7309" y="767"/>
                      <a:pt x="7265" y="756"/>
                      <a:pt x="7226" y="740"/>
                    </a:cubicBezTo>
                    <a:cubicBezTo>
                      <a:pt x="7188" y="723"/>
                      <a:pt x="7155" y="702"/>
                      <a:pt x="7128" y="677"/>
                    </a:cubicBezTo>
                    <a:cubicBezTo>
                      <a:pt x="7101" y="651"/>
                      <a:pt x="7082" y="621"/>
                      <a:pt x="7069" y="587"/>
                    </a:cubicBezTo>
                    <a:cubicBezTo>
                      <a:pt x="7056" y="552"/>
                      <a:pt x="7051" y="514"/>
                      <a:pt x="7054" y="471"/>
                    </a:cubicBezTo>
                    <a:cubicBezTo>
                      <a:pt x="7057" y="428"/>
                      <a:pt x="7067" y="391"/>
                      <a:pt x="7084" y="359"/>
                    </a:cubicBezTo>
                    <a:cubicBezTo>
                      <a:pt x="7101" y="328"/>
                      <a:pt x="7124" y="302"/>
                      <a:pt x="7153" y="280"/>
                    </a:cubicBezTo>
                    <a:cubicBezTo>
                      <a:pt x="7182" y="259"/>
                      <a:pt x="7217" y="244"/>
                      <a:pt x="7259" y="233"/>
                    </a:cubicBezTo>
                    <a:cubicBezTo>
                      <a:pt x="7301" y="223"/>
                      <a:pt x="7347" y="217"/>
                      <a:pt x="7397" y="217"/>
                    </a:cubicBezTo>
                    <a:lnTo>
                      <a:pt x="7402" y="147"/>
                    </a:lnTo>
                    <a:lnTo>
                      <a:pt x="7581" y="159"/>
                    </a:lnTo>
                    <a:lnTo>
                      <a:pt x="7576" y="229"/>
                    </a:lnTo>
                    <a:cubicBezTo>
                      <a:pt x="7627" y="236"/>
                      <a:pt x="7672" y="246"/>
                      <a:pt x="7711" y="262"/>
                    </a:cubicBezTo>
                    <a:cubicBezTo>
                      <a:pt x="7749" y="277"/>
                      <a:pt x="7782" y="298"/>
                      <a:pt x="7808" y="323"/>
                    </a:cubicBezTo>
                    <a:close/>
                    <a:moveTo>
                      <a:pt x="7694" y="512"/>
                    </a:moveTo>
                    <a:cubicBezTo>
                      <a:pt x="7697" y="468"/>
                      <a:pt x="7688" y="431"/>
                      <a:pt x="7666" y="402"/>
                    </a:cubicBezTo>
                    <a:cubicBezTo>
                      <a:pt x="7644" y="372"/>
                      <a:pt x="7612" y="353"/>
                      <a:pt x="7568" y="344"/>
                    </a:cubicBezTo>
                    <a:lnTo>
                      <a:pt x="7544" y="672"/>
                    </a:lnTo>
                    <a:cubicBezTo>
                      <a:pt x="7597" y="666"/>
                      <a:pt x="7634" y="651"/>
                      <a:pt x="7656" y="625"/>
                    </a:cubicBezTo>
                    <a:cubicBezTo>
                      <a:pt x="7678" y="599"/>
                      <a:pt x="7691" y="561"/>
                      <a:pt x="7694" y="512"/>
                    </a:cubicBezTo>
                    <a:close/>
                    <a:moveTo>
                      <a:pt x="7366" y="659"/>
                    </a:moveTo>
                    <a:lnTo>
                      <a:pt x="7389" y="332"/>
                    </a:lnTo>
                    <a:cubicBezTo>
                      <a:pt x="7343" y="336"/>
                      <a:pt x="7307" y="350"/>
                      <a:pt x="7282" y="375"/>
                    </a:cubicBezTo>
                    <a:cubicBezTo>
                      <a:pt x="7257" y="399"/>
                      <a:pt x="7243" y="435"/>
                      <a:pt x="7240" y="481"/>
                    </a:cubicBezTo>
                    <a:cubicBezTo>
                      <a:pt x="7236" y="529"/>
                      <a:pt x="7244" y="568"/>
                      <a:pt x="7263" y="597"/>
                    </a:cubicBezTo>
                    <a:cubicBezTo>
                      <a:pt x="7282" y="626"/>
                      <a:pt x="7316" y="647"/>
                      <a:pt x="7366" y="659"/>
                    </a:cubicBezTo>
                    <a:close/>
                    <a:moveTo>
                      <a:pt x="8719" y="676"/>
                    </a:moveTo>
                    <a:cubicBezTo>
                      <a:pt x="8700" y="785"/>
                      <a:pt x="8653" y="865"/>
                      <a:pt x="8578" y="918"/>
                    </a:cubicBezTo>
                    <a:cubicBezTo>
                      <a:pt x="8504" y="971"/>
                      <a:pt x="8412" y="987"/>
                      <a:pt x="8301" y="968"/>
                    </a:cubicBezTo>
                    <a:cubicBezTo>
                      <a:pt x="8190" y="949"/>
                      <a:pt x="8109" y="902"/>
                      <a:pt x="8057" y="827"/>
                    </a:cubicBezTo>
                    <a:cubicBezTo>
                      <a:pt x="8006" y="752"/>
                      <a:pt x="7990" y="661"/>
                      <a:pt x="8009" y="553"/>
                    </a:cubicBezTo>
                    <a:cubicBezTo>
                      <a:pt x="8029" y="443"/>
                      <a:pt x="8076" y="363"/>
                      <a:pt x="8150" y="310"/>
                    </a:cubicBezTo>
                    <a:cubicBezTo>
                      <a:pt x="8224" y="258"/>
                      <a:pt x="8316" y="241"/>
                      <a:pt x="8427" y="260"/>
                    </a:cubicBezTo>
                    <a:cubicBezTo>
                      <a:pt x="8537" y="279"/>
                      <a:pt x="8619" y="326"/>
                      <a:pt x="8670" y="401"/>
                    </a:cubicBezTo>
                    <a:cubicBezTo>
                      <a:pt x="8722" y="475"/>
                      <a:pt x="8738" y="567"/>
                      <a:pt x="8719" y="676"/>
                    </a:cubicBezTo>
                    <a:close/>
                    <a:moveTo>
                      <a:pt x="8453" y="807"/>
                    </a:moveTo>
                    <a:cubicBezTo>
                      <a:pt x="8474" y="790"/>
                      <a:pt x="8491" y="767"/>
                      <a:pt x="8504" y="741"/>
                    </a:cubicBezTo>
                    <a:cubicBezTo>
                      <a:pt x="8518" y="714"/>
                      <a:pt x="8528" y="682"/>
                      <a:pt x="8535" y="644"/>
                    </a:cubicBezTo>
                    <a:cubicBezTo>
                      <a:pt x="8542" y="603"/>
                      <a:pt x="8543" y="567"/>
                      <a:pt x="8539" y="537"/>
                    </a:cubicBezTo>
                    <a:cubicBezTo>
                      <a:pt x="8534" y="507"/>
                      <a:pt x="8526" y="481"/>
                      <a:pt x="8514" y="461"/>
                    </a:cubicBezTo>
                    <a:cubicBezTo>
                      <a:pt x="8501" y="440"/>
                      <a:pt x="8485" y="424"/>
                      <a:pt x="8467" y="412"/>
                    </a:cubicBezTo>
                    <a:cubicBezTo>
                      <a:pt x="8447" y="400"/>
                      <a:pt x="8427" y="392"/>
                      <a:pt x="8405" y="389"/>
                    </a:cubicBezTo>
                    <a:cubicBezTo>
                      <a:pt x="8382" y="385"/>
                      <a:pt x="8360" y="385"/>
                      <a:pt x="8339" y="389"/>
                    </a:cubicBezTo>
                    <a:cubicBezTo>
                      <a:pt x="8318" y="394"/>
                      <a:pt x="8297" y="404"/>
                      <a:pt x="8277" y="419"/>
                    </a:cubicBezTo>
                    <a:cubicBezTo>
                      <a:pt x="8259" y="433"/>
                      <a:pt x="8242" y="455"/>
                      <a:pt x="8227" y="483"/>
                    </a:cubicBezTo>
                    <a:cubicBezTo>
                      <a:pt x="8212" y="511"/>
                      <a:pt x="8201" y="545"/>
                      <a:pt x="8194" y="585"/>
                    </a:cubicBezTo>
                    <a:cubicBezTo>
                      <a:pt x="8186" y="625"/>
                      <a:pt x="8185" y="660"/>
                      <a:pt x="8189" y="691"/>
                    </a:cubicBezTo>
                    <a:cubicBezTo>
                      <a:pt x="8194" y="721"/>
                      <a:pt x="8202" y="746"/>
                      <a:pt x="8214" y="767"/>
                    </a:cubicBezTo>
                    <a:cubicBezTo>
                      <a:pt x="8226" y="787"/>
                      <a:pt x="8242" y="804"/>
                      <a:pt x="8261" y="816"/>
                    </a:cubicBezTo>
                    <a:cubicBezTo>
                      <a:pt x="8280" y="828"/>
                      <a:pt x="8301" y="836"/>
                      <a:pt x="8324" y="840"/>
                    </a:cubicBezTo>
                    <a:cubicBezTo>
                      <a:pt x="8347" y="844"/>
                      <a:pt x="8369" y="843"/>
                      <a:pt x="8392" y="838"/>
                    </a:cubicBezTo>
                    <a:cubicBezTo>
                      <a:pt x="8414" y="833"/>
                      <a:pt x="8434" y="823"/>
                      <a:pt x="8453" y="807"/>
                    </a:cubicBezTo>
                    <a:close/>
                    <a:moveTo>
                      <a:pt x="9390" y="1245"/>
                    </a:moveTo>
                    <a:lnTo>
                      <a:pt x="9218" y="1190"/>
                    </a:lnTo>
                    <a:lnTo>
                      <a:pt x="9313" y="901"/>
                    </a:lnTo>
                    <a:lnTo>
                      <a:pt x="9060" y="819"/>
                    </a:lnTo>
                    <a:lnTo>
                      <a:pt x="8965" y="1109"/>
                    </a:lnTo>
                    <a:lnTo>
                      <a:pt x="8794" y="1054"/>
                    </a:lnTo>
                    <a:lnTo>
                      <a:pt x="9010" y="397"/>
                    </a:lnTo>
                    <a:lnTo>
                      <a:pt x="9181" y="452"/>
                    </a:lnTo>
                    <a:lnTo>
                      <a:pt x="9102" y="692"/>
                    </a:lnTo>
                    <a:lnTo>
                      <a:pt x="9355" y="774"/>
                    </a:lnTo>
                    <a:lnTo>
                      <a:pt x="9434" y="533"/>
                    </a:lnTo>
                    <a:lnTo>
                      <a:pt x="9606" y="588"/>
                    </a:lnTo>
                    <a:lnTo>
                      <a:pt x="9390" y="1245"/>
                    </a:lnTo>
                    <a:close/>
                    <a:moveTo>
                      <a:pt x="10109" y="1739"/>
                    </a:moveTo>
                    <a:lnTo>
                      <a:pt x="9958" y="1672"/>
                    </a:lnTo>
                    <a:lnTo>
                      <a:pt x="10024" y="1525"/>
                    </a:lnTo>
                    <a:lnTo>
                      <a:pt x="9636" y="1355"/>
                    </a:lnTo>
                    <a:lnTo>
                      <a:pt x="9570" y="1502"/>
                    </a:lnTo>
                    <a:lnTo>
                      <a:pt x="9418" y="1435"/>
                    </a:lnTo>
                    <a:lnTo>
                      <a:pt x="9539" y="1168"/>
                    </a:lnTo>
                    <a:lnTo>
                      <a:pt x="9587" y="1189"/>
                    </a:lnTo>
                    <a:cubicBezTo>
                      <a:pt x="9652" y="1135"/>
                      <a:pt x="9712" y="1069"/>
                      <a:pt x="9768" y="991"/>
                    </a:cubicBezTo>
                    <a:cubicBezTo>
                      <a:pt x="9825" y="912"/>
                      <a:pt x="9875" y="824"/>
                      <a:pt x="9919" y="726"/>
                    </a:cubicBezTo>
                    <a:lnTo>
                      <a:pt x="10395" y="936"/>
                    </a:lnTo>
                    <a:lnTo>
                      <a:pt x="10166" y="1444"/>
                    </a:lnTo>
                    <a:lnTo>
                      <a:pt x="10229" y="1472"/>
                    </a:lnTo>
                    <a:lnTo>
                      <a:pt x="10109" y="1739"/>
                    </a:lnTo>
                    <a:close/>
                    <a:moveTo>
                      <a:pt x="10002" y="1371"/>
                    </a:moveTo>
                    <a:lnTo>
                      <a:pt x="10176" y="985"/>
                    </a:lnTo>
                    <a:lnTo>
                      <a:pt x="10016" y="915"/>
                    </a:lnTo>
                    <a:cubicBezTo>
                      <a:pt x="9976" y="990"/>
                      <a:pt x="9933" y="1056"/>
                      <a:pt x="9886" y="1113"/>
                    </a:cubicBezTo>
                    <a:cubicBezTo>
                      <a:pt x="9840" y="1170"/>
                      <a:pt x="9793" y="1219"/>
                      <a:pt x="9745" y="1259"/>
                    </a:cubicBezTo>
                    <a:lnTo>
                      <a:pt x="10002" y="1371"/>
                    </a:lnTo>
                    <a:close/>
                    <a:moveTo>
                      <a:pt x="11578" y="1999"/>
                    </a:moveTo>
                    <a:cubicBezTo>
                      <a:pt x="11559" y="2023"/>
                      <a:pt x="11536" y="2043"/>
                      <a:pt x="11509" y="2060"/>
                    </a:cubicBezTo>
                    <a:cubicBezTo>
                      <a:pt x="11482" y="2077"/>
                      <a:pt x="11454" y="2087"/>
                      <a:pt x="11426" y="2090"/>
                    </a:cubicBezTo>
                    <a:cubicBezTo>
                      <a:pt x="11387" y="2095"/>
                      <a:pt x="11349" y="2092"/>
                      <a:pt x="11314" y="2082"/>
                    </a:cubicBezTo>
                    <a:cubicBezTo>
                      <a:pt x="11278" y="2072"/>
                      <a:pt x="11240" y="2052"/>
                      <a:pt x="11200" y="2021"/>
                    </a:cubicBezTo>
                    <a:lnTo>
                      <a:pt x="11112" y="1953"/>
                    </a:lnTo>
                    <a:lnTo>
                      <a:pt x="10971" y="2130"/>
                    </a:lnTo>
                    <a:lnTo>
                      <a:pt x="10829" y="2020"/>
                    </a:lnTo>
                    <a:lnTo>
                      <a:pt x="11260" y="1476"/>
                    </a:lnTo>
                    <a:lnTo>
                      <a:pt x="11493" y="1657"/>
                    </a:lnTo>
                    <a:cubicBezTo>
                      <a:pt x="11528" y="1684"/>
                      <a:pt x="11556" y="1709"/>
                      <a:pt x="11575" y="1734"/>
                    </a:cubicBezTo>
                    <a:cubicBezTo>
                      <a:pt x="11594" y="1758"/>
                      <a:pt x="11608" y="1784"/>
                      <a:pt x="11617" y="1810"/>
                    </a:cubicBezTo>
                    <a:cubicBezTo>
                      <a:pt x="11628" y="1841"/>
                      <a:pt x="11631" y="1873"/>
                      <a:pt x="11625" y="1904"/>
                    </a:cubicBezTo>
                    <a:cubicBezTo>
                      <a:pt x="11619" y="1936"/>
                      <a:pt x="11603" y="1967"/>
                      <a:pt x="11578" y="1999"/>
                    </a:cubicBezTo>
                    <a:close/>
                    <a:moveTo>
                      <a:pt x="11429" y="1889"/>
                    </a:moveTo>
                    <a:cubicBezTo>
                      <a:pt x="11441" y="1873"/>
                      <a:pt x="11447" y="1857"/>
                      <a:pt x="11448" y="1839"/>
                    </a:cubicBezTo>
                    <a:cubicBezTo>
                      <a:pt x="11448" y="1822"/>
                      <a:pt x="11445" y="1807"/>
                      <a:pt x="11437" y="1794"/>
                    </a:cubicBezTo>
                    <a:cubicBezTo>
                      <a:pt x="11427" y="1776"/>
                      <a:pt x="11415" y="1762"/>
                      <a:pt x="11401" y="1750"/>
                    </a:cubicBezTo>
                    <a:cubicBezTo>
                      <a:pt x="11388" y="1739"/>
                      <a:pt x="11369" y="1724"/>
                      <a:pt x="11346" y="1706"/>
                    </a:cubicBezTo>
                    <a:lnTo>
                      <a:pt x="11321" y="1687"/>
                    </a:lnTo>
                    <a:lnTo>
                      <a:pt x="11192" y="1850"/>
                    </a:lnTo>
                    <a:lnTo>
                      <a:pt x="11233" y="1882"/>
                    </a:lnTo>
                    <a:cubicBezTo>
                      <a:pt x="11257" y="1900"/>
                      <a:pt x="11278" y="1914"/>
                      <a:pt x="11296" y="1923"/>
                    </a:cubicBezTo>
                    <a:cubicBezTo>
                      <a:pt x="11314" y="1933"/>
                      <a:pt x="11332" y="1937"/>
                      <a:pt x="11350" y="1936"/>
                    </a:cubicBezTo>
                    <a:cubicBezTo>
                      <a:pt x="11365" y="1935"/>
                      <a:pt x="11379" y="1931"/>
                      <a:pt x="11392" y="1924"/>
                    </a:cubicBezTo>
                    <a:cubicBezTo>
                      <a:pt x="11404" y="1916"/>
                      <a:pt x="11417" y="1904"/>
                      <a:pt x="11429" y="1889"/>
                    </a:cubicBezTo>
                    <a:close/>
                    <a:moveTo>
                      <a:pt x="11745" y="2803"/>
                    </a:moveTo>
                    <a:lnTo>
                      <a:pt x="11375" y="2463"/>
                    </a:lnTo>
                    <a:lnTo>
                      <a:pt x="11852" y="1958"/>
                    </a:lnTo>
                    <a:lnTo>
                      <a:pt x="12221" y="2298"/>
                    </a:lnTo>
                    <a:lnTo>
                      <a:pt x="12129" y="2396"/>
                    </a:lnTo>
                    <a:lnTo>
                      <a:pt x="11891" y="2176"/>
                    </a:lnTo>
                    <a:lnTo>
                      <a:pt x="11808" y="2263"/>
                    </a:lnTo>
                    <a:lnTo>
                      <a:pt x="12030" y="2467"/>
                    </a:lnTo>
                    <a:lnTo>
                      <a:pt x="11938" y="2565"/>
                    </a:lnTo>
                    <a:lnTo>
                      <a:pt x="11716" y="2361"/>
                    </a:lnTo>
                    <a:lnTo>
                      <a:pt x="11598" y="2486"/>
                    </a:lnTo>
                    <a:lnTo>
                      <a:pt x="11837" y="2705"/>
                    </a:lnTo>
                    <a:lnTo>
                      <a:pt x="11745" y="2803"/>
                    </a:lnTo>
                    <a:close/>
                    <a:moveTo>
                      <a:pt x="12039" y="3159"/>
                    </a:moveTo>
                    <a:cubicBezTo>
                      <a:pt x="12005" y="3121"/>
                      <a:pt x="11980" y="3080"/>
                      <a:pt x="11962" y="3037"/>
                    </a:cubicBezTo>
                    <a:cubicBezTo>
                      <a:pt x="11945" y="2994"/>
                      <a:pt x="11938" y="2951"/>
                      <a:pt x="11940" y="2908"/>
                    </a:cubicBezTo>
                    <a:cubicBezTo>
                      <a:pt x="11942" y="2865"/>
                      <a:pt x="11954" y="2822"/>
                      <a:pt x="11977" y="2780"/>
                    </a:cubicBezTo>
                    <a:cubicBezTo>
                      <a:pt x="12000" y="2738"/>
                      <a:pt x="12034" y="2697"/>
                      <a:pt x="12079" y="2659"/>
                    </a:cubicBezTo>
                    <a:cubicBezTo>
                      <a:pt x="12121" y="2623"/>
                      <a:pt x="12164" y="2597"/>
                      <a:pt x="12209" y="2580"/>
                    </a:cubicBezTo>
                    <a:cubicBezTo>
                      <a:pt x="12254" y="2563"/>
                      <a:pt x="12299" y="2556"/>
                      <a:pt x="12344" y="2558"/>
                    </a:cubicBezTo>
                    <a:cubicBezTo>
                      <a:pt x="12387" y="2561"/>
                      <a:pt x="12430" y="2574"/>
                      <a:pt x="12472" y="2596"/>
                    </a:cubicBezTo>
                    <a:cubicBezTo>
                      <a:pt x="12514" y="2618"/>
                      <a:pt x="12553" y="2650"/>
                      <a:pt x="12588" y="2689"/>
                    </a:cubicBezTo>
                    <a:cubicBezTo>
                      <a:pt x="12607" y="2711"/>
                      <a:pt x="12623" y="2732"/>
                      <a:pt x="12636" y="2752"/>
                    </a:cubicBezTo>
                    <a:cubicBezTo>
                      <a:pt x="12649" y="2771"/>
                      <a:pt x="12660" y="2791"/>
                      <a:pt x="12670" y="2809"/>
                    </a:cubicBezTo>
                    <a:cubicBezTo>
                      <a:pt x="12679" y="2828"/>
                      <a:pt x="12686" y="2847"/>
                      <a:pt x="12692" y="2864"/>
                    </a:cubicBezTo>
                    <a:cubicBezTo>
                      <a:pt x="12698" y="2882"/>
                      <a:pt x="12702" y="2897"/>
                      <a:pt x="12706" y="2911"/>
                    </a:cubicBezTo>
                    <a:lnTo>
                      <a:pt x="12578" y="3021"/>
                    </a:lnTo>
                    <a:lnTo>
                      <a:pt x="12564" y="3005"/>
                    </a:lnTo>
                    <a:cubicBezTo>
                      <a:pt x="12564" y="2994"/>
                      <a:pt x="12564" y="2980"/>
                      <a:pt x="12563" y="2963"/>
                    </a:cubicBezTo>
                    <a:cubicBezTo>
                      <a:pt x="12562" y="2947"/>
                      <a:pt x="12560" y="2929"/>
                      <a:pt x="12556" y="2910"/>
                    </a:cubicBezTo>
                    <a:cubicBezTo>
                      <a:pt x="12553" y="2891"/>
                      <a:pt x="12547" y="2871"/>
                      <a:pt x="12539" y="2852"/>
                    </a:cubicBezTo>
                    <a:cubicBezTo>
                      <a:pt x="12531" y="2832"/>
                      <a:pt x="12519" y="2814"/>
                      <a:pt x="12504" y="2797"/>
                    </a:cubicBezTo>
                    <a:cubicBezTo>
                      <a:pt x="12488" y="2778"/>
                      <a:pt x="12469" y="2763"/>
                      <a:pt x="12448" y="2751"/>
                    </a:cubicBezTo>
                    <a:cubicBezTo>
                      <a:pt x="12427" y="2739"/>
                      <a:pt x="12403" y="2732"/>
                      <a:pt x="12376" y="2729"/>
                    </a:cubicBezTo>
                    <a:cubicBezTo>
                      <a:pt x="12351" y="2727"/>
                      <a:pt x="12323" y="2732"/>
                      <a:pt x="12293" y="2742"/>
                    </a:cubicBezTo>
                    <a:cubicBezTo>
                      <a:pt x="12264" y="2753"/>
                      <a:pt x="12233" y="2771"/>
                      <a:pt x="12201" y="2799"/>
                    </a:cubicBezTo>
                    <a:cubicBezTo>
                      <a:pt x="12168" y="2827"/>
                      <a:pt x="12145" y="2855"/>
                      <a:pt x="12131" y="2884"/>
                    </a:cubicBezTo>
                    <a:cubicBezTo>
                      <a:pt x="12117" y="2912"/>
                      <a:pt x="12109" y="2938"/>
                      <a:pt x="12109" y="2963"/>
                    </a:cubicBezTo>
                    <a:cubicBezTo>
                      <a:pt x="12108" y="2989"/>
                      <a:pt x="12113" y="3012"/>
                      <a:pt x="12123" y="3035"/>
                    </a:cubicBezTo>
                    <a:cubicBezTo>
                      <a:pt x="12133" y="3057"/>
                      <a:pt x="12145" y="3077"/>
                      <a:pt x="12160" y="3094"/>
                    </a:cubicBezTo>
                    <a:cubicBezTo>
                      <a:pt x="12175" y="3110"/>
                      <a:pt x="12191" y="3124"/>
                      <a:pt x="12210" y="3136"/>
                    </a:cubicBezTo>
                    <a:cubicBezTo>
                      <a:pt x="12229" y="3148"/>
                      <a:pt x="12249" y="3156"/>
                      <a:pt x="12269" y="3163"/>
                    </a:cubicBezTo>
                    <a:cubicBezTo>
                      <a:pt x="12286" y="3168"/>
                      <a:pt x="12303" y="3172"/>
                      <a:pt x="12319" y="3176"/>
                    </a:cubicBezTo>
                    <a:cubicBezTo>
                      <a:pt x="12336" y="3179"/>
                      <a:pt x="12350" y="3181"/>
                      <a:pt x="12361" y="3182"/>
                    </a:cubicBezTo>
                    <a:lnTo>
                      <a:pt x="12373" y="3196"/>
                    </a:lnTo>
                    <a:lnTo>
                      <a:pt x="12247" y="3305"/>
                    </a:lnTo>
                    <a:cubicBezTo>
                      <a:pt x="12230" y="3297"/>
                      <a:pt x="12213" y="3289"/>
                      <a:pt x="12197" y="3282"/>
                    </a:cubicBezTo>
                    <a:cubicBezTo>
                      <a:pt x="12182" y="3274"/>
                      <a:pt x="12166" y="3266"/>
                      <a:pt x="12151" y="3256"/>
                    </a:cubicBezTo>
                    <a:cubicBezTo>
                      <a:pt x="12131" y="3243"/>
                      <a:pt x="12113" y="3230"/>
                      <a:pt x="12097" y="3217"/>
                    </a:cubicBezTo>
                    <a:cubicBezTo>
                      <a:pt x="12082" y="3205"/>
                      <a:pt x="12062" y="3185"/>
                      <a:pt x="12039" y="3159"/>
                    </a:cubicBezTo>
                    <a:close/>
                    <a:moveTo>
                      <a:pt x="12629" y="3963"/>
                    </a:moveTo>
                    <a:lnTo>
                      <a:pt x="12531" y="3814"/>
                    </a:lnTo>
                    <a:lnTo>
                      <a:pt x="13004" y="3511"/>
                    </a:lnTo>
                    <a:lnTo>
                      <a:pt x="12859" y="3291"/>
                    </a:lnTo>
                    <a:lnTo>
                      <a:pt x="12386" y="3594"/>
                    </a:lnTo>
                    <a:lnTo>
                      <a:pt x="12288" y="3444"/>
                    </a:lnTo>
                    <a:lnTo>
                      <a:pt x="12874" y="3069"/>
                    </a:lnTo>
                    <a:lnTo>
                      <a:pt x="13215" y="3588"/>
                    </a:lnTo>
                    <a:lnTo>
                      <a:pt x="12629" y="3963"/>
                    </a:lnTo>
                    <a:close/>
                    <a:moveTo>
                      <a:pt x="13617" y="4335"/>
                    </a:moveTo>
                    <a:lnTo>
                      <a:pt x="13004" y="4372"/>
                    </a:lnTo>
                    <a:cubicBezTo>
                      <a:pt x="12969" y="4374"/>
                      <a:pt x="12938" y="4371"/>
                      <a:pt x="12912" y="4364"/>
                    </a:cubicBezTo>
                    <a:cubicBezTo>
                      <a:pt x="12885" y="4356"/>
                      <a:pt x="12863" y="4346"/>
                      <a:pt x="12845" y="4333"/>
                    </a:cubicBezTo>
                    <a:cubicBezTo>
                      <a:pt x="12827" y="4319"/>
                      <a:pt x="12812" y="4305"/>
                      <a:pt x="12800" y="4289"/>
                    </a:cubicBezTo>
                    <a:cubicBezTo>
                      <a:pt x="12789" y="4273"/>
                      <a:pt x="12778" y="4256"/>
                      <a:pt x="12769" y="4239"/>
                    </a:cubicBezTo>
                    <a:cubicBezTo>
                      <a:pt x="12759" y="4220"/>
                      <a:pt x="12747" y="4197"/>
                      <a:pt x="12734" y="4170"/>
                    </a:cubicBezTo>
                    <a:cubicBezTo>
                      <a:pt x="12721" y="4144"/>
                      <a:pt x="12712" y="4126"/>
                      <a:pt x="12708" y="4117"/>
                    </a:cubicBezTo>
                    <a:lnTo>
                      <a:pt x="12843" y="4046"/>
                    </a:lnTo>
                    <a:lnTo>
                      <a:pt x="12848" y="4056"/>
                    </a:lnTo>
                    <a:cubicBezTo>
                      <a:pt x="12850" y="4062"/>
                      <a:pt x="12853" y="4073"/>
                      <a:pt x="12859" y="4089"/>
                    </a:cubicBezTo>
                    <a:cubicBezTo>
                      <a:pt x="12865" y="4104"/>
                      <a:pt x="12872" y="4119"/>
                      <a:pt x="12880" y="4133"/>
                    </a:cubicBezTo>
                    <a:cubicBezTo>
                      <a:pt x="12894" y="4160"/>
                      <a:pt x="12909" y="4180"/>
                      <a:pt x="12923" y="4195"/>
                    </a:cubicBezTo>
                    <a:cubicBezTo>
                      <a:pt x="12937" y="4209"/>
                      <a:pt x="12950" y="4215"/>
                      <a:pt x="12960" y="4215"/>
                    </a:cubicBezTo>
                    <a:lnTo>
                      <a:pt x="13289" y="3725"/>
                    </a:lnTo>
                    <a:lnTo>
                      <a:pt x="13381" y="3895"/>
                    </a:lnTo>
                    <a:lnTo>
                      <a:pt x="13170" y="4200"/>
                    </a:lnTo>
                    <a:lnTo>
                      <a:pt x="13529" y="4172"/>
                    </a:lnTo>
                    <a:lnTo>
                      <a:pt x="13617" y="4335"/>
                    </a:lnTo>
                    <a:close/>
                    <a:moveTo>
                      <a:pt x="13429" y="5229"/>
                    </a:moveTo>
                    <a:cubicBezTo>
                      <a:pt x="13396" y="5240"/>
                      <a:pt x="13365" y="5244"/>
                      <a:pt x="13333" y="5241"/>
                    </a:cubicBezTo>
                    <a:cubicBezTo>
                      <a:pt x="13302" y="5238"/>
                      <a:pt x="13274" y="5229"/>
                      <a:pt x="13250" y="5214"/>
                    </a:cubicBezTo>
                    <a:cubicBezTo>
                      <a:pt x="13219" y="5195"/>
                      <a:pt x="13194" y="5172"/>
                      <a:pt x="13176" y="5146"/>
                    </a:cubicBezTo>
                    <a:cubicBezTo>
                      <a:pt x="13158" y="5120"/>
                      <a:pt x="13142" y="5087"/>
                      <a:pt x="13127" y="5046"/>
                    </a:cubicBezTo>
                    <a:lnTo>
                      <a:pt x="13022" y="4745"/>
                    </a:lnTo>
                    <a:lnTo>
                      <a:pt x="13683" y="4520"/>
                    </a:lnTo>
                    <a:lnTo>
                      <a:pt x="13860" y="5027"/>
                    </a:lnTo>
                    <a:lnTo>
                      <a:pt x="13732" y="5070"/>
                    </a:lnTo>
                    <a:lnTo>
                      <a:pt x="13614" y="4731"/>
                    </a:lnTo>
                    <a:lnTo>
                      <a:pt x="13495" y="4771"/>
                    </a:lnTo>
                    <a:lnTo>
                      <a:pt x="13543" y="4907"/>
                    </a:lnTo>
                    <a:cubicBezTo>
                      <a:pt x="13559" y="4953"/>
                      <a:pt x="13568" y="4991"/>
                      <a:pt x="13572" y="5023"/>
                    </a:cubicBezTo>
                    <a:cubicBezTo>
                      <a:pt x="13575" y="5054"/>
                      <a:pt x="13572" y="5083"/>
                      <a:pt x="13562" y="5112"/>
                    </a:cubicBezTo>
                    <a:cubicBezTo>
                      <a:pt x="13552" y="5140"/>
                      <a:pt x="13535" y="5164"/>
                      <a:pt x="13512" y="5184"/>
                    </a:cubicBezTo>
                    <a:cubicBezTo>
                      <a:pt x="13488" y="5203"/>
                      <a:pt x="13461" y="5218"/>
                      <a:pt x="13429" y="5229"/>
                    </a:cubicBezTo>
                    <a:close/>
                    <a:moveTo>
                      <a:pt x="13363" y="5057"/>
                    </a:moveTo>
                    <a:cubicBezTo>
                      <a:pt x="13374" y="5053"/>
                      <a:pt x="13384" y="5048"/>
                      <a:pt x="13393" y="5043"/>
                    </a:cubicBezTo>
                    <a:cubicBezTo>
                      <a:pt x="13402" y="5037"/>
                      <a:pt x="13409" y="5029"/>
                      <a:pt x="13415" y="5018"/>
                    </a:cubicBezTo>
                    <a:cubicBezTo>
                      <a:pt x="13420" y="5008"/>
                      <a:pt x="13422" y="4994"/>
                      <a:pt x="13422" y="4979"/>
                    </a:cubicBezTo>
                    <a:cubicBezTo>
                      <a:pt x="13422" y="4964"/>
                      <a:pt x="13418" y="4944"/>
                      <a:pt x="13410" y="4920"/>
                    </a:cubicBezTo>
                    <a:lnTo>
                      <a:pt x="13372" y="4813"/>
                    </a:lnTo>
                    <a:lnTo>
                      <a:pt x="13204" y="4870"/>
                    </a:lnTo>
                    <a:lnTo>
                      <a:pt x="13241" y="4977"/>
                    </a:lnTo>
                    <a:cubicBezTo>
                      <a:pt x="13248" y="4995"/>
                      <a:pt x="13256" y="5011"/>
                      <a:pt x="13266" y="5024"/>
                    </a:cubicBezTo>
                    <a:cubicBezTo>
                      <a:pt x="13276" y="5037"/>
                      <a:pt x="13286" y="5047"/>
                      <a:pt x="13296" y="5052"/>
                    </a:cubicBezTo>
                    <a:cubicBezTo>
                      <a:pt x="13306" y="5058"/>
                      <a:pt x="13316" y="5061"/>
                      <a:pt x="13328" y="5062"/>
                    </a:cubicBezTo>
                    <a:cubicBezTo>
                      <a:pt x="13339" y="5062"/>
                      <a:pt x="13351" y="5061"/>
                      <a:pt x="13363" y="5057"/>
                    </a:cubicBezTo>
                    <a:close/>
                    <a:moveTo>
                      <a:pt x="13407" y="6038"/>
                    </a:moveTo>
                    <a:lnTo>
                      <a:pt x="13363" y="5865"/>
                    </a:lnTo>
                    <a:lnTo>
                      <a:pt x="13910" y="5730"/>
                    </a:lnTo>
                    <a:lnTo>
                      <a:pt x="13862" y="5539"/>
                    </a:lnTo>
                    <a:cubicBezTo>
                      <a:pt x="13832" y="5545"/>
                      <a:pt x="13808" y="5549"/>
                      <a:pt x="13791" y="5552"/>
                    </a:cubicBezTo>
                    <a:cubicBezTo>
                      <a:pt x="13773" y="5556"/>
                      <a:pt x="13751" y="5560"/>
                      <a:pt x="13722" y="5565"/>
                    </a:cubicBezTo>
                    <a:cubicBezTo>
                      <a:pt x="13660" y="5576"/>
                      <a:pt x="13607" y="5583"/>
                      <a:pt x="13563" y="5585"/>
                    </a:cubicBezTo>
                    <a:cubicBezTo>
                      <a:pt x="13519" y="5588"/>
                      <a:pt x="13483" y="5587"/>
                      <a:pt x="13453" y="5584"/>
                    </a:cubicBezTo>
                    <a:cubicBezTo>
                      <a:pt x="13423" y="5580"/>
                      <a:pt x="13398" y="5575"/>
                      <a:pt x="13378" y="5568"/>
                    </a:cubicBezTo>
                    <a:cubicBezTo>
                      <a:pt x="13358" y="5561"/>
                      <a:pt x="13341" y="5553"/>
                      <a:pt x="13327" y="5544"/>
                    </a:cubicBezTo>
                    <a:cubicBezTo>
                      <a:pt x="13309" y="5533"/>
                      <a:pt x="13293" y="5518"/>
                      <a:pt x="13279" y="5498"/>
                    </a:cubicBezTo>
                    <a:cubicBezTo>
                      <a:pt x="13265" y="5478"/>
                      <a:pt x="13255" y="5456"/>
                      <a:pt x="13249" y="5431"/>
                    </a:cubicBezTo>
                    <a:cubicBezTo>
                      <a:pt x="13245" y="5416"/>
                      <a:pt x="13242" y="5401"/>
                      <a:pt x="13239" y="5384"/>
                    </a:cubicBezTo>
                    <a:cubicBezTo>
                      <a:pt x="13236" y="5368"/>
                      <a:pt x="13234" y="5357"/>
                      <a:pt x="13234" y="5353"/>
                    </a:cubicBezTo>
                    <a:lnTo>
                      <a:pt x="13385" y="5316"/>
                    </a:lnTo>
                    <a:lnTo>
                      <a:pt x="13387" y="5322"/>
                    </a:lnTo>
                    <a:cubicBezTo>
                      <a:pt x="13387" y="5325"/>
                      <a:pt x="13388" y="5328"/>
                      <a:pt x="13388" y="5331"/>
                    </a:cubicBezTo>
                    <a:cubicBezTo>
                      <a:pt x="13389" y="5335"/>
                      <a:pt x="13390" y="5339"/>
                      <a:pt x="13391" y="5343"/>
                    </a:cubicBezTo>
                    <a:cubicBezTo>
                      <a:pt x="13395" y="5360"/>
                      <a:pt x="13399" y="5372"/>
                      <a:pt x="13403" y="5380"/>
                    </a:cubicBezTo>
                    <a:cubicBezTo>
                      <a:pt x="13408" y="5387"/>
                      <a:pt x="13413" y="5394"/>
                      <a:pt x="13420" y="5399"/>
                    </a:cubicBezTo>
                    <a:cubicBezTo>
                      <a:pt x="13446" y="5416"/>
                      <a:pt x="13483" y="5424"/>
                      <a:pt x="13529" y="5422"/>
                    </a:cubicBezTo>
                    <a:cubicBezTo>
                      <a:pt x="13575" y="5419"/>
                      <a:pt x="13639" y="5411"/>
                      <a:pt x="13719" y="5395"/>
                    </a:cubicBezTo>
                    <a:cubicBezTo>
                      <a:pt x="13751" y="5389"/>
                      <a:pt x="13786" y="5382"/>
                      <a:pt x="13824" y="5374"/>
                    </a:cubicBezTo>
                    <a:cubicBezTo>
                      <a:pt x="13861" y="5366"/>
                      <a:pt x="13904" y="5356"/>
                      <a:pt x="13952" y="5346"/>
                    </a:cubicBezTo>
                    <a:lnTo>
                      <a:pt x="14085" y="5871"/>
                    </a:lnTo>
                    <a:lnTo>
                      <a:pt x="13407" y="6038"/>
                    </a:lnTo>
                    <a:close/>
                    <a:moveTo>
                      <a:pt x="13492" y="6838"/>
                    </a:moveTo>
                    <a:lnTo>
                      <a:pt x="13477" y="6665"/>
                    </a:lnTo>
                    <a:lnTo>
                      <a:pt x="13940" y="6625"/>
                    </a:lnTo>
                    <a:lnTo>
                      <a:pt x="13452" y="6380"/>
                    </a:lnTo>
                    <a:lnTo>
                      <a:pt x="13437" y="6211"/>
                    </a:lnTo>
                    <a:lnTo>
                      <a:pt x="14133" y="6151"/>
                    </a:lnTo>
                    <a:lnTo>
                      <a:pt x="14148" y="6323"/>
                    </a:lnTo>
                    <a:lnTo>
                      <a:pt x="13729" y="6359"/>
                    </a:lnTo>
                    <a:lnTo>
                      <a:pt x="14172" y="6589"/>
                    </a:lnTo>
                    <a:lnTo>
                      <a:pt x="14189" y="6778"/>
                    </a:lnTo>
                    <a:lnTo>
                      <a:pt x="13492" y="6838"/>
                    </a:lnTo>
                    <a:close/>
                    <a:moveTo>
                      <a:pt x="13489" y="7652"/>
                    </a:moveTo>
                    <a:lnTo>
                      <a:pt x="13492" y="7434"/>
                    </a:lnTo>
                    <a:lnTo>
                      <a:pt x="13778" y="7235"/>
                    </a:lnTo>
                    <a:lnTo>
                      <a:pt x="13779" y="7191"/>
                    </a:lnTo>
                    <a:lnTo>
                      <a:pt x="13497" y="7186"/>
                    </a:lnTo>
                    <a:lnTo>
                      <a:pt x="13500" y="7008"/>
                    </a:lnTo>
                    <a:lnTo>
                      <a:pt x="14199" y="7020"/>
                    </a:lnTo>
                    <a:lnTo>
                      <a:pt x="14196" y="7198"/>
                    </a:lnTo>
                    <a:lnTo>
                      <a:pt x="13911" y="7193"/>
                    </a:lnTo>
                    <a:cubicBezTo>
                      <a:pt x="13911" y="7208"/>
                      <a:pt x="13913" y="7220"/>
                      <a:pt x="13915" y="7230"/>
                    </a:cubicBezTo>
                    <a:cubicBezTo>
                      <a:pt x="13917" y="7239"/>
                      <a:pt x="13921" y="7248"/>
                      <a:pt x="13927" y="7256"/>
                    </a:cubicBezTo>
                    <a:cubicBezTo>
                      <a:pt x="13933" y="7265"/>
                      <a:pt x="13942" y="7274"/>
                      <a:pt x="13954" y="7284"/>
                    </a:cubicBezTo>
                    <a:cubicBezTo>
                      <a:pt x="13966" y="7293"/>
                      <a:pt x="13981" y="7304"/>
                      <a:pt x="13999" y="7315"/>
                    </a:cubicBezTo>
                    <a:cubicBezTo>
                      <a:pt x="14011" y="7321"/>
                      <a:pt x="14024" y="7329"/>
                      <a:pt x="14039" y="7337"/>
                    </a:cubicBezTo>
                    <a:cubicBezTo>
                      <a:pt x="14055" y="7346"/>
                      <a:pt x="14067" y="7353"/>
                      <a:pt x="14077" y="7358"/>
                    </a:cubicBezTo>
                    <a:cubicBezTo>
                      <a:pt x="14119" y="7383"/>
                      <a:pt x="14148" y="7409"/>
                      <a:pt x="14166" y="7435"/>
                    </a:cubicBezTo>
                    <a:cubicBezTo>
                      <a:pt x="14184" y="7462"/>
                      <a:pt x="14192" y="7502"/>
                      <a:pt x="14191" y="7555"/>
                    </a:cubicBezTo>
                    <a:cubicBezTo>
                      <a:pt x="14191" y="7570"/>
                      <a:pt x="14190" y="7584"/>
                      <a:pt x="14190" y="7597"/>
                    </a:cubicBezTo>
                    <a:cubicBezTo>
                      <a:pt x="14189" y="7609"/>
                      <a:pt x="14188" y="7618"/>
                      <a:pt x="14188" y="7624"/>
                    </a:cubicBezTo>
                    <a:lnTo>
                      <a:pt x="14037" y="7621"/>
                    </a:lnTo>
                    <a:lnTo>
                      <a:pt x="14038" y="7570"/>
                    </a:lnTo>
                    <a:cubicBezTo>
                      <a:pt x="14038" y="7545"/>
                      <a:pt x="14032" y="7525"/>
                      <a:pt x="14019" y="7511"/>
                    </a:cubicBezTo>
                    <a:cubicBezTo>
                      <a:pt x="14006" y="7496"/>
                      <a:pt x="13983" y="7480"/>
                      <a:pt x="13950" y="7463"/>
                    </a:cubicBezTo>
                    <a:cubicBezTo>
                      <a:pt x="13918" y="7445"/>
                      <a:pt x="13895" y="7431"/>
                      <a:pt x="13882" y="7420"/>
                    </a:cubicBezTo>
                    <a:cubicBezTo>
                      <a:pt x="13869" y="7409"/>
                      <a:pt x="13859" y="7398"/>
                      <a:pt x="13854" y="7388"/>
                    </a:cubicBezTo>
                    <a:lnTo>
                      <a:pt x="13489" y="7652"/>
                    </a:lnTo>
                    <a:close/>
                    <a:moveTo>
                      <a:pt x="13395" y="8363"/>
                    </a:moveTo>
                    <a:lnTo>
                      <a:pt x="13416" y="8191"/>
                    </a:lnTo>
                    <a:lnTo>
                      <a:pt x="13878" y="8247"/>
                    </a:lnTo>
                    <a:lnTo>
                      <a:pt x="13451" y="7907"/>
                    </a:lnTo>
                    <a:lnTo>
                      <a:pt x="13472" y="7739"/>
                    </a:lnTo>
                    <a:lnTo>
                      <a:pt x="14166" y="7823"/>
                    </a:lnTo>
                    <a:lnTo>
                      <a:pt x="14145" y="7995"/>
                    </a:lnTo>
                    <a:lnTo>
                      <a:pt x="13727" y="7944"/>
                    </a:lnTo>
                    <a:lnTo>
                      <a:pt x="14112" y="8259"/>
                    </a:lnTo>
                    <a:lnTo>
                      <a:pt x="14089" y="8447"/>
                    </a:lnTo>
                    <a:lnTo>
                      <a:pt x="13395" y="8363"/>
                    </a:lnTo>
                    <a:close/>
                    <a:moveTo>
                      <a:pt x="13502" y="9861"/>
                    </a:moveTo>
                    <a:lnTo>
                      <a:pt x="13581" y="9659"/>
                    </a:lnTo>
                    <a:lnTo>
                      <a:pt x="13054" y="9460"/>
                    </a:lnTo>
                    <a:lnTo>
                      <a:pt x="13119" y="9294"/>
                    </a:lnTo>
                    <a:lnTo>
                      <a:pt x="13645" y="9493"/>
                    </a:lnTo>
                    <a:lnTo>
                      <a:pt x="13723" y="9292"/>
                    </a:lnTo>
                    <a:lnTo>
                      <a:pt x="13850" y="9340"/>
                    </a:lnTo>
                    <a:lnTo>
                      <a:pt x="13628" y="9908"/>
                    </a:lnTo>
                    <a:lnTo>
                      <a:pt x="13502" y="9861"/>
                    </a:lnTo>
                    <a:close/>
                    <a:moveTo>
                      <a:pt x="12641" y="10329"/>
                    </a:moveTo>
                    <a:lnTo>
                      <a:pt x="12726" y="10165"/>
                    </a:lnTo>
                    <a:lnTo>
                      <a:pt x="12873" y="10186"/>
                    </a:lnTo>
                    <a:lnTo>
                      <a:pt x="12991" y="9958"/>
                    </a:lnTo>
                    <a:lnTo>
                      <a:pt x="12887" y="9852"/>
                    </a:lnTo>
                    <a:lnTo>
                      <a:pt x="12970" y="9692"/>
                    </a:lnTo>
                    <a:lnTo>
                      <a:pt x="13475" y="10232"/>
                    </a:lnTo>
                    <a:lnTo>
                      <a:pt x="13381" y="10415"/>
                    </a:lnTo>
                    <a:lnTo>
                      <a:pt x="12641" y="10329"/>
                    </a:lnTo>
                    <a:close/>
                    <a:moveTo>
                      <a:pt x="13007" y="10205"/>
                    </a:moveTo>
                    <a:lnTo>
                      <a:pt x="13270" y="10241"/>
                    </a:lnTo>
                    <a:lnTo>
                      <a:pt x="13085" y="10054"/>
                    </a:lnTo>
                    <a:lnTo>
                      <a:pt x="13007" y="10205"/>
                    </a:lnTo>
                    <a:close/>
                    <a:moveTo>
                      <a:pt x="12766" y="11165"/>
                    </a:moveTo>
                    <a:lnTo>
                      <a:pt x="12882" y="10982"/>
                    </a:lnTo>
                    <a:lnTo>
                      <a:pt x="12404" y="10687"/>
                    </a:lnTo>
                    <a:lnTo>
                      <a:pt x="12499" y="10536"/>
                    </a:lnTo>
                    <a:lnTo>
                      <a:pt x="12977" y="10831"/>
                    </a:lnTo>
                    <a:lnTo>
                      <a:pt x="13093" y="10648"/>
                    </a:lnTo>
                    <a:lnTo>
                      <a:pt x="13208" y="10719"/>
                    </a:lnTo>
                    <a:lnTo>
                      <a:pt x="12881" y="11235"/>
                    </a:lnTo>
                    <a:lnTo>
                      <a:pt x="12766" y="11165"/>
                    </a:lnTo>
                    <a:close/>
                    <a:moveTo>
                      <a:pt x="11798" y="11443"/>
                    </a:moveTo>
                    <a:lnTo>
                      <a:pt x="11918" y="11303"/>
                    </a:lnTo>
                    <a:lnTo>
                      <a:pt x="12057" y="11356"/>
                    </a:lnTo>
                    <a:lnTo>
                      <a:pt x="12224" y="11160"/>
                    </a:lnTo>
                    <a:lnTo>
                      <a:pt x="12147" y="11033"/>
                    </a:lnTo>
                    <a:lnTo>
                      <a:pt x="12264" y="10896"/>
                    </a:lnTo>
                    <a:lnTo>
                      <a:pt x="12633" y="11535"/>
                    </a:lnTo>
                    <a:lnTo>
                      <a:pt x="12500" y="11692"/>
                    </a:lnTo>
                    <a:lnTo>
                      <a:pt x="11798" y="11443"/>
                    </a:lnTo>
                    <a:close/>
                    <a:moveTo>
                      <a:pt x="12184" y="11404"/>
                    </a:moveTo>
                    <a:lnTo>
                      <a:pt x="12431" y="11498"/>
                    </a:lnTo>
                    <a:lnTo>
                      <a:pt x="12294" y="11274"/>
                    </a:lnTo>
                    <a:lnTo>
                      <a:pt x="12184" y="11404"/>
                    </a:lnTo>
                    <a:close/>
                    <a:moveTo>
                      <a:pt x="11649" y="12244"/>
                    </a:moveTo>
                    <a:cubicBezTo>
                      <a:pt x="11628" y="12222"/>
                      <a:pt x="11610" y="12196"/>
                      <a:pt x="11597" y="12168"/>
                    </a:cubicBezTo>
                    <a:cubicBezTo>
                      <a:pt x="11585" y="12139"/>
                      <a:pt x="11578" y="12110"/>
                      <a:pt x="11579" y="12082"/>
                    </a:cubicBezTo>
                    <a:cubicBezTo>
                      <a:pt x="11580" y="12043"/>
                      <a:pt x="11588" y="12007"/>
                      <a:pt x="11603" y="11974"/>
                    </a:cubicBezTo>
                    <a:cubicBezTo>
                      <a:pt x="11617" y="11940"/>
                      <a:pt x="11643" y="11906"/>
                      <a:pt x="11680" y="11871"/>
                    </a:cubicBezTo>
                    <a:lnTo>
                      <a:pt x="11761" y="11794"/>
                    </a:lnTo>
                    <a:lnTo>
                      <a:pt x="11602" y="11632"/>
                    </a:lnTo>
                    <a:lnTo>
                      <a:pt x="11732" y="11509"/>
                    </a:lnTo>
                    <a:lnTo>
                      <a:pt x="12218" y="12005"/>
                    </a:lnTo>
                    <a:lnTo>
                      <a:pt x="12004" y="12208"/>
                    </a:lnTo>
                    <a:cubicBezTo>
                      <a:pt x="11972" y="12239"/>
                      <a:pt x="11943" y="12262"/>
                      <a:pt x="11915" y="12278"/>
                    </a:cubicBezTo>
                    <a:cubicBezTo>
                      <a:pt x="11888" y="12293"/>
                      <a:pt x="11861" y="12303"/>
                      <a:pt x="11833" y="12308"/>
                    </a:cubicBezTo>
                    <a:cubicBezTo>
                      <a:pt x="11800" y="12315"/>
                      <a:pt x="11768" y="12313"/>
                      <a:pt x="11737" y="12302"/>
                    </a:cubicBezTo>
                    <a:cubicBezTo>
                      <a:pt x="11707" y="12292"/>
                      <a:pt x="11677" y="12273"/>
                      <a:pt x="11649" y="12244"/>
                    </a:cubicBezTo>
                    <a:close/>
                    <a:moveTo>
                      <a:pt x="11780" y="12113"/>
                    </a:moveTo>
                    <a:cubicBezTo>
                      <a:pt x="11794" y="12127"/>
                      <a:pt x="11810" y="12136"/>
                      <a:pt x="11827" y="12139"/>
                    </a:cubicBezTo>
                    <a:cubicBezTo>
                      <a:pt x="11845" y="12141"/>
                      <a:pt x="11861" y="12140"/>
                      <a:pt x="11875" y="12134"/>
                    </a:cubicBezTo>
                    <a:cubicBezTo>
                      <a:pt x="11893" y="12127"/>
                      <a:pt x="11910" y="12117"/>
                      <a:pt x="11923" y="12105"/>
                    </a:cubicBezTo>
                    <a:cubicBezTo>
                      <a:pt x="11936" y="12094"/>
                      <a:pt x="11954" y="12078"/>
                      <a:pt x="11975" y="12057"/>
                    </a:cubicBezTo>
                    <a:lnTo>
                      <a:pt x="11997" y="12036"/>
                    </a:lnTo>
                    <a:lnTo>
                      <a:pt x="11852" y="11887"/>
                    </a:lnTo>
                    <a:lnTo>
                      <a:pt x="11815" y="11923"/>
                    </a:lnTo>
                    <a:cubicBezTo>
                      <a:pt x="11793" y="11944"/>
                      <a:pt x="11776" y="11962"/>
                      <a:pt x="11764" y="11979"/>
                    </a:cubicBezTo>
                    <a:cubicBezTo>
                      <a:pt x="11752" y="11995"/>
                      <a:pt x="11746" y="12012"/>
                      <a:pt x="11744" y="12029"/>
                    </a:cubicBezTo>
                    <a:cubicBezTo>
                      <a:pt x="11742" y="12044"/>
                      <a:pt x="11745" y="12058"/>
                      <a:pt x="11751" y="12072"/>
                    </a:cubicBezTo>
                    <a:cubicBezTo>
                      <a:pt x="11757" y="12085"/>
                      <a:pt x="11767" y="12099"/>
                      <a:pt x="11780" y="12113"/>
                    </a:cubicBezTo>
                    <a:close/>
                    <a:moveTo>
                      <a:pt x="10956" y="12173"/>
                    </a:moveTo>
                    <a:cubicBezTo>
                      <a:pt x="10997" y="12141"/>
                      <a:pt x="11039" y="12117"/>
                      <a:pt x="11083" y="12101"/>
                    </a:cubicBezTo>
                    <a:cubicBezTo>
                      <a:pt x="11126" y="12085"/>
                      <a:pt x="11170" y="12080"/>
                      <a:pt x="11214" y="12083"/>
                    </a:cubicBezTo>
                    <a:cubicBezTo>
                      <a:pt x="11258" y="12087"/>
                      <a:pt x="11300" y="12101"/>
                      <a:pt x="11342" y="12125"/>
                    </a:cubicBezTo>
                    <a:cubicBezTo>
                      <a:pt x="11385" y="12149"/>
                      <a:pt x="11424" y="12184"/>
                      <a:pt x="11462" y="12229"/>
                    </a:cubicBezTo>
                    <a:cubicBezTo>
                      <a:pt x="11496" y="12272"/>
                      <a:pt x="11522" y="12315"/>
                      <a:pt x="11537" y="12360"/>
                    </a:cubicBezTo>
                    <a:cubicBezTo>
                      <a:pt x="11553" y="12405"/>
                      <a:pt x="11558" y="12450"/>
                      <a:pt x="11554" y="12494"/>
                    </a:cubicBezTo>
                    <a:cubicBezTo>
                      <a:pt x="11550" y="12537"/>
                      <a:pt x="11536" y="12579"/>
                      <a:pt x="11511" y="12619"/>
                    </a:cubicBezTo>
                    <a:cubicBezTo>
                      <a:pt x="11487" y="12660"/>
                      <a:pt x="11454" y="12697"/>
                      <a:pt x="11413" y="12730"/>
                    </a:cubicBezTo>
                    <a:cubicBezTo>
                      <a:pt x="11390" y="12749"/>
                      <a:pt x="11369" y="12764"/>
                      <a:pt x="11348" y="12776"/>
                    </a:cubicBezTo>
                    <a:cubicBezTo>
                      <a:pt x="11328" y="12788"/>
                      <a:pt x="11308" y="12798"/>
                      <a:pt x="11289" y="12807"/>
                    </a:cubicBezTo>
                    <a:cubicBezTo>
                      <a:pt x="11269" y="12815"/>
                      <a:pt x="11250" y="12822"/>
                      <a:pt x="11232" y="12827"/>
                    </a:cubicBezTo>
                    <a:cubicBezTo>
                      <a:pt x="11214" y="12832"/>
                      <a:pt x="11198" y="12836"/>
                      <a:pt x="11184" y="12839"/>
                    </a:cubicBezTo>
                    <a:lnTo>
                      <a:pt x="11078" y="12709"/>
                    </a:lnTo>
                    <a:lnTo>
                      <a:pt x="11094" y="12696"/>
                    </a:lnTo>
                    <a:cubicBezTo>
                      <a:pt x="11105" y="12696"/>
                      <a:pt x="11120" y="12696"/>
                      <a:pt x="11136" y="12696"/>
                    </a:cubicBezTo>
                    <a:cubicBezTo>
                      <a:pt x="11153" y="12696"/>
                      <a:pt x="11171" y="12694"/>
                      <a:pt x="11191" y="12691"/>
                    </a:cubicBezTo>
                    <a:cubicBezTo>
                      <a:pt x="11210" y="12688"/>
                      <a:pt x="11230" y="12683"/>
                      <a:pt x="11250" y="12676"/>
                    </a:cubicBezTo>
                    <a:cubicBezTo>
                      <a:pt x="11270" y="12669"/>
                      <a:pt x="11289" y="12658"/>
                      <a:pt x="11307" y="12644"/>
                    </a:cubicBezTo>
                    <a:cubicBezTo>
                      <a:pt x="11326" y="12628"/>
                      <a:pt x="11343" y="12610"/>
                      <a:pt x="11355" y="12590"/>
                    </a:cubicBezTo>
                    <a:cubicBezTo>
                      <a:pt x="11368" y="12570"/>
                      <a:pt x="11376" y="12546"/>
                      <a:pt x="11380" y="12520"/>
                    </a:cubicBezTo>
                    <a:cubicBezTo>
                      <a:pt x="11383" y="12495"/>
                      <a:pt x="11379" y="12468"/>
                      <a:pt x="11370" y="12438"/>
                    </a:cubicBezTo>
                    <a:cubicBezTo>
                      <a:pt x="11360" y="12408"/>
                      <a:pt x="11342" y="12377"/>
                      <a:pt x="11316" y="12345"/>
                    </a:cubicBezTo>
                    <a:cubicBezTo>
                      <a:pt x="11288" y="12312"/>
                      <a:pt x="11260" y="12287"/>
                      <a:pt x="11232" y="12272"/>
                    </a:cubicBezTo>
                    <a:cubicBezTo>
                      <a:pt x="11204" y="12258"/>
                      <a:pt x="11177" y="12249"/>
                      <a:pt x="11152" y="12248"/>
                    </a:cubicBezTo>
                    <a:cubicBezTo>
                      <a:pt x="11127" y="12247"/>
                      <a:pt x="11102" y="12251"/>
                      <a:pt x="11080" y="12260"/>
                    </a:cubicBezTo>
                    <a:cubicBezTo>
                      <a:pt x="11057" y="12269"/>
                      <a:pt x="11036" y="12280"/>
                      <a:pt x="11018" y="12294"/>
                    </a:cubicBezTo>
                    <a:cubicBezTo>
                      <a:pt x="11001" y="12308"/>
                      <a:pt x="10987" y="12324"/>
                      <a:pt x="10974" y="12342"/>
                    </a:cubicBezTo>
                    <a:cubicBezTo>
                      <a:pt x="10962" y="12361"/>
                      <a:pt x="10952" y="12380"/>
                      <a:pt x="10945" y="12400"/>
                    </a:cubicBezTo>
                    <a:cubicBezTo>
                      <a:pt x="10939" y="12416"/>
                      <a:pt x="10934" y="12432"/>
                      <a:pt x="10930" y="12448"/>
                    </a:cubicBezTo>
                    <a:cubicBezTo>
                      <a:pt x="10926" y="12465"/>
                      <a:pt x="10924" y="12478"/>
                      <a:pt x="10922" y="12489"/>
                    </a:cubicBezTo>
                    <a:lnTo>
                      <a:pt x="10907" y="12501"/>
                    </a:lnTo>
                    <a:lnTo>
                      <a:pt x="10802" y="12373"/>
                    </a:lnTo>
                    <a:cubicBezTo>
                      <a:pt x="10811" y="12356"/>
                      <a:pt x="10819" y="12340"/>
                      <a:pt x="10827" y="12324"/>
                    </a:cubicBezTo>
                    <a:cubicBezTo>
                      <a:pt x="10835" y="12309"/>
                      <a:pt x="10844" y="12294"/>
                      <a:pt x="10855" y="12280"/>
                    </a:cubicBezTo>
                    <a:cubicBezTo>
                      <a:pt x="10868" y="12260"/>
                      <a:pt x="10882" y="12243"/>
                      <a:pt x="10895" y="12228"/>
                    </a:cubicBezTo>
                    <a:cubicBezTo>
                      <a:pt x="10909" y="12213"/>
                      <a:pt x="10929" y="12195"/>
                      <a:pt x="10956" y="12173"/>
                    </a:cubicBezTo>
                    <a:close/>
                    <a:moveTo>
                      <a:pt x="10509" y="13158"/>
                    </a:moveTo>
                    <a:lnTo>
                      <a:pt x="10692" y="13041"/>
                    </a:lnTo>
                    <a:lnTo>
                      <a:pt x="10385" y="12574"/>
                    </a:lnTo>
                    <a:lnTo>
                      <a:pt x="10536" y="12477"/>
                    </a:lnTo>
                    <a:lnTo>
                      <a:pt x="10843" y="12944"/>
                    </a:lnTo>
                    <a:lnTo>
                      <a:pt x="11026" y="12826"/>
                    </a:lnTo>
                    <a:lnTo>
                      <a:pt x="11100" y="12938"/>
                    </a:lnTo>
                    <a:lnTo>
                      <a:pt x="10582" y="13270"/>
                    </a:lnTo>
                    <a:lnTo>
                      <a:pt x="10509" y="13158"/>
                    </a:lnTo>
                    <a:close/>
                    <a:moveTo>
                      <a:pt x="9513" y="13007"/>
                    </a:moveTo>
                    <a:lnTo>
                      <a:pt x="9682" y="12929"/>
                    </a:lnTo>
                    <a:lnTo>
                      <a:pt x="9785" y="13036"/>
                    </a:lnTo>
                    <a:lnTo>
                      <a:pt x="10020" y="12927"/>
                    </a:lnTo>
                    <a:lnTo>
                      <a:pt x="10004" y="12781"/>
                    </a:lnTo>
                    <a:lnTo>
                      <a:pt x="10169" y="12705"/>
                    </a:lnTo>
                    <a:lnTo>
                      <a:pt x="10230" y="13438"/>
                    </a:lnTo>
                    <a:lnTo>
                      <a:pt x="10042" y="13525"/>
                    </a:lnTo>
                    <a:lnTo>
                      <a:pt x="9513" y="13007"/>
                    </a:lnTo>
                    <a:close/>
                    <a:moveTo>
                      <a:pt x="9879" y="13132"/>
                    </a:moveTo>
                    <a:lnTo>
                      <a:pt x="10063" y="13320"/>
                    </a:lnTo>
                    <a:lnTo>
                      <a:pt x="10035" y="13060"/>
                    </a:lnTo>
                    <a:lnTo>
                      <a:pt x="9879" y="13132"/>
                    </a:lnTo>
                    <a:close/>
                    <a:moveTo>
                      <a:pt x="8826" y="13244"/>
                    </a:moveTo>
                    <a:lnTo>
                      <a:pt x="8996" y="13186"/>
                    </a:lnTo>
                    <a:lnTo>
                      <a:pt x="9096" y="13473"/>
                    </a:lnTo>
                    <a:lnTo>
                      <a:pt x="9348" y="13388"/>
                    </a:lnTo>
                    <a:lnTo>
                      <a:pt x="9248" y="13100"/>
                    </a:lnTo>
                    <a:lnTo>
                      <a:pt x="9418" y="13042"/>
                    </a:lnTo>
                    <a:lnTo>
                      <a:pt x="9646" y="13695"/>
                    </a:lnTo>
                    <a:lnTo>
                      <a:pt x="9475" y="13753"/>
                    </a:lnTo>
                    <a:lnTo>
                      <a:pt x="9392" y="13514"/>
                    </a:lnTo>
                    <a:lnTo>
                      <a:pt x="9140" y="13599"/>
                    </a:lnTo>
                    <a:lnTo>
                      <a:pt x="9224" y="13838"/>
                    </a:lnTo>
                    <a:lnTo>
                      <a:pt x="9053" y="13896"/>
                    </a:lnTo>
                    <a:lnTo>
                      <a:pt x="8826" y="13244"/>
                    </a:lnTo>
                    <a:close/>
                  </a:path>
                </a:pathLst>
              </a:custGeom>
              <a:solidFill>
                <a:srgbClr val="364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7" name="Oval 9"/>
              <p:cNvSpPr>
                <a:spLocks noChangeArrowheads="1"/>
              </p:cNvSpPr>
              <p:nvPr/>
            </p:nvSpPr>
            <p:spPr bwMode="auto">
              <a:xfrm>
                <a:off x="1980" y="872"/>
                <a:ext cx="849" cy="845"/>
              </a:xfrm>
              <a:prstGeom prst="ellipse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8" name="Freeform 10"/>
              <p:cNvSpPr>
                <a:spLocks/>
              </p:cNvSpPr>
              <p:nvPr/>
            </p:nvSpPr>
            <p:spPr bwMode="auto">
              <a:xfrm>
                <a:off x="2386" y="1814"/>
                <a:ext cx="57" cy="2"/>
              </a:xfrm>
              <a:custGeom>
                <a:avLst/>
                <a:gdLst>
                  <a:gd name="T0" fmla="*/ 782 w 782"/>
                  <a:gd name="T1" fmla="*/ 11 h 29"/>
                  <a:gd name="T2" fmla="*/ 0 w 782"/>
                  <a:gd name="T3" fmla="*/ 29 h 29"/>
                  <a:gd name="T4" fmla="*/ 0 w 782"/>
                  <a:gd name="T5" fmla="*/ 18 h 29"/>
                  <a:gd name="T6" fmla="*/ 782 w 782"/>
                  <a:gd name="T7" fmla="*/ 0 h 29"/>
                  <a:gd name="T8" fmla="*/ 782 w 782"/>
                  <a:gd name="T9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9">
                    <a:moveTo>
                      <a:pt x="782" y="11"/>
                    </a:moveTo>
                    <a:lnTo>
                      <a:pt x="0" y="29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1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9" name="Freeform 11"/>
              <p:cNvSpPr>
                <a:spLocks/>
              </p:cNvSpPr>
              <p:nvPr/>
            </p:nvSpPr>
            <p:spPr bwMode="auto">
              <a:xfrm>
                <a:off x="2386" y="1813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8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0" name="Freeform 12"/>
              <p:cNvSpPr>
                <a:spLocks/>
              </p:cNvSpPr>
              <p:nvPr/>
            </p:nvSpPr>
            <p:spPr bwMode="auto">
              <a:xfrm>
                <a:off x="2386" y="181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1" name="Freeform 13"/>
              <p:cNvSpPr>
                <a:spLocks/>
              </p:cNvSpPr>
              <p:nvPr/>
            </p:nvSpPr>
            <p:spPr bwMode="auto">
              <a:xfrm>
                <a:off x="2386" y="181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2" name="Freeform 14"/>
              <p:cNvSpPr>
                <a:spLocks/>
              </p:cNvSpPr>
              <p:nvPr/>
            </p:nvSpPr>
            <p:spPr bwMode="auto">
              <a:xfrm>
                <a:off x="2386" y="1813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3" name="Freeform 15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4" name="Freeform 16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5" name="Freeform 17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6" name="Freeform 18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7" name="Freeform 19"/>
              <p:cNvSpPr>
                <a:spLocks/>
              </p:cNvSpPr>
              <p:nvPr/>
            </p:nvSpPr>
            <p:spPr bwMode="auto">
              <a:xfrm>
                <a:off x="2386" y="1812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8" name="Freeform 20"/>
              <p:cNvSpPr>
                <a:spLocks/>
              </p:cNvSpPr>
              <p:nvPr/>
            </p:nvSpPr>
            <p:spPr bwMode="auto">
              <a:xfrm>
                <a:off x="2386" y="181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9" name="Freeform 21"/>
              <p:cNvSpPr>
                <a:spLocks/>
              </p:cNvSpPr>
              <p:nvPr/>
            </p:nvSpPr>
            <p:spPr bwMode="auto">
              <a:xfrm>
                <a:off x="2386" y="181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0" name="Freeform 22"/>
              <p:cNvSpPr>
                <a:spLocks/>
              </p:cNvSpPr>
              <p:nvPr/>
            </p:nvSpPr>
            <p:spPr bwMode="auto">
              <a:xfrm>
                <a:off x="2386" y="181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1" name="Freeform 23"/>
              <p:cNvSpPr>
                <a:spLocks/>
              </p:cNvSpPr>
              <p:nvPr/>
            </p:nvSpPr>
            <p:spPr bwMode="auto">
              <a:xfrm>
                <a:off x="2386" y="1811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2" name="Freeform 24"/>
              <p:cNvSpPr>
                <a:spLocks/>
              </p:cNvSpPr>
              <p:nvPr/>
            </p:nvSpPr>
            <p:spPr bwMode="auto">
              <a:xfrm>
                <a:off x="2386" y="1811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3" name="Freeform 25"/>
              <p:cNvSpPr>
                <a:spLocks/>
              </p:cNvSpPr>
              <p:nvPr/>
            </p:nvSpPr>
            <p:spPr bwMode="auto">
              <a:xfrm>
                <a:off x="2386" y="181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4" name="Freeform 26"/>
              <p:cNvSpPr>
                <a:spLocks/>
              </p:cNvSpPr>
              <p:nvPr/>
            </p:nvSpPr>
            <p:spPr bwMode="auto">
              <a:xfrm>
                <a:off x="2386" y="181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5" name="Freeform 27"/>
              <p:cNvSpPr>
                <a:spLocks/>
              </p:cNvSpPr>
              <p:nvPr/>
            </p:nvSpPr>
            <p:spPr bwMode="auto">
              <a:xfrm>
                <a:off x="2386" y="181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6" name="Freeform 28"/>
              <p:cNvSpPr>
                <a:spLocks/>
              </p:cNvSpPr>
              <p:nvPr/>
            </p:nvSpPr>
            <p:spPr bwMode="auto">
              <a:xfrm>
                <a:off x="2386" y="1810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7" name="Freeform 29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8" name="Freeform 30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9" name="Freeform 31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0" name="Freeform 32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1" name="Freeform 33"/>
              <p:cNvSpPr>
                <a:spLocks/>
              </p:cNvSpPr>
              <p:nvPr/>
            </p:nvSpPr>
            <p:spPr bwMode="auto">
              <a:xfrm>
                <a:off x="2386" y="1809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2" name="Freeform 34"/>
              <p:cNvSpPr>
                <a:spLocks/>
              </p:cNvSpPr>
              <p:nvPr/>
            </p:nvSpPr>
            <p:spPr bwMode="auto">
              <a:xfrm>
                <a:off x="2386" y="180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3" name="Freeform 35"/>
              <p:cNvSpPr>
                <a:spLocks/>
              </p:cNvSpPr>
              <p:nvPr/>
            </p:nvSpPr>
            <p:spPr bwMode="auto">
              <a:xfrm>
                <a:off x="2386" y="180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4" name="Freeform 36"/>
              <p:cNvSpPr>
                <a:spLocks/>
              </p:cNvSpPr>
              <p:nvPr/>
            </p:nvSpPr>
            <p:spPr bwMode="auto">
              <a:xfrm>
                <a:off x="2386" y="180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5" name="Freeform 37"/>
              <p:cNvSpPr>
                <a:spLocks/>
              </p:cNvSpPr>
              <p:nvPr/>
            </p:nvSpPr>
            <p:spPr bwMode="auto">
              <a:xfrm>
                <a:off x="2386" y="1808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6" name="Freeform 38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7" name="Freeform 39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8" name="Freeform 40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9" name="Freeform 41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0" name="Freeform 42"/>
              <p:cNvSpPr>
                <a:spLocks/>
              </p:cNvSpPr>
              <p:nvPr/>
            </p:nvSpPr>
            <p:spPr bwMode="auto">
              <a:xfrm>
                <a:off x="2386" y="1807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1" name="Freeform 43"/>
              <p:cNvSpPr>
                <a:spLocks/>
              </p:cNvSpPr>
              <p:nvPr/>
            </p:nvSpPr>
            <p:spPr bwMode="auto">
              <a:xfrm>
                <a:off x="2386" y="1806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2" name="Freeform 44"/>
              <p:cNvSpPr>
                <a:spLocks/>
              </p:cNvSpPr>
              <p:nvPr/>
            </p:nvSpPr>
            <p:spPr bwMode="auto">
              <a:xfrm>
                <a:off x="2386" y="1806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3" name="Freeform 45"/>
              <p:cNvSpPr>
                <a:spLocks/>
              </p:cNvSpPr>
              <p:nvPr/>
            </p:nvSpPr>
            <p:spPr bwMode="auto">
              <a:xfrm>
                <a:off x="2386" y="1806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4" name="Freeform 46"/>
              <p:cNvSpPr>
                <a:spLocks/>
              </p:cNvSpPr>
              <p:nvPr/>
            </p:nvSpPr>
            <p:spPr bwMode="auto">
              <a:xfrm>
                <a:off x="2386" y="1806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5" name="Freeform 47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6" name="Freeform 48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7" name="Freeform 49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8" name="Freeform 50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9" name="Freeform 51"/>
              <p:cNvSpPr>
                <a:spLocks/>
              </p:cNvSpPr>
              <p:nvPr/>
            </p:nvSpPr>
            <p:spPr bwMode="auto">
              <a:xfrm>
                <a:off x="2386" y="1805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0" name="Freeform 52"/>
              <p:cNvSpPr>
                <a:spLocks/>
              </p:cNvSpPr>
              <p:nvPr/>
            </p:nvSpPr>
            <p:spPr bwMode="auto">
              <a:xfrm>
                <a:off x="2386" y="180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1" name="Freeform 53"/>
              <p:cNvSpPr>
                <a:spLocks/>
              </p:cNvSpPr>
              <p:nvPr/>
            </p:nvSpPr>
            <p:spPr bwMode="auto">
              <a:xfrm>
                <a:off x="2386" y="180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2" name="Freeform 54"/>
              <p:cNvSpPr>
                <a:spLocks/>
              </p:cNvSpPr>
              <p:nvPr/>
            </p:nvSpPr>
            <p:spPr bwMode="auto">
              <a:xfrm>
                <a:off x="2386" y="180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3" name="Freeform 55"/>
              <p:cNvSpPr>
                <a:spLocks/>
              </p:cNvSpPr>
              <p:nvPr/>
            </p:nvSpPr>
            <p:spPr bwMode="auto">
              <a:xfrm>
                <a:off x="2386" y="1804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4" name="Freeform 56"/>
              <p:cNvSpPr>
                <a:spLocks/>
              </p:cNvSpPr>
              <p:nvPr/>
            </p:nvSpPr>
            <p:spPr bwMode="auto">
              <a:xfrm>
                <a:off x="2386" y="1804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5" name="Freeform 57"/>
              <p:cNvSpPr>
                <a:spLocks/>
              </p:cNvSpPr>
              <p:nvPr/>
            </p:nvSpPr>
            <p:spPr bwMode="auto">
              <a:xfrm>
                <a:off x="2386" y="180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6" name="Freeform 58"/>
              <p:cNvSpPr>
                <a:spLocks/>
              </p:cNvSpPr>
              <p:nvPr/>
            </p:nvSpPr>
            <p:spPr bwMode="auto">
              <a:xfrm>
                <a:off x="2386" y="1803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7" name="Freeform 59"/>
              <p:cNvSpPr>
                <a:spLocks/>
              </p:cNvSpPr>
              <p:nvPr/>
            </p:nvSpPr>
            <p:spPr bwMode="auto">
              <a:xfrm>
                <a:off x="2386" y="1803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8" name="Freeform 60"/>
              <p:cNvSpPr>
                <a:spLocks/>
              </p:cNvSpPr>
              <p:nvPr/>
            </p:nvSpPr>
            <p:spPr bwMode="auto">
              <a:xfrm>
                <a:off x="2386" y="1803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9" name="Freeform 61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0" name="Freeform 62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1" name="Freeform 63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2" name="Freeform 64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3" name="Freeform 65"/>
              <p:cNvSpPr>
                <a:spLocks/>
              </p:cNvSpPr>
              <p:nvPr/>
            </p:nvSpPr>
            <p:spPr bwMode="auto">
              <a:xfrm>
                <a:off x="2386" y="1802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4" name="Freeform 66"/>
              <p:cNvSpPr>
                <a:spLocks/>
              </p:cNvSpPr>
              <p:nvPr/>
            </p:nvSpPr>
            <p:spPr bwMode="auto">
              <a:xfrm>
                <a:off x="2386" y="180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5" name="Freeform 67"/>
              <p:cNvSpPr>
                <a:spLocks/>
              </p:cNvSpPr>
              <p:nvPr/>
            </p:nvSpPr>
            <p:spPr bwMode="auto">
              <a:xfrm>
                <a:off x="2386" y="180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6" name="Freeform 68"/>
              <p:cNvSpPr>
                <a:spLocks/>
              </p:cNvSpPr>
              <p:nvPr/>
            </p:nvSpPr>
            <p:spPr bwMode="auto">
              <a:xfrm>
                <a:off x="2386" y="180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7" name="Freeform 69"/>
              <p:cNvSpPr>
                <a:spLocks/>
              </p:cNvSpPr>
              <p:nvPr/>
            </p:nvSpPr>
            <p:spPr bwMode="auto">
              <a:xfrm>
                <a:off x="2386" y="1801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8" name="Freeform 70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9" name="Freeform 71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0" name="Freeform 72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1" name="Freeform 73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2" name="Freeform 74"/>
              <p:cNvSpPr>
                <a:spLocks/>
              </p:cNvSpPr>
              <p:nvPr/>
            </p:nvSpPr>
            <p:spPr bwMode="auto">
              <a:xfrm>
                <a:off x="2386" y="1800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3" name="Freeform 75"/>
              <p:cNvSpPr>
                <a:spLocks/>
              </p:cNvSpPr>
              <p:nvPr/>
            </p:nvSpPr>
            <p:spPr bwMode="auto">
              <a:xfrm>
                <a:off x="2386" y="179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4" name="Freeform 76"/>
              <p:cNvSpPr>
                <a:spLocks/>
              </p:cNvSpPr>
              <p:nvPr/>
            </p:nvSpPr>
            <p:spPr bwMode="auto">
              <a:xfrm>
                <a:off x="2386" y="179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5" name="Freeform 77"/>
              <p:cNvSpPr>
                <a:spLocks/>
              </p:cNvSpPr>
              <p:nvPr/>
            </p:nvSpPr>
            <p:spPr bwMode="auto">
              <a:xfrm>
                <a:off x="2386" y="1799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6" name="Freeform 78"/>
              <p:cNvSpPr>
                <a:spLocks/>
              </p:cNvSpPr>
              <p:nvPr/>
            </p:nvSpPr>
            <p:spPr bwMode="auto">
              <a:xfrm>
                <a:off x="2386" y="1799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7" name="Freeform 79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8" name="Freeform 80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9" name="Freeform 81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0" name="Freeform 82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1" name="Freeform 83"/>
              <p:cNvSpPr>
                <a:spLocks/>
              </p:cNvSpPr>
              <p:nvPr/>
            </p:nvSpPr>
            <p:spPr bwMode="auto">
              <a:xfrm>
                <a:off x="2386" y="1798"/>
                <a:ext cx="57" cy="1"/>
              </a:xfrm>
              <a:custGeom>
                <a:avLst/>
                <a:gdLst>
                  <a:gd name="T0" fmla="*/ 782 w 782"/>
                  <a:gd name="T1" fmla="*/ 7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2" name="Freeform 84"/>
              <p:cNvSpPr>
                <a:spLocks/>
              </p:cNvSpPr>
              <p:nvPr/>
            </p:nvSpPr>
            <p:spPr bwMode="auto">
              <a:xfrm>
                <a:off x="2386" y="1797"/>
                <a:ext cx="57" cy="2"/>
              </a:xfrm>
              <a:custGeom>
                <a:avLst/>
                <a:gdLst>
                  <a:gd name="T0" fmla="*/ 782 w 782"/>
                  <a:gd name="T1" fmla="*/ 7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3" name="Freeform 85"/>
              <p:cNvSpPr>
                <a:spLocks/>
              </p:cNvSpPr>
              <p:nvPr/>
            </p:nvSpPr>
            <p:spPr bwMode="auto">
              <a:xfrm>
                <a:off x="2386" y="1797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4" name="Freeform 86"/>
              <p:cNvSpPr>
                <a:spLocks/>
              </p:cNvSpPr>
              <p:nvPr/>
            </p:nvSpPr>
            <p:spPr bwMode="auto">
              <a:xfrm>
                <a:off x="2386" y="1797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5" name="Freeform 87"/>
              <p:cNvSpPr>
                <a:spLocks/>
              </p:cNvSpPr>
              <p:nvPr/>
            </p:nvSpPr>
            <p:spPr bwMode="auto">
              <a:xfrm>
                <a:off x="2386" y="1797"/>
                <a:ext cx="57" cy="1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6" name="Freeform 88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7" name="Freeform 89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8" name="Freeform 90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9" name="Freeform 91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0" name="Freeform 92"/>
              <p:cNvSpPr>
                <a:spLocks/>
              </p:cNvSpPr>
              <p:nvPr/>
            </p:nvSpPr>
            <p:spPr bwMode="auto">
              <a:xfrm>
                <a:off x="2386" y="1796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1" name="Freeform 93"/>
              <p:cNvSpPr>
                <a:spLocks/>
              </p:cNvSpPr>
              <p:nvPr/>
            </p:nvSpPr>
            <p:spPr bwMode="auto">
              <a:xfrm>
                <a:off x="2386" y="1795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2" name="Freeform 94"/>
              <p:cNvSpPr>
                <a:spLocks/>
              </p:cNvSpPr>
              <p:nvPr/>
            </p:nvSpPr>
            <p:spPr bwMode="auto">
              <a:xfrm>
                <a:off x="2386" y="1795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3" name="Freeform 95"/>
              <p:cNvSpPr>
                <a:spLocks/>
              </p:cNvSpPr>
              <p:nvPr/>
            </p:nvSpPr>
            <p:spPr bwMode="auto">
              <a:xfrm>
                <a:off x="2386" y="1795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4" name="Freeform 96"/>
              <p:cNvSpPr>
                <a:spLocks/>
              </p:cNvSpPr>
              <p:nvPr/>
            </p:nvSpPr>
            <p:spPr bwMode="auto">
              <a:xfrm>
                <a:off x="2386" y="1795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5" name="Freeform 97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6" name="Freeform 98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7" name="Freeform 99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8" name="Freeform 100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9" name="Freeform 101"/>
              <p:cNvSpPr>
                <a:spLocks/>
              </p:cNvSpPr>
              <p:nvPr/>
            </p:nvSpPr>
            <p:spPr bwMode="auto">
              <a:xfrm>
                <a:off x="2386" y="1794"/>
                <a:ext cx="57" cy="1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0" name="Freeform 102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1" name="Freeform 103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2" name="Freeform 104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3" name="Freeform 105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4" name="Freeform 106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5" name="Freeform 107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6" name="Freeform 108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7" name="Freeform 109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8" name="Freeform 110"/>
              <p:cNvSpPr>
                <a:spLocks/>
              </p:cNvSpPr>
              <p:nvPr/>
            </p:nvSpPr>
            <p:spPr bwMode="auto">
              <a:xfrm>
                <a:off x="2386" y="1792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9" name="Freeform 111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0" name="Freeform 112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1" name="Freeform 113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2" name="Freeform 114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3" name="Freeform 115"/>
              <p:cNvSpPr>
                <a:spLocks/>
              </p:cNvSpPr>
              <p:nvPr/>
            </p:nvSpPr>
            <p:spPr bwMode="auto">
              <a:xfrm>
                <a:off x="2386" y="1791"/>
                <a:ext cx="57" cy="1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4" name="Freeform 116"/>
              <p:cNvSpPr>
                <a:spLocks/>
              </p:cNvSpPr>
              <p:nvPr/>
            </p:nvSpPr>
            <p:spPr bwMode="auto">
              <a:xfrm>
                <a:off x="2386" y="1790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5" name="Freeform 117"/>
              <p:cNvSpPr>
                <a:spLocks/>
              </p:cNvSpPr>
              <p:nvPr/>
            </p:nvSpPr>
            <p:spPr bwMode="auto">
              <a:xfrm>
                <a:off x="2386" y="1790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6" name="Freeform 118"/>
              <p:cNvSpPr>
                <a:spLocks/>
              </p:cNvSpPr>
              <p:nvPr/>
            </p:nvSpPr>
            <p:spPr bwMode="auto">
              <a:xfrm>
                <a:off x="2386" y="1790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7" name="Freeform 119"/>
              <p:cNvSpPr>
                <a:spLocks/>
              </p:cNvSpPr>
              <p:nvPr/>
            </p:nvSpPr>
            <p:spPr bwMode="auto">
              <a:xfrm>
                <a:off x="2386" y="1790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8" name="Freeform 120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9" name="Freeform 121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0" name="Freeform 122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1" name="Freeform 123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2" name="Freeform 124"/>
              <p:cNvSpPr>
                <a:spLocks/>
              </p:cNvSpPr>
              <p:nvPr/>
            </p:nvSpPr>
            <p:spPr bwMode="auto">
              <a:xfrm>
                <a:off x="2386" y="1789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3" name="Freeform 125"/>
              <p:cNvSpPr>
                <a:spLocks/>
              </p:cNvSpPr>
              <p:nvPr/>
            </p:nvSpPr>
            <p:spPr bwMode="auto">
              <a:xfrm>
                <a:off x="2386" y="1788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4" name="Freeform 126"/>
              <p:cNvSpPr>
                <a:spLocks/>
              </p:cNvSpPr>
              <p:nvPr/>
            </p:nvSpPr>
            <p:spPr bwMode="auto">
              <a:xfrm>
                <a:off x="2386" y="1788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5" name="Freeform 127"/>
              <p:cNvSpPr>
                <a:spLocks/>
              </p:cNvSpPr>
              <p:nvPr/>
            </p:nvSpPr>
            <p:spPr bwMode="auto">
              <a:xfrm>
                <a:off x="2386" y="1788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6" name="Freeform 128"/>
              <p:cNvSpPr>
                <a:spLocks/>
              </p:cNvSpPr>
              <p:nvPr/>
            </p:nvSpPr>
            <p:spPr bwMode="auto">
              <a:xfrm>
                <a:off x="2386" y="1788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7" name="Freeform 129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8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8" name="Freeform 130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8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9" name="Freeform 131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0" name="Freeform 132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1" name="Freeform 133"/>
              <p:cNvSpPr>
                <a:spLocks/>
              </p:cNvSpPr>
              <p:nvPr/>
            </p:nvSpPr>
            <p:spPr bwMode="auto">
              <a:xfrm>
                <a:off x="2385" y="1787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2" name="Freeform 134"/>
              <p:cNvSpPr>
                <a:spLocks/>
              </p:cNvSpPr>
              <p:nvPr/>
            </p:nvSpPr>
            <p:spPr bwMode="auto">
              <a:xfrm>
                <a:off x="2385" y="178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3" name="Freeform 135"/>
              <p:cNvSpPr>
                <a:spLocks/>
              </p:cNvSpPr>
              <p:nvPr/>
            </p:nvSpPr>
            <p:spPr bwMode="auto">
              <a:xfrm>
                <a:off x="2385" y="178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4" name="Freeform 136"/>
              <p:cNvSpPr>
                <a:spLocks/>
              </p:cNvSpPr>
              <p:nvPr/>
            </p:nvSpPr>
            <p:spPr bwMode="auto">
              <a:xfrm>
                <a:off x="2385" y="178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5" name="Freeform 137"/>
              <p:cNvSpPr>
                <a:spLocks/>
              </p:cNvSpPr>
              <p:nvPr/>
            </p:nvSpPr>
            <p:spPr bwMode="auto">
              <a:xfrm>
                <a:off x="2385" y="1786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6" name="Freeform 138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7" name="Freeform 139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8" name="Freeform 140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9" name="Freeform 141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0" name="Freeform 142"/>
              <p:cNvSpPr>
                <a:spLocks/>
              </p:cNvSpPr>
              <p:nvPr/>
            </p:nvSpPr>
            <p:spPr bwMode="auto">
              <a:xfrm>
                <a:off x="2385" y="1785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1" name="Freeform 143"/>
              <p:cNvSpPr>
                <a:spLocks/>
              </p:cNvSpPr>
              <p:nvPr/>
            </p:nvSpPr>
            <p:spPr bwMode="auto">
              <a:xfrm>
                <a:off x="2385" y="178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2" name="Freeform 144"/>
              <p:cNvSpPr>
                <a:spLocks/>
              </p:cNvSpPr>
              <p:nvPr/>
            </p:nvSpPr>
            <p:spPr bwMode="auto">
              <a:xfrm>
                <a:off x="2385" y="178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3" name="Freeform 145"/>
              <p:cNvSpPr>
                <a:spLocks/>
              </p:cNvSpPr>
              <p:nvPr/>
            </p:nvSpPr>
            <p:spPr bwMode="auto">
              <a:xfrm>
                <a:off x="2385" y="178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4" name="Freeform 146"/>
              <p:cNvSpPr>
                <a:spLocks/>
              </p:cNvSpPr>
              <p:nvPr/>
            </p:nvSpPr>
            <p:spPr bwMode="auto">
              <a:xfrm>
                <a:off x="2385" y="1784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5" name="Freeform 147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6" name="Freeform 148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7" name="Freeform 149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8" name="Freeform 150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9" name="Freeform 151"/>
              <p:cNvSpPr>
                <a:spLocks/>
              </p:cNvSpPr>
              <p:nvPr/>
            </p:nvSpPr>
            <p:spPr bwMode="auto">
              <a:xfrm>
                <a:off x="2385" y="1783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0" name="Freeform 152"/>
              <p:cNvSpPr>
                <a:spLocks/>
              </p:cNvSpPr>
              <p:nvPr/>
            </p:nvSpPr>
            <p:spPr bwMode="auto">
              <a:xfrm>
                <a:off x="2385" y="1782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1" name="Freeform 153"/>
              <p:cNvSpPr>
                <a:spLocks/>
              </p:cNvSpPr>
              <p:nvPr/>
            </p:nvSpPr>
            <p:spPr bwMode="auto">
              <a:xfrm>
                <a:off x="2385" y="1782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2" name="Freeform 154"/>
              <p:cNvSpPr>
                <a:spLocks/>
              </p:cNvSpPr>
              <p:nvPr/>
            </p:nvSpPr>
            <p:spPr bwMode="auto">
              <a:xfrm>
                <a:off x="2385" y="1782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3" name="Freeform 155"/>
              <p:cNvSpPr>
                <a:spLocks/>
              </p:cNvSpPr>
              <p:nvPr/>
            </p:nvSpPr>
            <p:spPr bwMode="auto">
              <a:xfrm>
                <a:off x="2385" y="1782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4" name="Freeform 156"/>
              <p:cNvSpPr>
                <a:spLocks/>
              </p:cNvSpPr>
              <p:nvPr/>
            </p:nvSpPr>
            <p:spPr bwMode="auto">
              <a:xfrm>
                <a:off x="2385" y="1782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5" name="Freeform 157"/>
              <p:cNvSpPr>
                <a:spLocks/>
              </p:cNvSpPr>
              <p:nvPr/>
            </p:nvSpPr>
            <p:spPr bwMode="auto">
              <a:xfrm>
                <a:off x="2385" y="1781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6" name="Freeform 158"/>
              <p:cNvSpPr>
                <a:spLocks/>
              </p:cNvSpPr>
              <p:nvPr/>
            </p:nvSpPr>
            <p:spPr bwMode="auto">
              <a:xfrm>
                <a:off x="2385" y="1781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7" name="Freeform 159"/>
              <p:cNvSpPr>
                <a:spLocks/>
              </p:cNvSpPr>
              <p:nvPr/>
            </p:nvSpPr>
            <p:spPr bwMode="auto">
              <a:xfrm>
                <a:off x="2385" y="1781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8" name="Freeform 160"/>
              <p:cNvSpPr>
                <a:spLocks/>
              </p:cNvSpPr>
              <p:nvPr/>
            </p:nvSpPr>
            <p:spPr bwMode="auto">
              <a:xfrm>
                <a:off x="2385" y="1781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9" name="Freeform 161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0" name="Freeform 162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1" name="Freeform 163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2" name="Freeform 164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3" name="Freeform 165"/>
              <p:cNvSpPr>
                <a:spLocks/>
              </p:cNvSpPr>
              <p:nvPr/>
            </p:nvSpPr>
            <p:spPr bwMode="auto">
              <a:xfrm>
                <a:off x="2385" y="1780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4" name="Freeform 166"/>
              <p:cNvSpPr>
                <a:spLocks/>
              </p:cNvSpPr>
              <p:nvPr/>
            </p:nvSpPr>
            <p:spPr bwMode="auto">
              <a:xfrm>
                <a:off x="2385" y="1779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5" name="Freeform 167"/>
              <p:cNvSpPr>
                <a:spLocks/>
              </p:cNvSpPr>
              <p:nvPr/>
            </p:nvSpPr>
            <p:spPr bwMode="auto">
              <a:xfrm>
                <a:off x="2385" y="1779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6" name="Freeform 168"/>
              <p:cNvSpPr>
                <a:spLocks/>
              </p:cNvSpPr>
              <p:nvPr/>
            </p:nvSpPr>
            <p:spPr bwMode="auto">
              <a:xfrm>
                <a:off x="2385" y="1779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7" name="Freeform 169"/>
              <p:cNvSpPr>
                <a:spLocks/>
              </p:cNvSpPr>
              <p:nvPr/>
            </p:nvSpPr>
            <p:spPr bwMode="auto">
              <a:xfrm>
                <a:off x="2385" y="1779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8" name="Freeform 170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9" name="Freeform 171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0" name="Freeform 172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1" name="Freeform 173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2" name="Freeform 174"/>
              <p:cNvSpPr>
                <a:spLocks/>
              </p:cNvSpPr>
              <p:nvPr/>
            </p:nvSpPr>
            <p:spPr bwMode="auto">
              <a:xfrm>
                <a:off x="2385" y="1778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3" name="Freeform 175"/>
              <p:cNvSpPr>
                <a:spLocks/>
              </p:cNvSpPr>
              <p:nvPr/>
            </p:nvSpPr>
            <p:spPr bwMode="auto">
              <a:xfrm>
                <a:off x="2385" y="1777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4" name="Freeform 176"/>
              <p:cNvSpPr>
                <a:spLocks/>
              </p:cNvSpPr>
              <p:nvPr/>
            </p:nvSpPr>
            <p:spPr bwMode="auto">
              <a:xfrm>
                <a:off x="2385" y="1777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5" name="Freeform 177"/>
              <p:cNvSpPr>
                <a:spLocks/>
              </p:cNvSpPr>
              <p:nvPr/>
            </p:nvSpPr>
            <p:spPr bwMode="auto">
              <a:xfrm>
                <a:off x="2385" y="1777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6" name="Freeform 178"/>
              <p:cNvSpPr>
                <a:spLocks/>
              </p:cNvSpPr>
              <p:nvPr/>
            </p:nvSpPr>
            <p:spPr bwMode="auto">
              <a:xfrm>
                <a:off x="2385" y="1777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7" name="Freeform 179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8" name="Freeform 180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9" name="Freeform 181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0" name="Freeform 182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1" name="Freeform 183"/>
              <p:cNvSpPr>
                <a:spLocks/>
              </p:cNvSpPr>
              <p:nvPr/>
            </p:nvSpPr>
            <p:spPr bwMode="auto">
              <a:xfrm>
                <a:off x="2385" y="1776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2" name="Freeform 184"/>
              <p:cNvSpPr>
                <a:spLocks/>
              </p:cNvSpPr>
              <p:nvPr/>
            </p:nvSpPr>
            <p:spPr bwMode="auto">
              <a:xfrm>
                <a:off x="2385" y="177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3" name="Freeform 185"/>
              <p:cNvSpPr>
                <a:spLocks/>
              </p:cNvSpPr>
              <p:nvPr/>
            </p:nvSpPr>
            <p:spPr bwMode="auto">
              <a:xfrm>
                <a:off x="2385" y="1775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4" name="Freeform 186"/>
              <p:cNvSpPr>
                <a:spLocks/>
              </p:cNvSpPr>
              <p:nvPr/>
            </p:nvSpPr>
            <p:spPr bwMode="auto">
              <a:xfrm>
                <a:off x="2385" y="1775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5" name="Freeform 187"/>
              <p:cNvSpPr>
                <a:spLocks/>
              </p:cNvSpPr>
              <p:nvPr/>
            </p:nvSpPr>
            <p:spPr bwMode="auto">
              <a:xfrm>
                <a:off x="2385" y="1775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6" name="Freeform 188"/>
              <p:cNvSpPr>
                <a:spLocks/>
              </p:cNvSpPr>
              <p:nvPr/>
            </p:nvSpPr>
            <p:spPr bwMode="auto">
              <a:xfrm>
                <a:off x="2385" y="1775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7" name="Freeform 189"/>
              <p:cNvSpPr>
                <a:spLocks/>
              </p:cNvSpPr>
              <p:nvPr/>
            </p:nvSpPr>
            <p:spPr bwMode="auto">
              <a:xfrm>
                <a:off x="2385" y="177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8" name="Freeform 190"/>
              <p:cNvSpPr>
                <a:spLocks/>
              </p:cNvSpPr>
              <p:nvPr/>
            </p:nvSpPr>
            <p:spPr bwMode="auto">
              <a:xfrm>
                <a:off x="2385" y="177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9" name="Freeform 191"/>
              <p:cNvSpPr>
                <a:spLocks/>
              </p:cNvSpPr>
              <p:nvPr/>
            </p:nvSpPr>
            <p:spPr bwMode="auto">
              <a:xfrm>
                <a:off x="2385" y="177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0" name="Freeform 192"/>
              <p:cNvSpPr>
                <a:spLocks/>
              </p:cNvSpPr>
              <p:nvPr/>
            </p:nvSpPr>
            <p:spPr bwMode="auto">
              <a:xfrm>
                <a:off x="2385" y="1774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1" name="Freeform 193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2" name="Freeform 194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3" name="Freeform 195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4" name="Freeform 196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5" name="Freeform 197"/>
              <p:cNvSpPr>
                <a:spLocks/>
              </p:cNvSpPr>
              <p:nvPr/>
            </p:nvSpPr>
            <p:spPr bwMode="auto">
              <a:xfrm>
                <a:off x="2385" y="1773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6" name="Freeform 198"/>
              <p:cNvSpPr>
                <a:spLocks/>
              </p:cNvSpPr>
              <p:nvPr/>
            </p:nvSpPr>
            <p:spPr bwMode="auto">
              <a:xfrm>
                <a:off x="2385" y="177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7" name="Freeform 199"/>
              <p:cNvSpPr>
                <a:spLocks/>
              </p:cNvSpPr>
              <p:nvPr/>
            </p:nvSpPr>
            <p:spPr bwMode="auto">
              <a:xfrm>
                <a:off x="2385" y="177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8" name="Freeform 200"/>
              <p:cNvSpPr>
                <a:spLocks/>
              </p:cNvSpPr>
              <p:nvPr/>
            </p:nvSpPr>
            <p:spPr bwMode="auto">
              <a:xfrm>
                <a:off x="2385" y="177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79" name="Freeform 201"/>
              <p:cNvSpPr>
                <a:spLocks/>
              </p:cNvSpPr>
              <p:nvPr/>
            </p:nvSpPr>
            <p:spPr bwMode="auto">
              <a:xfrm>
                <a:off x="2385" y="1772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80" name="Freeform 202"/>
              <p:cNvSpPr>
                <a:spLocks/>
              </p:cNvSpPr>
              <p:nvPr/>
            </p:nvSpPr>
            <p:spPr bwMode="auto">
              <a:xfrm>
                <a:off x="2385" y="1771"/>
                <a:ext cx="57" cy="2"/>
              </a:xfrm>
              <a:custGeom>
                <a:avLst/>
                <a:gdLst>
                  <a:gd name="T0" fmla="*/ 783 w 783"/>
                  <a:gd name="T1" fmla="*/ 7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81" name="Freeform 203"/>
              <p:cNvSpPr>
                <a:spLocks/>
              </p:cNvSpPr>
              <p:nvPr/>
            </p:nvSpPr>
            <p:spPr bwMode="auto">
              <a:xfrm>
                <a:off x="2385" y="1771"/>
                <a:ext cx="57" cy="2"/>
              </a:xfrm>
              <a:custGeom>
                <a:avLst/>
                <a:gdLst>
                  <a:gd name="T0" fmla="*/ 783 w 783"/>
                  <a:gd name="T1" fmla="*/ 7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82" name="Freeform 204"/>
              <p:cNvSpPr>
                <a:spLocks/>
              </p:cNvSpPr>
              <p:nvPr/>
            </p:nvSpPr>
            <p:spPr bwMode="auto">
              <a:xfrm>
                <a:off x="2385" y="177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</p:grpSp>
        <p:sp>
          <p:nvSpPr>
            <p:cNvPr id="317" name="Freeform 206"/>
            <p:cNvSpPr>
              <a:spLocks/>
            </p:cNvSpPr>
            <p:nvPr/>
          </p:nvSpPr>
          <p:spPr bwMode="auto">
            <a:xfrm>
              <a:off x="2385" y="1771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18" name="Freeform 207"/>
            <p:cNvSpPr>
              <a:spLocks/>
            </p:cNvSpPr>
            <p:nvPr/>
          </p:nvSpPr>
          <p:spPr bwMode="auto">
            <a:xfrm>
              <a:off x="2385" y="1771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19" name="Freeform 208"/>
            <p:cNvSpPr>
              <a:spLocks/>
            </p:cNvSpPr>
            <p:nvPr/>
          </p:nvSpPr>
          <p:spPr bwMode="auto">
            <a:xfrm>
              <a:off x="2385" y="1770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0" name="Freeform 209"/>
            <p:cNvSpPr>
              <a:spLocks/>
            </p:cNvSpPr>
            <p:nvPr/>
          </p:nvSpPr>
          <p:spPr bwMode="auto">
            <a:xfrm>
              <a:off x="2385" y="1770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1" name="Freeform 210"/>
            <p:cNvSpPr>
              <a:spLocks/>
            </p:cNvSpPr>
            <p:nvPr/>
          </p:nvSpPr>
          <p:spPr bwMode="auto">
            <a:xfrm>
              <a:off x="2385" y="1770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2" name="Freeform 211"/>
            <p:cNvSpPr>
              <a:spLocks/>
            </p:cNvSpPr>
            <p:nvPr/>
          </p:nvSpPr>
          <p:spPr bwMode="auto">
            <a:xfrm>
              <a:off x="2385" y="1770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3" name="Freeform 212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4" name="Freeform 213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5" name="Freeform 214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6" name="Freeform 215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7" name="Freeform 216"/>
            <p:cNvSpPr>
              <a:spLocks/>
            </p:cNvSpPr>
            <p:nvPr/>
          </p:nvSpPr>
          <p:spPr bwMode="auto">
            <a:xfrm>
              <a:off x="2385" y="1769"/>
              <a:ext cx="57" cy="1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8" name="Freeform 217"/>
            <p:cNvSpPr>
              <a:spLocks/>
            </p:cNvSpPr>
            <p:nvPr/>
          </p:nvSpPr>
          <p:spPr bwMode="auto">
            <a:xfrm>
              <a:off x="2385" y="1768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9" name="Freeform 218"/>
            <p:cNvSpPr>
              <a:spLocks/>
            </p:cNvSpPr>
            <p:nvPr/>
          </p:nvSpPr>
          <p:spPr bwMode="auto">
            <a:xfrm>
              <a:off x="2385" y="1768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0" name="Freeform 219"/>
            <p:cNvSpPr>
              <a:spLocks/>
            </p:cNvSpPr>
            <p:nvPr/>
          </p:nvSpPr>
          <p:spPr bwMode="auto">
            <a:xfrm>
              <a:off x="2385" y="1768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1" name="Freeform 220"/>
            <p:cNvSpPr>
              <a:spLocks/>
            </p:cNvSpPr>
            <p:nvPr/>
          </p:nvSpPr>
          <p:spPr bwMode="auto">
            <a:xfrm>
              <a:off x="2385" y="1768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2" name="Freeform 221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3" name="Freeform 222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4" name="Freeform 223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5" name="Freeform 224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6" name="Freeform 225"/>
            <p:cNvSpPr>
              <a:spLocks/>
            </p:cNvSpPr>
            <p:nvPr/>
          </p:nvSpPr>
          <p:spPr bwMode="auto">
            <a:xfrm>
              <a:off x="2385" y="1767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7" name="Freeform 226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8" name="Freeform 227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9" name="Freeform 228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0" name="Freeform 229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1" name="Freeform 230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2" name="Freeform 231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3" name="Freeform 232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4" name="Freeform 233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5" name="Freeform 234"/>
            <p:cNvSpPr>
              <a:spLocks/>
            </p:cNvSpPr>
            <p:nvPr/>
          </p:nvSpPr>
          <p:spPr bwMode="auto">
            <a:xfrm>
              <a:off x="2385" y="1765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6" name="Freeform 235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7" name="Freeform 236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8" name="Freeform 237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9" name="Freeform 238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0" name="Freeform 239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1" name="Freeform 240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2" name="Freeform 241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3" name="Freeform 242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4" name="Freeform 243"/>
            <p:cNvSpPr>
              <a:spLocks/>
            </p:cNvSpPr>
            <p:nvPr/>
          </p:nvSpPr>
          <p:spPr bwMode="auto">
            <a:xfrm>
              <a:off x="2385" y="1763"/>
              <a:ext cx="57" cy="1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5" name="Freeform 244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6" name="Freeform 245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7" name="Freeform 246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8" name="Freeform 247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9" name="Freeform 248"/>
            <p:cNvSpPr>
              <a:spLocks/>
            </p:cNvSpPr>
            <p:nvPr/>
          </p:nvSpPr>
          <p:spPr bwMode="auto">
            <a:xfrm>
              <a:off x="2385" y="1762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0" name="Freeform 249"/>
            <p:cNvSpPr>
              <a:spLocks/>
            </p:cNvSpPr>
            <p:nvPr/>
          </p:nvSpPr>
          <p:spPr bwMode="auto">
            <a:xfrm>
              <a:off x="2385" y="1761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8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1" name="Freeform 250"/>
            <p:cNvSpPr>
              <a:spLocks/>
            </p:cNvSpPr>
            <p:nvPr/>
          </p:nvSpPr>
          <p:spPr bwMode="auto">
            <a:xfrm>
              <a:off x="2385" y="1761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8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2" name="Freeform 251"/>
            <p:cNvSpPr>
              <a:spLocks/>
            </p:cNvSpPr>
            <p:nvPr/>
          </p:nvSpPr>
          <p:spPr bwMode="auto">
            <a:xfrm>
              <a:off x="2385" y="1761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3" name="Freeform 252"/>
            <p:cNvSpPr>
              <a:spLocks/>
            </p:cNvSpPr>
            <p:nvPr/>
          </p:nvSpPr>
          <p:spPr bwMode="auto">
            <a:xfrm>
              <a:off x="2385" y="1761"/>
              <a:ext cx="57" cy="1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4" name="Freeform 253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5" name="Freeform 254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6" name="Freeform 255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7" name="Freeform 256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8" name="Freeform 257"/>
            <p:cNvSpPr>
              <a:spLocks/>
            </p:cNvSpPr>
            <p:nvPr/>
          </p:nvSpPr>
          <p:spPr bwMode="auto">
            <a:xfrm>
              <a:off x="2385" y="1760"/>
              <a:ext cx="57" cy="1"/>
            </a:xfrm>
            <a:custGeom>
              <a:avLst/>
              <a:gdLst>
                <a:gd name="T0" fmla="*/ 783 w 783"/>
                <a:gd name="T1" fmla="*/ 6 h 24"/>
                <a:gd name="T2" fmla="*/ 1 w 783"/>
                <a:gd name="T3" fmla="*/ 24 h 24"/>
                <a:gd name="T4" fmla="*/ 0 w 783"/>
                <a:gd name="T5" fmla="*/ 18 h 24"/>
                <a:gd name="T6" fmla="*/ 783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1" y="24"/>
                  </a:lnTo>
                  <a:lnTo>
                    <a:pt x="0" y="18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9" name="Freeform 258"/>
            <p:cNvSpPr>
              <a:spLocks/>
            </p:cNvSpPr>
            <p:nvPr/>
          </p:nvSpPr>
          <p:spPr bwMode="auto">
            <a:xfrm>
              <a:off x="2385" y="1759"/>
              <a:ext cx="57" cy="2"/>
            </a:xfrm>
            <a:custGeom>
              <a:avLst/>
              <a:gdLst>
                <a:gd name="T0" fmla="*/ 783 w 783"/>
                <a:gd name="T1" fmla="*/ 6 h 24"/>
                <a:gd name="T2" fmla="*/ 1 w 783"/>
                <a:gd name="T3" fmla="*/ 24 h 24"/>
                <a:gd name="T4" fmla="*/ 0 w 783"/>
                <a:gd name="T5" fmla="*/ 18 h 24"/>
                <a:gd name="T6" fmla="*/ 783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1" y="24"/>
                  </a:lnTo>
                  <a:lnTo>
                    <a:pt x="0" y="18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0" name="Freeform 259"/>
            <p:cNvSpPr>
              <a:spLocks/>
            </p:cNvSpPr>
            <p:nvPr/>
          </p:nvSpPr>
          <p:spPr bwMode="auto">
            <a:xfrm>
              <a:off x="2385" y="1759"/>
              <a:ext cx="57" cy="2"/>
            </a:xfrm>
            <a:custGeom>
              <a:avLst/>
              <a:gdLst>
                <a:gd name="T0" fmla="*/ 783 w 783"/>
                <a:gd name="T1" fmla="*/ 6 h 24"/>
                <a:gd name="T2" fmla="*/ 0 w 783"/>
                <a:gd name="T3" fmla="*/ 24 h 24"/>
                <a:gd name="T4" fmla="*/ 0 w 783"/>
                <a:gd name="T5" fmla="*/ 18 h 24"/>
                <a:gd name="T6" fmla="*/ 782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1" name="Freeform 260"/>
            <p:cNvSpPr>
              <a:spLocks/>
            </p:cNvSpPr>
            <p:nvPr/>
          </p:nvSpPr>
          <p:spPr bwMode="auto">
            <a:xfrm>
              <a:off x="2385" y="1759"/>
              <a:ext cx="57" cy="2"/>
            </a:xfrm>
            <a:custGeom>
              <a:avLst/>
              <a:gdLst>
                <a:gd name="T0" fmla="*/ 783 w 783"/>
                <a:gd name="T1" fmla="*/ 6 h 24"/>
                <a:gd name="T2" fmla="*/ 0 w 783"/>
                <a:gd name="T3" fmla="*/ 24 h 24"/>
                <a:gd name="T4" fmla="*/ 0 w 783"/>
                <a:gd name="T5" fmla="*/ 18 h 24"/>
                <a:gd name="T6" fmla="*/ 782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2" name="Freeform 261"/>
            <p:cNvSpPr>
              <a:spLocks/>
            </p:cNvSpPr>
            <p:nvPr/>
          </p:nvSpPr>
          <p:spPr bwMode="auto">
            <a:xfrm>
              <a:off x="2385" y="1759"/>
              <a:ext cx="57" cy="1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3" name="Freeform 262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4" name="Freeform 263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5" name="Freeform 264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6" name="Freeform 265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7" name="Freeform 266"/>
            <p:cNvSpPr>
              <a:spLocks/>
            </p:cNvSpPr>
            <p:nvPr/>
          </p:nvSpPr>
          <p:spPr bwMode="auto">
            <a:xfrm>
              <a:off x="2385" y="1758"/>
              <a:ext cx="57" cy="1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8" name="Freeform 267"/>
            <p:cNvSpPr>
              <a:spLocks/>
            </p:cNvSpPr>
            <p:nvPr/>
          </p:nvSpPr>
          <p:spPr bwMode="auto">
            <a:xfrm>
              <a:off x="2385" y="1757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79" name="Freeform 268"/>
            <p:cNvSpPr>
              <a:spLocks/>
            </p:cNvSpPr>
            <p:nvPr/>
          </p:nvSpPr>
          <p:spPr bwMode="auto">
            <a:xfrm>
              <a:off x="2385" y="1757"/>
              <a:ext cx="57" cy="2"/>
            </a:xfrm>
            <a:custGeom>
              <a:avLst/>
              <a:gdLst>
                <a:gd name="T0" fmla="*/ 782 w 782"/>
                <a:gd name="T1" fmla="*/ 8 h 26"/>
                <a:gd name="T2" fmla="*/ 0 w 782"/>
                <a:gd name="T3" fmla="*/ 26 h 26"/>
                <a:gd name="T4" fmla="*/ 0 w 782"/>
                <a:gd name="T5" fmla="*/ 19 h 26"/>
                <a:gd name="T6" fmla="*/ 782 w 782"/>
                <a:gd name="T7" fmla="*/ 0 h 26"/>
                <a:gd name="T8" fmla="*/ 782 w 782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6">
                  <a:moveTo>
                    <a:pt x="782" y="8"/>
                  </a:moveTo>
                  <a:lnTo>
                    <a:pt x="0" y="26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80" name="Freeform 269"/>
            <p:cNvSpPr>
              <a:spLocks noEditPoints="1"/>
            </p:cNvSpPr>
            <p:nvPr/>
          </p:nvSpPr>
          <p:spPr bwMode="auto">
            <a:xfrm>
              <a:off x="2188" y="1490"/>
              <a:ext cx="434" cy="77"/>
            </a:xfrm>
            <a:custGeom>
              <a:avLst/>
              <a:gdLst>
                <a:gd name="T0" fmla="*/ 5606 w 5930"/>
                <a:gd name="T1" fmla="*/ 212 h 1057"/>
                <a:gd name="T2" fmla="*/ 5339 w 5930"/>
                <a:gd name="T3" fmla="*/ 1047 h 1057"/>
                <a:gd name="T4" fmla="*/ 5015 w 5930"/>
                <a:gd name="T5" fmla="*/ 212 h 1057"/>
                <a:gd name="T6" fmla="*/ 5930 w 5930"/>
                <a:gd name="T7" fmla="*/ 12 h 1057"/>
                <a:gd name="T8" fmla="*/ 4654 w 5930"/>
                <a:gd name="T9" fmla="*/ 345 h 1057"/>
                <a:gd name="T10" fmla="*/ 4575 w 5930"/>
                <a:gd name="T11" fmla="*/ 225 h 1057"/>
                <a:gd name="T12" fmla="*/ 4388 w 5930"/>
                <a:gd name="T13" fmla="*/ 205 h 1057"/>
                <a:gd name="T14" fmla="*/ 4342 w 5930"/>
                <a:gd name="T15" fmla="*/ 515 h 1057"/>
                <a:gd name="T16" fmla="*/ 4531 w 5930"/>
                <a:gd name="T17" fmla="*/ 507 h 1057"/>
                <a:gd name="T18" fmla="*/ 4642 w 5930"/>
                <a:gd name="T19" fmla="*/ 420 h 1057"/>
                <a:gd name="T20" fmla="*/ 4930 w 5930"/>
                <a:gd name="T21" fmla="*/ 339 h 1057"/>
                <a:gd name="T22" fmla="*/ 4836 w 5930"/>
                <a:gd name="T23" fmla="*/ 586 h 1057"/>
                <a:gd name="T24" fmla="*/ 4509 w 5930"/>
                <a:gd name="T25" fmla="*/ 710 h 1057"/>
                <a:gd name="T26" fmla="*/ 4342 w 5930"/>
                <a:gd name="T27" fmla="*/ 1047 h 1057"/>
                <a:gd name="T28" fmla="*/ 4075 w 5930"/>
                <a:gd name="T29" fmla="*/ 12 h 1057"/>
                <a:gd name="T30" fmla="*/ 4681 w 5930"/>
                <a:gd name="T31" fmla="*/ 29 h 1057"/>
                <a:gd name="T32" fmla="*/ 4897 w 5930"/>
                <a:gd name="T33" fmla="*/ 185 h 1057"/>
                <a:gd name="T34" fmla="*/ 2703 w 5930"/>
                <a:gd name="T35" fmla="*/ 771 h 1057"/>
                <a:gd name="T36" fmla="*/ 2550 w 5930"/>
                <a:gd name="T37" fmla="*/ 354 h 1057"/>
                <a:gd name="T38" fmla="*/ 2544 w 5930"/>
                <a:gd name="T39" fmla="*/ 689 h 1057"/>
                <a:gd name="T40" fmla="*/ 3173 w 5930"/>
                <a:gd name="T41" fmla="*/ 517 h 1057"/>
                <a:gd name="T42" fmla="*/ 2968 w 5930"/>
                <a:gd name="T43" fmla="*/ 279 h 1057"/>
                <a:gd name="T44" fmla="*/ 3128 w 5930"/>
                <a:gd name="T45" fmla="*/ 690 h 1057"/>
                <a:gd name="T46" fmla="*/ 3322 w 5930"/>
                <a:gd name="T47" fmla="*/ 222 h 1057"/>
                <a:gd name="T48" fmla="*/ 3449 w 5930"/>
                <a:gd name="T49" fmla="*/ 521 h 1057"/>
                <a:gd name="T50" fmla="*/ 3317 w 5930"/>
                <a:gd name="T51" fmla="*/ 823 h 1057"/>
                <a:gd name="T52" fmla="*/ 2968 w 5930"/>
                <a:gd name="T53" fmla="*/ 944 h 1057"/>
                <a:gd name="T54" fmla="*/ 2703 w 5930"/>
                <a:gd name="T55" fmla="*/ 1057 h 1057"/>
                <a:gd name="T56" fmla="*/ 2505 w 5930"/>
                <a:gd name="T57" fmla="*/ 906 h 1057"/>
                <a:gd name="T58" fmla="*/ 2256 w 5930"/>
                <a:gd name="T59" fmla="*/ 693 h 1057"/>
                <a:gd name="T60" fmla="*/ 2255 w 5930"/>
                <a:gd name="T61" fmla="*/ 351 h 1057"/>
                <a:gd name="T62" fmla="*/ 2501 w 5930"/>
                <a:gd name="T63" fmla="*/ 144 h 1057"/>
                <a:gd name="T64" fmla="*/ 2703 w 5930"/>
                <a:gd name="T65" fmla="*/ 0 h 1057"/>
                <a:gd name="T66" fmla="*/ 2968 w 5930"/>
                <a:gd name="T67" fmla="*/ 105 h 1057"/>
                <a:gd name="T68" fmla="*/ 3322 w 5930"/>
                <a:gd name="T69" fmla="*/ 222 h 1057"/>
                <a:gd name="T70" fmla="*/ 1795 w 5930"/>
                <a:gd name="T71" fmla="*/ 650 h 1057"/>
                <a:gd name="T72" fmla="*/ 1643 w 5930"/>
                <a:gd name="T73" fmla="*/ 600 h 1057"/>
                <a:gd name="T74" fmla="*/ 1470 w 5930"/>
                <a:gd name="T75" fmla="*/ 599 h 1057"/>
                <a:gd name="T76" fmla="*/ 1490 w 5930"/>
                <a:gd name="T77" fmla="*/ 857 h 1057"/>
                <a:gd name="T78" fmla="*/ 1741 w 5930"/>
                <a:gd name="T79" fmla="*/ 839 h 1057"/>
                <a:gd name="T80" fmla="*/ 1814 w 5930"/>
                <a:gd name="T81" fmla="*/ 726 h 1057"/>
                <a:gd name="T82" fmla="*/ 1735 w 5930"/>
                <a:gd name="T83" fmla="*/ 253 h 1057"/>
                <a:gd name="T84" fmla="*/ 1617 w 5930"/>
                <a:gd name="T85" fmla="*/ 203 h 1057"/>
                <a:gd name="T86" fmla="*/ 1470 w 5930"/>
                <a:gd name="T87" fmla="*/ 201 h 1057"/>
                <a:gd name="T88" fmla="*/ 1512 w 5930"/>
                <a:gd name="T89" fmla="*/ 421 h 1057"/>
                <a:gd name="T90" fmla="*/ 1690 w 5930"/>
                <a:gd name="T91" fmla="*/ 405 h 1057"/>
                <a:gd name="T92" fmla="*/ 1749 w 5930"/>
                <a:gd name="T93" fmla="*/ 304 h 1057"/>
                <a:gd name="T94" fmla="*/ 2061 w 5930"/>
                <a:gd name="T95" fmla="*/ 864 h 1057"/>
                <a:gd name="T96" fmla="*/ 1843 w 5930"/>
                <a:gd name="T97" fmla="*/ 1028 h 1057"/>
                <a:gd name="T98" fmla="*/ 1205 w 5930"/>
                <a:gd name="T99" fmla="*/ 1047 h 1057"/>
                <a:gd name="T100" fmla="*/ 1607 w 5930"/>
                <a:gd name="T101" fmla="*/ 12 h 1057"/>
                <a:gd name="T102" fmla="*/ 1905 w 5930"/>
                <a:gd name="T103" fmla="*/ 57 h 1057"/>
                <a:gd name="T104" fmla="*/ 2022 w 5930"/>
                <a:gd name="T105" fmla="*/ 252 h 1057"/>
                <a:gd name="T106" fmla="*/ 1870 w 5930"/>
                <a:gd name="T107" fmla="*/ 474 h 1057"/>
                <a:gd name="T108" fmla="*/ 2031 w 5930"/>
                <a:gd name="T109" fmla="*/ 563 h 1057"/>
                <a:gd name="T110" fmla="*/ 944 w 5930"/>
                <a:gd name="T111" fmla="*/ 1047 h 1057"/>
                <a:gd name="T112" fmla="*/ 684 w 5930"/>
                <a:gd name="T113" fmla="*/ 358 h 1057"/>
                <a:gd name="T114" fmla="*/ 0 w 5930"/>
                <a:gd name="T115" fmla="*/ 1047 h 1057"/>
                <a:gd name="T116" fmla="*/ 260 w 5930"/>
                <a:gd name="T117" fmla="*/ 12 h 1057"/>
                <a:gd name="T118" fmla="*/ 660 w 5930"/>
                <a:gd name="T119" fmla="*/ 12 h 1057"/>
                <a:gd name="T120" fmla="*/ 944 w 5930"/>
                <a:gd name="T121" fmla="*/ 104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30" h="1057">
                  <a:moveTo>
                    <a:pt x="5930" y="212"/>
                  </a:moveTo>
                  <a:lnTo>
                    <a:pt x="5606" y="212"/>
                  </a:lnTo>
                  <a:lnTo>
                    <a:pt x="5606" y="1047"/>
                  </a:lnTo>
                  <a:lnTo>
                    <a:pt x="5339" y="1047"/>
                  </a:lnTo>
                  <a:lnTo>
                    <a:pt x="5339" y="212"/>
                  </a:lnTo>
                  <a:lnTo>
                    <a:pt x="5015" y="212"/>
                  </a:lnTo>
                  <a:lnTo>
                    <a:pt x="5015" y="12"/>
                  </a:lnTo>
                  <a:lnTo>
                    <a:pt x="5930" y="12"/>
                  </a:lnTo>
                  <a:lnTo>
                    <a:pt x="5930" y="212"/>
                  </a:lnTo>
                  <a:close/>
                  <a:moveTo>
                    <a:pt x="4654" y="345"/>
                  </a:moveTo>
                  <a:cubicBezTo>
                    <a:pt x="4654" y="316"/>
                    <a:pt x="4646" y="290"/>
                    <a:pt x="4630" y="269"/>
                  </a:cubicBezTo>
                  <a:cubicBezTo>
                    <a:pt x="4614" y="248"/>
                    <a:pt x="4596" y="233"/>
                    <a:pt x="4575" y="225"/>
                  </a:cubicBezTo>
                  <a:cubicBezTo>
                    <a:pt x="4547" y="214"/>
                    <a:pt x="4520" y="208"/>
                    <a:pt x="4494" y="207"/>
                  </a:cubicBezTo>
                  <a:cubicBezTo>
                    <a:pt x="4467" y="206"/>
                    <a:pt x="4432" y="205"/>
                    <a:pt x="4388" y="205"/>
                  </a:cubicBezTo>
                  <a:lnTo>
                    <a:pt x="4342" y="205"/>
                  </a:lnTo>
                  <a:lnTo>
                    <a:pt x="4342" y="515"/>
                  </a:lnTo>
                  <a:lnTo>
                    <a:pt x="4419" y="515"/>
                  </a:lnTo>
                  <a:cubicBezTo>
                    <a:pt x="4464" y="515"/>
                    <a:pt x="4502" y="512"/>
                    <a:pt x="4531" y="507"/>
                  </a:cubicBezTo>
                  <a:cubicBezTo>
                    <a:pt x="4561" y="501"/>
                    <a:pt x="4585" y="490"/>
                    <a:pt x="4605" y="473"/>
                  </a:cubicBezTo>
                  <a:cubicBezTo>
                    <a:pt x="4622" y="459"/>
                    <a:pt x="4635" y="441"/>
                    <a:pt x="4642" y="420"/>
                  </a:cubicBezTo>
                  <a:cubicBezTo>
                    <a:pt x="4650" y="400"/>
                    <a:pt x="4654" y="374"/>
                    <a:pt x="4654" y="345"/>
                  </a:cubicBezTo>
                  <a:close/>
                  <a:moveTo>
                    <a:pt x="4930" y="339"/>
                  </a:moveTo>
                  <a:cubicBezTo>
                    <a:pt x="4930" y="385"/>
                    <a:pt x="4922" y="430"/>
                    <a:pt x="4906" y="474"/>
                  </a:cubicBezTo>
                  <a:cubicBezTo>
                    <a:pt x="4889" y="519"/>
                    <a:pt x="4866" y="556"/>
                    <a:pt x="4836" y="586"/>
                  </a:cubicBezTo>
                  <a:cubicBezTo>
                    <a:pt x="4795" y="627"/>
                    <a:pt x="4749" y="658"/>
                    <a:pt x="4698" y="679"/>
                  </a:cubicBezTo>
                  <a:cubicBezTo>
                    <a:pt x="4647" y="700"/>
                    <a:pt x="4584" y="710"/>
                    <a:pt x="4509" y="710"/>
                  </a:cubicBezTo>
                  <a:lnTo>
                    <a:pt x="4342" y="710"/>
                  </a:lnTo>
                  <a:lnTo>
                    <a:pt x="4342" y="1047"/>
                  </a:lnTo>
                  <a:lnTo>
                    <a:pt x="4075" y="1047"/>
                  </a:lnTo>
                  <a:lnTo>
                    <a:pt x="4075" y="12"/>
                  </a:lnTo>
                  <a:lnTo>
                    <a:pt x="4515" y="12"/>
                  </a:lnTo>
                  <a:cubicBezTo>
                    <a:pt x="4581" y="12"/>
                    <a:pt x="4636" y="17"/>
                    <a:pt x="4681" y="29"/>
                  </a:cubicBezTo>
                  <a:cubicBezTo>
                    <a:pt x="4726" y="40"/>
                    <a:pt x="4767" y="57"/>
                    <a:pt x="4801" y="80"/>
                  </a:cubicBezTo>
                  <a:cubicBezTo>
                    <a:pt x="4843" y="107"/>
                    <a:pt x="4875" y="142"/>
                    <a:pt x="4897" y="185"/>
                  </a:cubicBezTo>
                  <a:cubicBezTo>
                    <a:pt x="4919" y="227"/>
                    <a:pt x="4930" y="279"/>
                    <a:pt x="4930" y="339"/>
                  </a:cubicBezTo>
                  <a:close/>
                  <a:moveTo>
                    <a:pt x="2703" y="771"/>
                  </a:moveTo>
                  <a:lnTo>
                    <a:pt x="2703" y="279"/>
                  </a:lnTo>
                  <a:cubicBezTo>
                    <a:pt x="2635" y="289"/>
                    <a:pt x="2584" y="314"/>
                    <a:pt x="2550" y="354"/>
                  </a:cubicBezTo>
                  <a:cubicBezTo>
                    <a:pt x="2515" y="393"/>
                    <a:pt x="2498" y="448"/>
                    <a:pt x="2498" y="517"/>
                  </a:cubicBezTo>
                  <a:cubicBezTo>
                    <a:pt x="2498" y="590"/>
                    <a:pt x="2514" y="647"/>
                    <a:pt x="2544" y="689"/>
                  </a:cubicBezTo>
                  <a:cubicBezTo>
                    <a:pt x="2575" y="730"/>
                    <a:pt x="2628" y="758"/>
                    <a:pt x="2703" y="771"/>
                  </a:cubicBezTo>
                  <a:close/>
                  <a:moveTo>
                    <a:pt x="3173" y="517"/>
                  </a:moveTo>
                  <a:cubicBezTo>
                    <a:pt x="3173" y="450"/>
                    <a:pt x="3155" y="396"/>
                    <a:pt x="3120" y="355"/>
                  </a:cubicBezTo>
                  <a:cubicBezTo>
                    <a:pt x="3085" y="313"/>
                    <a:pt x="3034" y="288"/>
                    <a:pt x="2968" y="279"/>
                  </a:cubicBezTo>
                  <a:lnTo>
                    <a:pt x="2968" y="771"/>
                  </a:lnTo>
                  <a:cubicBezTo>
                    <a:pt x="3045" y="758"/>
                    <a:pt x="3098" y="731"/>
                    <a:pt x="3128" y="690"/>
                  </a:cubicBezTo>
                  <a:cubicBezTo>
                    <a:pt x="3158" y="648"/>
                    <a:pt x="3173" y="591"/>
                    <a:pt x="3173" y="517"/>
                  </a:cubicBezTo>
                  <a:close/>
                  <a:moveTo>
                    <a:pt x="3322" y="222"/>
                  </a:moveTo>
                  <a:cubicBezTo>
                    <a:pt x="3363" y="256"/>
                    <a:pt x="3394" y="298"/>
                    <a:pt x="3416" y="349"/>
                  </a:cubicBezTo>
                  <a:cubicBezTo>
                    <a:pt x="3438" y="399"/>
                    <a:pt x="3449" y="457"/>
                    <a:pt x="3449" y="521"/>
                  </a:cubicBezTo>
                  <a:cubicBezTo>
                    <a:pt x="3449" y="586"/>
                    <a:pt x="3438" y="643"/>
                    <a:pt x="3415" y="693"/>
                  </a:cubicBezTo>
                  <a:cubicBezTo>
                    <a:pt x="3392" y="744"/>
                    <a:pt x="3360" y="787"/>
                    <a:pt x="3317" y="823"/>
                  </a:cubicBezTo>
                  <a:cubicBezTo>
                    <a:pt x="3273" y="858"/>
                    <a:pt x="3223" y="886"/>
                    <a:pt x="3166" y="906"/>
                  </a:cubicBezTo>
                  <a:cubicBezTo>
                    <a:pt x="3110" y="926"/>
                    <a:pt x="3044" y="939"/>
                    <a:pt x="2968" y="944"/>
                  </a:cubicBezTo>
                  <a:lnTo>
                    <a:pt x="2968" y="1057"/>
                  </a:lnTo>
                  <a:lnTo>
                    <a:pt x="2703" y="1057"/>
                  </a:lnTo>
                  <a:lnTo>
                    <a:pt x="2703" y="944"/>
                  </a:lnTo>
                  <a:cubicBezTo>
                    <a:pt x="2630" y="939"/>
                    <a:pt x="2564" y="926"/>
                    <a:pt x="2505" y="906"/>
                  </a:cubicBezTo>
                  <a:cubicBezTo>
                    <a:pt x="2446" y="886"/>
                    <a:pt x="2396" y="858"/>
                    <a:pt x="2353" y="822"/>
                  </a:cubicBezTo>
                  <a:cubicBezTo>
                    <a:pt x="2311" y="786"/>
                    <a:pt x="2279" y="743"/>
                    <a:pt x="2256" y="693"/>
                  </a:cubicBezTo>
                  <a:cubicBezTo>
                    <a:pt x="2233" y="643"/>
                    <a:pt x="2222" y="586"/>
                    <a:pt x="2222" y="521"/>
                  </a:cubicBezTo>
                  <a:cubicBezTo>
                    <a:pt x="2222" y="457"/>
                    <a:pt x="2233" y="400"/>
                    <a:pt x="2255" y="351"/>
                  </a:cubicBezTo>
                  <a:cubicBezTo>
                    <a:pt x="2277" y="302"/>
                    <a:pt x="2308" y="261"/>
                    <a:pt x="2349" y="225"/>
                  </a:cubicBezTo>
                  <a:cubicBezTo>
                    <a:pt x="2390" y="191"/>
                    <a:pt x="2440" y="164"/>
                    <a:pt x="2501" y="144"/>
                  </a:cubicBezTo>
                  <a:cubicBezTo>
                    <a:pt x="2562" y="124"/>
                    <a:pt x="2629" y="111"/>
                    <a:pt x="2703" y="105"/>
                  </a:cubicBezTo>
                  <a:lnTo>
                    <a:pt x="2703" y="0"/>
                  </a:lnTo>
                  <a:lnTo>
                    <a:pt x="2968" y="0"/>
                  </a:lnTo>
                  <a:lnTo>
                    <a:pt x="2968" y="105"/>
                  </a:lnTo>
                  <a:cubicBezTo>
                    <a:pt x="3045" y="110"/>
                    <a:pt x="3113" y="121"/>
                    <a:pt x="3171" y="141"/>
                  </a:cubicBezTo>
                  <a:cubicBezTo>
                    <a:pt x="3230" y="160"/>
                    <a:pt x="3280" y="187"/>
                    <a:pt x="3322" y="222"/>
                  </a:cubicBezTo>
                  <a:close/>
                  <a:moveTo>
                    <a:pt x="1814" y="726"/>
                  </a:moveTo>
                  <a:cubicBezTo>
                    <a:pt x="1814" y="693"/>
                    <a:pt x="1807" y="668"/>
                    <a:pt x="1795" y="650"/>
                  </a:cubicBezTo>
                  <a:cubicBezTo>
                    <a:pt x="1782" y="632"/>
                    <a:pt x="1760" y="619"/>
                    <a:pt x="1730" y="610"/>
                  </a:cubicBezTo>
                  <a:cubicBezTo>
                    <a:pt x="1709" y="604"/>
                    <a:pt x="1680" y="601"/>
                    <a:pt x="1643" y="600"/>
                  </a:cubicBezTo>
                  <a:cubicBezTo>
                    <a:pt x="1607" y="600"/>
                    <a:pt x="1569" y="599"/>
                    <a:pt x="1529" y="599"/>
                  </a:cubicBezTo>
                  <a:lnTo>
                    <a:pt x="1470" y="599"/>
                  </a:lnTo>
                  <a:lnTo>
                    <a:pt x="1470" y="857"/>
                  </a:lnTo>
                  <a:lnTo>
                    <a:pt x="1490" y="857"/>
                  </a:lnTo>
                  <a:cubicBezTo>
                    <a:pt x="1565" y="857"/>
                    <a:pt x="1619" y="857"/>
                    <a:pt x="1651" y="857"/>
                  </a:cubicBezTo>
                  <a:cubicBezTo>
                    <a:pt x="1683" y="856"/>
                    <a:pt x="1713" y="850"/>
                    <a:pt x="1741" y="839"/>
                  </a:cubicBezTo>
                  <a:cubicBezTo>
                    <a:pt x="1769" y="827"/>
                    <a:pt x="1788" y="812"/>
                    <a:pt x="1798" y="792"/>
                  </a:cubicBezTo>
                  <a:cubicBezTo>
                    <a:pt x="1809" y="773"/>
                    <a:pt x="1814" y="751"/>
                    <a:pt x="1814" y="726"/>
                  </a:cubicBezTo>
                  <a:close/>
                  <a:moveTo>
                    <a:pt x="1749" y="304"/>
                  </a:moveTo>
                  <a:cubicBezTo>
                    <a:pt x="1749" y="287"/>
                    <a:pt x="1744" y="270"/>
                    <a:pt x="1735" y="253"/>
                  </a:cubicBezTo>
                  <a:cubicBezTo>
                    <a:pt x="1727" y="236"/>
                    <a:pt x="1712" y="223"/>
                    <a:pt x="1690" y="215"/>
                  </a:cubicBezTo>
                  <a:cubicBezTo>
                    <a:pt x="1671" y="207"/>
                    <a:pt x="1646" y="203"/>
                    <a:pt x="1617" y="203"/>
                  </a:cubicBezTo>
                  <a:cubicBezTo>
                    <a:pt x="1588" y="202"/>
                    <a:pt x="1548" y="201"/>
                    <a:pt x="1495" y="201"/>
                  </a:cubicBezTo>
                  <a:lnTo>
                    <a:pt x="1470" y="201"/>
                  </a:lnTo>
                  <a:lnTo>
                    <a:pt x="1470" y="421"/>
                  </a:lnTo>
                  <a:lnTo>
                    <a:pt x="1512" y="421"/>
                  </a:lnTo>
                  <a:cubicBezTo>
                    <a:pt x="1554" y="421"/>
                    <a:pt x="1590" y="420"/>
                    <a:pt x="1620" y="419"/>
                  </a:cubicBezTo>
                  <a:cubicBezTo>
                    <a:pt x="1649" y="417"/>
                    <a:pt x="1673" y="412"/>
                    <a:pt x="1690" y="405"/>
                  </a:cubicBezTo>
                  <a:cubicBezTo>
                    <a:pt x="1714" y="394"/>
                    <a:pt x="1730" y="380"/>
                    <a:pt x="1737" y="363"/>
                  </a:cubicBezTo>
                  <a:cubicBezTo>
                    <a:pt x="1745" y="346"/>
                    <a:pt x="1749" y="327"/>
                    <a:pt x="1749" y="304"/>
                  </a:cubicBezTo>
                  <a:close/>
                  <a:moveTo>
                    <a:pt x="2091" y="730"/>
                  </a:moveTo>
                  <a:cubicBezTo>
                    <a:pt x="2091" y="780"/>
                    <a:pt x="2081" y="825"/>
                    <a:pt x="2061" y="864"/>
                  </a:cubicBezTo>
                  <a:cubicBezTo>
                    <a:pt x="2040" y="904"/>
                    <a:pt x="2013" y="937"/>
                    <a:pt x="1977" y="963"/>
                  </a:cubicBezTo>
                  <a:cubicBezTo>
                    <a:pt x="1937" y="993"/>
                    <a:pt x="1892" y="1015"/>
                    <a:pt x="1843" y="1028"/>
                  </a:cubicBezTo>
                  <a:cubicBezTo>
                    <a:pt x="1794" y="1041"/>
                    <a:pt x="1732" y="1047"/>
                    <a:pt x="1657" y="1047"/>
                  </a:cubicBezTo>
                  <a:lnTo>
                    <a:pt x="1205" y="1047"/>
                  </a:lnTo>
                  <a:lnTo>
                    <a:pt x="1205" y="12"/>
                  </a:lnTo>
                  <a:lnTo>
                    <a:pt x="1607" y="12"/>
                  </a:lnTo>
                  <a:cubicBezTo>
                    <a:pt x="1690" y="12"/>
                    <a:pt x="1751" y="14"/>
                    <a:pt x="1790" y="20"/>
                  </a:cubicBezTo>
                  <a:cubicBezTo>
                    <a:pt x="1829" y="25"/>
                    <a:pt x="1867" y="38"/>
                    <a:pt x="1905" y="57"/>
                  </a:cubicBezTo>
                  <a:cubicBezTo>
                    <a:pt x="1944" y="77"/>
                    <a:pt x="1974" y="104"/>
                    <a:pt x="1993" y="137"/>
                  </a:cubicBezTo>
                  <a:cubicBezTo>
                    <a:pt x="2012" y="171"/>
                    <a:pt x="2022" y="209"/>
                    <a:pt x="2022" y="252"/>
                  </a:cubicBezTo>
                  <a:cubicBezTo>
                    <a:pt x="2022" y="302"/>
                    <a:pt x="2009" y="346"/>
                    <a:pt x="1982" y="385"/>
                  </a:cubicBezTo>
                  <a:cubicBezTo>
                    <a:pt x="1956" y="423"/>
                    <a:pt x="1918" y="453"/>
                    <a:pt x="1870" y="474"/>
                  </a:cubicBezTo>
                  <a:lnTo>
                    <a:pt x="1870" y="480"/>
                  </a:lnTo>
                  <a:cubicBezTo>
                    <a:pt x="1938" y="493"/>
                    <a:pt x="1992" y="521"/>
                    <a:pt x="2031" y="563"/>
                  </a:cubicBezTo>
                  <a:cubicBezTo>
                    <a:pt x="2071" y="606"/>
                    <a:pt x="2091" y="661"/>
                    <a:pt x="2091" y="730"/>
                  </a:cubicBezTo>
                  <a:close/>
                  <a:moveTo>
                    <a:pt x="944" y="1047"/>
                  </a:moveTo>
                  <a:lnTo>
                    <a:pt x="684" y="1047"/>
                  </a:lnTo>
                  <a:lnTo>
                    <a:pt x="684" y="358"/>
                  </a:lnTo>
                  <a:lnTo>
                    <a:pt x="254" y="1047"/>
                  </a:lnTo>
                  <a:lnTo>
                    <a:pt x="0" y="1047"/>
                  </a:lnTo>
                  <a:lnTo>
                    <a:pt x="0" y="12"/>
                  </a:lnTo>
                  <a:lnTo>
                    <a:pt x="260" y="12"/>
                  </a:lnTo>
                  <a:lnTo>
                    <a:pt x="260" y="636"/>
                  </a:lnTo>
                  <a:lnTo>
                    <a:pt x="660" y="12"/>
                  </a:lnTo>
                  <a:lnTo>
                    <a:pt x="944" y="12"/>
                  </a:lnTo>
                  <a:lnTo>
                    <a:pt x="944" y="1047"/>
                  </a:lnTo>
                  <a:close/>
                </a:path>
              </a:pathLst>
            </a:custGeom>
            <a:solidFill>
              <a:srgbClr val="36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81" name="Freeform 270"/>
            <p:cNvSpPr>
              <a:spLocks/>
            </p:cNvSpPr>
            <p:nvPr/>
          </p:nvSpPr>
          <p:spPr bwMode="auto">
            <a:xfrm>
              <a:off x="2119" y="1018"/>
              <a:ext cx="333" cy="466"/>
            </a:xfrm>
            <a:custGeom>
              <a:avLst/>
              <a:gdLst>
                <a:gd name="T0" fmla="*/ 0 w 4543"/>
                <a:gd name="T1" fmla="*/ 11 h 6383"/>
                <a:gd name="T2" fmla="*/ 993 w 4543"/>
                <a:gd name="T3" fmla="*/ 6 h 6383"/>
                <a:gd name="T4" fmla="*/ 1988 w 4543"/>
                <a:gd name="T5" fmla="*/ 0 h 6383"/>
                <a:gd name="T6" fmla="*/ 3085 w 4543"/>
                <a:gd name="T7" fmla="*/ 3093 h 6383"/>
                <a:gd name="T8" fmla="*/ 4368 w 4543"/>
                <a:gd name="T9" fmla="*/ 6040 h 6383"/>
                <a:gd name="T10" fmla="*/ 4022 w 4543"/>
                <a:gd name="T11" fmla="*/ 6058 h 6383"/>
                <a:gd name="T12" fmla="*/ 3273 w 4543"/>
                <a:gd name="T13" fmla="*/ 4673 h 6383"/>
                <a:gd name="T14" fmla="*/ 3170 w 4543"/>
                <a:gd name="T15" fmla="*/ 4621 h 6383"/>
                <a:gd name="T16" fmla="*/ 3118 w 4543"/>
                <a:gd name="T17" fmla="*/ 4721 h 6383"/>
                <a:gd name="T18" fmla="*/ 3785 w 4543"/>
                <a:gd name="T19" fmla="*/ 6050 h 6383"/>
                <a:gd name="T20" fmla="*/ 3388 w 4543"/>
                <a:gd name="T21" fmla="*/ 6046 h 6383"/>
                <a:gd name="T22" fmla="*/ 2735 w 4543"/>
                <a:gd name="T23" fmla="*/ 4692 h 6383"/>
                <a:gd name="T24" fmla="*/ 2632 w 4543"/>
                <a:gd name="T25" fmla="*/ 4640 h 6383"/>
                <a:gd name="T26" fmla="*/ 2580 w 4543"/>
                <a:gd name="T27" fmla="*/ 4740 h 6383"/>
                <a:gd name="T28" fmla="*/ 3196 w 4543"/>
                <a:gd name="T29" fmla="*/ 6033 h 6383"/>
                <a:gd name="T30" fmla="*/ 2832 w 4543"/>
                <a:gd name="T31" fmla="*/ 5997 h 6383"/>
                <a:gd name="T32" fmla="*/ 2242 w 4543"/>
                <a:gd name="T33" fmla="*/ 4709 h 6383"/>
                <a:gd name="T34" fmla="*/ 2139 w 4543"/>
                <a:gd name="T35" fmla="*/ 4658 h 6383"/>
                <a:gd name="T36" fmla="*/ 2088 w 4543"/>
                <a:gd name="T37" fmla="*/ 4758 h 6383"/>
                <a:gd name="T38" fmla="*/ 2669 w 4543"/>
                <a:gd name="T39" fmla="*/ 6035 h 6383"/>
                <a:gd name="T40" fmla="*/ 2279 w 4543"/>
                <a:gd name="T41" fmla="*/ 6033 h 6383"/>
                <a:gd name="T42" fmla="*/ 1862 w 4543"/>
                <a:gd name="T43" fmla="*/ 5230 h 6383"/>
                <a:gd name="T44" fmla="*/ 1574 w 4543"/>
                <a:gd name="T45" fmla="*/ 4427 h 6383"/>
                <a:gd name="T46" fmla="*/ 1649 w 4543"/>
                <a:gd name="T47" fmla="*/ 4399 h 6383"/>
                <a:gd name="T48" fmla="*/ 1966 w 4543"/>
                <a:gd name="T49" fmla="*/ 3674 h 6383"/>
                <a:gd name="T50" fmla="*/ 1918 w 4543"/>
                <a:gd name="T51" fmla="*/ 3436 h 6383"/>
                <a:gd name="T52" fmla="*/ 1827 w 4543"/>
                <a:gd name="T53" fmla="*/ 3192 h 6383"/>
                <a:gd name="T54" fmla="*/ 1859 w 4543"/>
                <a:gd name="T55" fmla="*/ 2480 h 6383"/>
                <a:gd name="T56" fmla="*/ 1625 w 4543"/>
                <a:gd name="T57" fmla="*/ 1793 h 6383"/>
                <a:gd name="T58" fmla="*/ 1519 w 4543"/>
                <a:gd name="T59" fmla="*/ 1750 h 6383"/>
                <a:gd name="T60" fmla="*/ 1474 w 4543"/>
                <a:gd name="T61" fmla="*/ 1853 h 6383"/>
                <a:gd name="T62" fmla="*/ 1699 w 4543"/>
                <a:gd name="T63" fmla="*/ 2508 h 6383"/>
                <a:gd name="T64" fmla="*/ 1662 w 4543"/>
                <a:gd name="T65" fmla="*/ 3180 h 6383"/>
                <a:gd name="T66" fmla="*/ 1669 w 4543"/>
                <a:gd name="T67" fmla="*/ 3235 h 6383"/>
                <a:gd name="T68" fmla="*/ 1760 w 4543"/>
                <a:gd name="T69" fmla="*/ 3479 h 6383"/>
                <a:gd name="T70" fmla="*/ 1804 w 4543"/>
                <a:gd name="T71" fmla="*/ 3691 h 6383"/>
                <a:gd name="T72" fmla="*/ 1574 w 4543"/>
                <a:gd name="T73" fmla="*/ 4259 h 6383"/>
                <a:gd name="T74" fmla="*/ 1523 w 4543"/>
                <a:gd name="T75" fmla="*/ 4285 h 6383"/>
                <a:gd name="T76" fmla="*/ 788 w 4543"/>
                <a:gd name="T77" fmla="*/ 2229 h 6383"/>
                <a:gd name="T78" fmla="*/ 0 w 4543"/>
                <a:gd name="T79" fmla="*/ 11 h 6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3" h="6383">
                  <a:moveTo>
                    <a:pt x="0" y="11"/>
                  </a:moveTo>
                  <a:cubicBezTo>
                    <a:pt x="331" y="10"/>
                    <a:pt x="662" y="8"/>
                    <a:pt x="993" y="6"/>
                  </a:cubicBezTo>
                  <a:cubicBezTo>
                    <a:pt x="1324" y="4"/>
                    <a:pt x="1656" y="2"/>
                    <a:pt x="1988" y="0"/>
                  </a:cubicBezTo>
                  <a:cubicBezTo>
                    <a:pt x="2337" y="977"/>
                    <a:pt x="2739" y="2114"/>
                    <a:pt x="3085" y="3093"/>
                  </a:cubicBezTo>
                  <a:cubicBezTo>
                    <a:pt x="3432" y="4074"/>
                    <a:pt x="3777" y="5058"/>
                    <a:pt x="4368" y="6040"/>
                  </a:cubicBezTo>
                  <a:cubicBezTo>
                    <a:pt x="4543" y="6242"/>
                    <a:pt x="4262" y="6296"/>
                    <a:pt x="4022" y="6058"/>
                  </a:cubicBezTo>
                  <a:cubicBezTo>
                    <a:pt x="3661" y="5595"/>
                    <a:pt x="3431" y="5134"/>
                    <a:pt x="3273" y="4673"/>
                  </a:cubicBezTo>
                  <a:cubicBezTo>
                    <a:pt x="3259" y="4631"/>
                    <a:pt x="3212" y="4608"/>
                    <a:pt x="3170" y="4621"/>
                  </a:cubicBezTo>
                  <a:cubicBezTo>
                    <a:pt x="3127" y="4635"/>
                    <a:pt x="3104" y="4680"/>
                    <a:pt x="3118" y="4721"/>
                  </a:cubicBezTo>
                  <a:cubicBezTo>
                    <a:pt x="3270" y="5162"/>
                    <a:pt x="3446" y="5605"/>
                    <a:pt x="3785" y="6050"/>
                  </a:cubicBezTo>
                  <a:cubicBezTo>
                    <a:pt x="4055" y="6269"/>
                    <a:pt x="3677" y="6288"/>
                    <a:pt x="3388" y="6046"/>
                  </a:cubicBezTo>
                  <a:cubicBezTo>
                    <a:pt x="3064" y="5594"/>
                    <a:pt x="2890" y="5142"/>
                    <a:pt x="2735" y="4692"/>
                  </a:cubicBezTo>
                  <a:cubicBezTo>
                    <a:pt x="2721" y="4650"/>
                    <a:pt x="2675" y="4627"/>
                    <a:pt x="2632" y="4640"/>
                  </a:cubicBezTo>
                  <a:cubicBezTo>
                    <a:pt x="2589" y="4653"/>
                    <a:pt x="2566" y="4698"/>
                    <a:pt x="2580" y="4740"/>
                  </a:cubicBezTo>
                  <a:cubicBezTo>
                    <a:pt x="2728" y="5171"/>
                    <a:pt x="2896" y="5600"/>
                    <a:pt x="3196" y="6033"/>
                  </a:cubicBezTo>
                  <a:cubicBezTo>
                    <a:pt x="3503" y="6326"/>
                    <a:pt x="3001" y="6257"/>
                    <a:pt x="2832" y="5997"/>
                  </a:cubicBezTo>
                  <a:cubicBezTo>
                    <a:pt x="2540" y="5554"/>
                    <a:pt x="2393" y="5151"/>
                    <a:pt x="2242" y="4709"/>
                  </a:cubicBezTo>
                  <a:cubicBezTo>
                    <a:pt x="2228" y="4668"/>
                    <a:pt x="2182" y="4645"/>
                    <a:pt x="2139" y="4658"/>
                  </a:cubicBezTo>
                  <a:cubicBezTo>
                    <a:pt x="2097" y="4671"/>
                    <a:pt x="2074" y="4716"/>
                    <a:pt x="2088" y="4758"/>
                  </a:cubicBezTo>
                  <a:cubicBezTo>
                    <a:pt x="2234" y="5183"/>
                    <a:pt x="2392" y="5609"/>
                    <a:pt x="2669" y="6035"/>
                  </a:cubicBezTo>
                  <a:cubicBezTo>
                    <a:pt x="2983" y="6383"/>
                    <a:pt x="2422" y="6246"/>
                    <a:pt x="2279" y="6033"/>
                  </a:cubicBezTo>
                  <a:cubicBezTo>
                    <a:pt x="2096" y="5765"/>
                    <a:pt x="1962" y="5498"/>
                    <a:pt x="1862" y="5230"/>
                  </a:cubicBezTo>
                  <a:cubicBezTo>
                    <a:pt x="1763" y="4964"/>
                    <a:pt x="1669" y="4695"/>
                    <a:pt x="1574" y="4427"/>
                  </a:cubicBezTo>
                  <a:cubicBezTo>
                    <a:pt x="1602" y="4421"/>
                    <a:pt x="1619" y="4414"/>
                    <a:pt x="1649" y="4399"/>
                  </a:cubicBezTo>
                  <a:cubicBezTo>
                    <a:pt x="1831" y="4306"/>
                    <a:pt x="2008" y="4069"/>
                    <a:pt x="1966" y="3674"/>
                  </a:cubicBezTo>
                  <a:cubicBezTo>
                    <a:pt x="1958" y="3599"/>
                    <a:pt x="1942" y="3521"/>
                    <a:pt x="1918" y="3436"/>
                  </a:cubicBezTo>
                  <a:cubicBezTo>
                    <a:pt x="1896" y="3360"/>
                    <a:pt x="1866" y="3278"/>
                    <a:pt x="1827" y="3192"/>
                  </a:cubicBezTo>
                  <a:cubicBezTo>
                    <a:pt x="1895" y="2917"/>
                    <a:pt x="1899" y="2696"/>
                    <a:pt x="1859" y="2480"/>
                  </a:cubicBezTo>
                  <a:cubicBezTo>
                    <a:pt x="1818" y="2259"/>
                    <a:pt x="1733" y="2050"/>
                    <a:pt x="1625" y="1793"/>
                  </a:cubicBezTo>
                  <a:cubicBezTo>
                    <a:pt x="1609" y="1753"/>
                    <a:pt x="1561" y="1734"/>
                    <a:pt x="1519" y="1750"/>
                  </a:cubicBezTo>
                  <a:cubicBezTo>
                    <a:pt x="1478" y="1766"/>
                    <a:pt x="1457" y="1813"/>
                    <a:pt x="1474" y="1853"/>
                  </a:cubicBezTo>
                  <a:cubicBezTo>
                    <a:pt x="1579" y="2103"/>
                    <a:pt x="1661" y="2305"/>
                    <a:pt x="1699" y="2508"/>
                  </a:cubicBezTo>
                  <a:cubicBezTo>
                    <a:pt x="1736" y="2709"/>
                    <a:pt x="1731" y="2915"/>
                    <a:pt x="1662" y="3180"/>
                  </a:cubicBezTo>
                  <a:cubicBezTo>
                    <a:pt x="1658" y="3200"/>
                    <a:pt x="1661" y="3218"/>
                    <a:pt x="1669" y="3235"/>
                  </a:cubicBezTo>
                  <a:cubicBezTo>
                    <a:pt x="1709" y="3322"/>
                    <a:pt x="1739" y="3403"/>
                    <a:pt x="1760" y="3479"/>
                  </a:cubicBezTo>
                  <a:cubicBezTo>
                    <a:pt x="1783" y="3556"/>
                    <a:pt x="1797" y="3626"/>
                    <a:pt x="1804" y="3691"/>
                  </a:cubicBezTo>
                  <a:cubicBezTo>
                    <a:pt x="1837" y="4007"/>
                    <a:pt x="1709" y="4190"/>
                    <a:pt x="1574" y="4259"/>
                  </a:cubicBezTo>
                  <a:cubicBezTo>
                    <a:pt x="1552" y="4270"/>
                    <a:pt x="1541" y="4279"/>
                    <a:pt x="1523" y="4285"/>
                  </a:cubicBezTo>
                  <a:cubicBezTo>
                    <a:pt x="1280" y="3599"/>
                    <a:pt x="1034" y="2914"/>
                    <a:pt x="788" y="2229"/>
                  </a:cubicBezTo>
                  <a:cubicBezTo>
                    <a:pt x="542" y="1543"/>
                    <a:pt x="245" y="698"/>
                    <a:pt x="0" y="11"/>
                  </a:cubicBezTo>
                  <a:close/>
                </a:path>
              </a:pathLst>
            </a:custGeom>
            <a:solidFill>
              <a:srgbClr val="36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82" name="Freeform 271"/>
            <p:cNvSpPr>
              <a:spLocks/>
            </p:cNvSpPr>
            <p:nvPr/>
          </p:nvSpPr>
          <p:spPr bwMode="auto">
            <a:xfrm>
              <a:off x="2308" y="1015"/>
              <a:ext cx="388" cy="461"/>
            </a:xfrm>
            <a:custGeom>
              <a:avLst/>
              <a:gdLst>
                <a:gd name="T0" fmla="*/ 0 w 5290"/>
                <a:gd name="T1" fmla="*/ 6273 h 6313"/>
                <a:gd name="T2" fmla="*/ 1666 w 5290"/>
                <a:gd name="T3" fmla="*/ 3853 h 6313"/>
                <a:gd name="T4" fmla="*/ 3171 w 5290"/>
                <a:gd name="T5" fmla="*/ 353 h 6313"/>
                <a:gd name="T6" fmla="*/ 3582 w 5290"/>
                <a:gd name="T7" fmla="*/ 337 h 6313"/>
                <a:gd name="T8" fmla="*/ 2973 w 5290"/>
                <a:gd name="T9" fmla="*/ 1651 h 6313"/>
                <a:gd name="T10" fmla="*/ 3140 w 5290"/>
                <a:gd name="T11" fmla="*/ 1685 h 6313"/>
                <a:gd name="T12" fmla="*/ 3752 w 5290"/>
                <a:gd name="T13" fmla="*/ 343 h 6313"/>
                <a:gd name="T14" fmla="*/ 4133 w 5290"/>
                <a:gd name="T15" fmla="*/ 345 h 6313"/>
                <a:gd name="T16" fmla="*/ 3534 w 5290"/>
                <a:gd name="T17" fmla="*/ 1648 h 6313"/>
                <a:gd name="T18" fmla="*/ 3707 w 5290"/>
                <a:gd name="T19" fmla="*/ 1664 h 6313"/>
                <a:gd name="T20" fmla="*/ 4303 w 5290"/>
                <a:gd name="T21" fmla="*/ 357 h 6313"/>
                <a:gd name="T22" fmla="*/ 4641 w 5290"/>
                <a:gd name="T23" fmla="*/ 352 h 6313"/>
                <a:gd name="T24" fmla="*/ 4053 w 5290"/>
                <a:gd name="T25" fmla="*/ 1623 h 6313"/>
                <a:gd name="T26" fmla="*/ 4226 w 5290"/>
                <a:gd name="T27" fmla="*/ 1646 h 6313"/>
                <a:gd name="T28" fmla="*/ 4817 w 5290"/>
                <a:gd name="T29" fmla="*/ 351 h 6313"/>
                <a:gd name="T30" fmla="*/ 5197 w 5290"/>
                <a:gd name="T31" fmla="*/ 352 h 6313"/>
                <a:gd name="T32" fmla="*/ 4413 w 5290"/>
                <a:gd name="T33" fmla="*/ 2098 h 6313"/>
                <a:gd name="T34" fmla="*/ 3747 w 5290"/>
                <a:gd name="T35" fmla="*/ 2307 h 6313"/>
                <a:gd name="T36" fmla="*/ 3398 w 5290"/>
                <a:gd name="T37" fmla="*/ 2885 h 6313"/>
                <a:gd name="T38" fmla="*/ 2884 w 5290"/>
                <a:gd name="T39" fmla="*/ 3413 h 6313"/>
                <a:gd name="T40" fmla="*/ 2575 w 5290"/>
                <a:gd name="T41" fmla="*/ 4075 h 6313"/>
                <a:gd name="T42" fmla="*/ 2630 w 5290"/>
                <a:gd name="T43" fmla="*/ 4176 h 6313"/>
                <a:gd name="T44" fmla="*/ 2733 w 5290"/>
                <a:gd name="T45" fmla="*/ 4123 h 6313"/>
                <a:gd name="T46" fmla="*/ 3022 w 5290"/>
                <a:gd name="T47" fmla="*/ 3503 h 6313"/>
                <a:gd name="T48" fmla="*/ 3515 w 5290"/>
                <a:gd name="T49" fmla="*/ 3001 h 6313"/>
                <a:gd name="T50" fmla="*/ 3541 w 5290"/>
                <a:gd name="T51" fmla="*/ 2969 h 6313"/>
                <a:gd name="T52" fmla="*/ 3541 w 5290"/>
                <a:gd name="T53" fmla="*/ 2969 h 6313"/>
                <a:gd name="T54" fmla="*/ 3866 w 5290"/>
                <a:gd name="T55" fmla="*/ 2418 h 6313"/>
                <a:gd name="T56" fmla="*/ 4344 w 5290"/>
                <a:gd name="T57" fmla="*/ 2251 h 6313"/>
                <a:gd name="T58" fmla="*/ 3013 w 5290"/>
                <a:gd name="T59" fmla="*/ 5388 h 6313"/>
                <a:gd name="T60" fmla="*/ 2114 w 5290"/>
                <a:gd name="T61" fmla="*/ 6277 h 6313"/>
                <a:gd name="T62" fmla="*/ 0 w 5290"/>
                <a:gd name="T63" fmla="*/ 6273 h 6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90" h="6313">
                  <a:moveTo>
                    <a:pt x="0" y="6273"/>
                  </a:moveTo>
                  <a:cubicBezTo>
                    <a:pt x="795" y="6170"/>
                    <a:pt x="1316" y="4735"/>
                    <a:pt x="1666" y="3853"/>
                  </a:cubicBezTo>
                  <a:lnTo>
                    <a:pt x="3171" y="353"/>
                  </a:lnTo>
                  <a:cubicBezTo>
                    <a:pt x="3316" y="89"/>
                    <a:pt x="3682" y="111"/>
                    <a:pt x="3582" y="337"/>
                  </a:cubicBezTo>
                  <a:lnTo>
                    <a:pt x="2973" y="1651"/>
                  </a:lnTo>
                  <a:cubicBezTo>
                    <a:pt x="2905" y="1796"/>
                    <a:pt x="3086" y="1786"/>
                    <a:pt x="3140" y="1685"/>
                  </a:cubicBezTo>
                  <a:cubicBezTo>
                    <a:pt x="3344" y="1238"/>
                    <a:pt x="3548" y="791"/>
                    <a:pt x="3752" y="343"/>
                  </a:cubicBezTo>
                  <a:cubicBezTo>
                    <a:pt x="3899" y="20"/>
                    <a:pt x="4245" y="101"/>
                    <a:pt x="4133" y="345"/>
                  </a:cubicBezTo>
                  <a:lnTo>
                    <a:pt x="3534" y="1648"/>
                  </a:lnTo>
                  <a:cubicBezTo>
                    <a:pt x="3465" y="1789"/>
                    <a:pt x="3653" y="1786"/>
                    <a:pt x="3707" y="1664"/>
                  </a:cubicBezTo>
                  <a:lnTo>
                    <a:pt x="4303" y="357"/>
                  </a:lnTo>
                  <a:cubicBezTo>
                    <a:pt x="4456" y="21"/>
                    <a:pt x="4754" y="106"/>
                    <a:pt x="4641" y="352"/>
                  </a:cubicBezTo>
                  <a:lnTo>
                    <a:pt x="4053" y="1623"/>
                  </a:lnTo>
                  <a:cubicBezTo>
                    <a:pt x="3991" y="1769"/>
                    <a:pt x="4145" y="1812"/>
                    <a:pt x="4226" y="1646"/>
                  </a:cubicBezTo>
                  <a:lnTo>
                    <a:pt x="4817" y="351"/>
                  </a:lnTo>
                  <a:cubicBezTo>
                    <a:pt x="4977" y="0"/>
                    <a:pt x="5290" y="146"/>
                    <a:pt x="5197" y="352"/>
                  </a:cubicBezTo>
                  <a:cubicBezTo>
                    <a:pt x="4775" y="1294"/>
                    <a:pt x="4552" y="1790"/>
                    <a:pt x="4413" y="2098"/>
                  </a:cubicBezTo>
                  <a:cubicBezTo>
                    <a:pt x="4118" y="2045"/>
                    <a:pt x="3908" y="2140"/>
                    <a:pt x="3747" y="2307"/>
                  </a:cubicBezTo>
                  <a:cubicBezTo>
                    <a:pt x="3596" y="2462"/>
                    <a:pt x="3492" y="2676"/>
                    <a:pt x="3398" y="2885"/>
                  </a:cubicBezTo>
                  <a:cubicBezTo>
                    <a:pt x="3180" y="3050"/>
                    <a:pt x="3015" y="3222"/>
                    <a:pt x="2884" y="3413"/>
                  </a:cubicBezTo>
                  <a:cubicBezTo>
                    <a:pt x="2751" y="3610"/>
                    <a:pt x="2654" y="3825"/>
                    <a:pt x="2575" y="4075"/>
                  </a:cubicBezTo>
                  <a:cubicBezTo>
                    <a:pt x="2562" y="4118"/>
                    <a:pt x="2586" y="4163"/>
                    <a:pt x="2630" y="4176"/>
                  </a:cubicBezTo>
                  <a:cubicBezTo>
                    <a:pt x="2674" y="4189"/>
                    <a:pt x="2720" y="4165"/>
                    <a:pt x="2733" y="4123"/>
                  </a:cubicBezTo>
                  <a:cubicBezTo>
                    <a:pt x="2807" y="3887"/>
                    <a:pt x="2898" y="3685"/>
                    <a:pt x="3022" y="3503"/>
                  </a:cubicBezTo>
                  <a:cubicBezTo>
                    <a:pt x="3145" y="3322"/>
                    <a:pt x="3304" y="3159"/>
                    <a:pt x="3515" y="3001"/>
                  </a:cubicBezTo>
                  <a:cubicBezTo>
                    <a:pt x="3527" y="2992"/>
                    <a:pt x="3535" y="2981"/>
                    <a:pt x="3541" y="2969"/>
                  </a:cubicBezTo>
                  <a:lnTo>
                    <a:pt x="3541" y="2969"/>
                  </a:lnTo>
                  <a:cubicBezTo>
                    <a:pt x="3632" y="2767"/>
                    <a:pt x="3730" y="2559"/>
                    <a:pt x="3866" y="2418"/>
                  </a:cubicBezTo>
                  <a:cubicBezTo>
                    <a:pt x="3984" y="2297"/>
                    <a:pt x="4135" y="2224"/>
                    <a:pt x="4344" y="2251"/>
                  </a:cubicBezTo>
                  <a:cubicBezTo>
                    <a:pt x="4051" y="2902"/>
                    <a:pt x="3781" y="3661"/>
                    <a:pt x="3013" y="5388"/>
                  </a:cubicBezTo>
                  <a:cubicBezTo>
                    <a:pt x="2938" y="5550"/>
                    <a:pt x="2543" y="6307"/>
                    <a:pt x="2114" y="6277"/>
                  </a:cubicBezTo>
                  <a:cubicBezTo>
                    <a:pt x="1321" y="6304"/>
                    <a:pt x="1075" y="6313"/>
                    <a:pt x="0" y="6273"/>
                  </a:cubicBezTo>
                  <a:close/>
                </a:path>
              </a:pathLst>
            </a:custGeom>
            <a:solidFill>
              <a:srgbClr val="36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522664" y="2593692"/>
            <a:ext cx="3767010" cy="9087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636"/>
            <a:r>
              <a:rPr lang="ru-RU" sz="884" spc="-14" dirty="0">
                <a:solidFill>
                  <a:srgbClr val="E31836"/>
                </a:solidFill>
                <a:latin typeface="Calibri"/>
                <a:cs typeface="Calibri"/>
              </a:rPr>
              <a:t>1% </a:t>
            </a:r>
            <a:r>
              <a:rPr lang="ru-RU" sz="884" spc="41" dirty="0">
                <a:solidFill>
                  <a:srgbClr val="364093"/>
                </a:solidFill>
                <a:latin typeface="Calibri"/>
                <a:cs typeface="Calibri"/>
              </a:rPr>
              <a:t>годовых при условии приобретения отечественного оборудования на сумму не менее 50% суммы займа или </a:t>
            </a:r>
          </a:p>
          <a:p>
            <a:pPr marL="8636"/>
            <a:r>
              <a:rPr lang="ru-RU" sz="884" spc="41" dirty="0">
                <a:solidFill>
                  <a:srgbClr val="364093"/>
                </a:solidFill>
                <a:latin typeface="Calibri"/>
                <a:cs typeface="Calibri"/>
              </a:rPr>
              <a:t>при банковской гарантии/поручительстве </a:t>
            </a:r>
          </a:p>
          <a:p>
            <a:pPr marL="8636"/>
            <a:r>
              <a:rPr lang="ru-RU" sz="884" spc="41" dirty="0">
                <a:solidFill>
                  <a:srgbClr val="364093"/>
                </a:solidFill>
                <a:latin typeface="Calibri"/>
                <a:cs typeface="Calibri"/>
              </a:rPr>
              <a:t>Корпорации МСП </a:t>
            </a:r>
          </a:p>
          <a:p>
            <a:pPr marL="8636"/>
            <a:endParaRPr lang="ru-RU" sz="884" spc="41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/>
            <a:r>
              <a:rPr lang="ru-RU" sz="884" spc="-14" dirty="0">
                <a:solidFill>
                  <a:srgbClr val="E31836"/>
                </a:solidFill>
                <a:latin typeface="Calibri"/>
                <a:cs typeface="Calibri"/>
              </a:rPr>
              <a:t>3% </a:t>
            </a:r>
            <a:r>
              <a:rPr lang="ru-RU" sz="884" spc="41" dirty="0">
                <a:solidFill>
                  <a:srgbClr val="364093"/>
                </a:solidFill>
                <a:latin typeface="Calibri"/>
                <a:cs typeface="Calibri"/>
              </a:rPr>
              <a:t>годовых в иных случаях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784275" y="4161351"/>
            <a:ext cx="2226024" cy="51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">
              <a:spcBef>
                <a:spcPts val="534"/>
              </a:spcBef>
            </a:pPr>
            <a:r>
              <a:rPr lang="ru-RU" sz="952" b="1" spc="68" dirty="0">
                <a:solidFill>
                  <a:srgbClr val="364093"/>
                </a:solidFill>
                <a:latin typeface="Calibri"/>
                <a:cs typeface="Calibri"/>
              </a:rPr>
              <a:t>Требования к заявителю: </a:t>
            </a:r>
          </a:p>
          <a:p>
            <a:pPr marL="8636"/>
            <a:r>
              <a:rPr lang="ru-RU" sz="884" spc="41" dirty="0">
                <a:solidFill>
                  <a:srgbClr val="364093"/>
                </a:solidFill>
                <a:latin typeface="Calibri"/>
                <a:cs typeface="Calibri"/>
              </a:rPr>
              <a:t>1. включен в реестр МСП </a:t>
            </a:r>
          </a:p>
          <a:p>
            <a:pPr marL="8636"/>
            <a:r>
              <a:rPr lang="ru-RU" sz="884" spc="41" dirty="0">
                <a:solidFill>
                  <a:srgbClr val="364093"/>
                </a:solidFill>
                <a:latin typeface="Calibri"/>
                <a:cs typeface="Calibri"/>
              </a:rPr>
              <a:t>2. ведение деятельности по ОКВЭД 16</a:t>
            </a:r>
          </a:p>
        </p:txBody>
      </p:sp>
    </p:spTree>
    <p:extLst>
      <p:ext uri="{BB962C8B-B14F-4D97-AF65-F5344CB8AC3E}">
        <p14:creationId xmlns:p14="http://schemas.microsoft.com/office/powerpoint/2010/main" val="2541670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4348" y="1389224"/>
            <a:ext cx="2100155" cy="259817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 marR="3455">
              <a:spcBef>
                <a:spcPts val="68"/>
              </a:spcBef>
            </a:pP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 пищевых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продуктов </a:t>
            </a:r>
            <a:r>
              <a:rPr sz="816" spc="51" dirty="0">
                <a:solidFill>
                  <a:srgbClr val="364093"/>
                </a:solidFill>
                <a:latin typeface="Calibri"/>
                <a:cs typeface="Calibri"/>
              </a:rPr>
              <a:t>в</a:t>
            </a:r>
            <a:r>
              <a:rPr sz="816" spc="-3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54" dirty="0">
                <a:solidFill>
                  <a:srgbClr val="364093"/>
                </a:solidFill>
                <a:latin typeface="Calibri"/>
                <a:cs typeface="Calibri"/>
              </a:rPr>
              <a:t>части 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промышленных</a:t>
            </a:r>
            <a:r>
              <a:rPr sz="816" spc="1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биотехнологий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4347" y="1748880"/>
            <a:ext cx="1804328" cy="134270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 </a:t>
            </a:r>
            <a:r>
              <a:rPr sz="816" spc="51" dirty="0">
                <a:solidFill>
                  <a:srgbClr val="364093"/>
                </a:solidFill>
                <a:latin typeface="Calibri"/>
                <a:cs typeface="Calibri"/>
              </a:rPr>
              <a:t>текстильных</a:t>
            </a:r>
            <a:r>
              <a:rPr sz="816" spc="-31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изделий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4348" y="1984160"/>
            <a:ext cx="1131915" cy="134270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</a:t>
            </a:r>
            <a:r>
              <a:rPr sz="816" spc="-1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7" dirty="0">
                <a:solidFill>
                  <a:srgbClr val="364093"/>
                </a:solidFill>
                <a:latin typeface="Calibri"/>
                <a:cs typeface="Calibri"/>
              </a:rPr>
              <a:t>одежды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4347" y="3422786"/>
            <a:ext cx="1843196" cy="259817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 marR="3455">
              <a:spcBef>
                <a:spcPts val="68"/>
              </a:spcBef>
            </a:pP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 химических </a:t>
            </a:r>
            <a:r>
              <a:rPr sz="816" spc="51" dirty="0">
                <a:solidFill>
                  <a:srgbClr val="364093"/>
                </a:solidFill>
                <a:latin typeface="Calibri"/>
                <a:cs typeface="Calibri"/>
              </a:rPr>
              <a:t>веществ</a:t>
            </a:r>
            <a:r>
              <a:rPr sz="816" spc="-2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и  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химических</a:t>
            </a:r>
            <a:r>
              <a:rPr sz="816" spc="1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продуктов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4347" y="3782442"/>
            <a:ext cx="2085039" cy="385364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 marR="3455">
              <a:spcBef>
                <a:spcPts val="68"/>
              </a:spcBef>
            </a:pP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лекарственных </a:t>
            </a:r>
            <a:r>
              <a:rPr sz="816" spc="54" dirty="0">
                <a:solidFill>
                  <a:srgbClr val="364093"/>
                </a:solidFill>
                <a:latin typeface="Calibri"/>
                <a:cs typeface="Calibri"/>
              </a:rPr>
              <a:t>средств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и  </a:t>
            </a:r>
            <a:r>
              <a:rPr sz="816" spc="27" dirty="0">
                <a:solidFill>
                  <a:srgbClr val="364093"/>
                </a:solidFill>
                <a:latin typeface="Calibri"/>
                <a:cs typeface="Calibri"/>
              </a:rPr>
              <a:t>материалов, применяемых </a:t>
            </a:r>
            <a:r>
              <a:rPr sz="816" spc="51" dirty="0">
                <a:solidFill>
                  <a:srgbClr val="364093"/>
                </a:solidFill>
                <a:latin typeface="Calibri"/>
                <a:cs typeface="Calibri"/>
              </a:rPr>
              <a:t>в</a:t>
            </a:r>
            <a:r>
              <a:rPr sz="816" spc="-3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медицинских 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целях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4347" y="4266475"/>
            <a:ext cx="1355621" cy="259817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 marR="3455">
              <a:spcBef>
                <a:spcPts val="68"/>
              </a:spcBef>
            </a:pP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 </a:t>
            </a:r>
            <a:r>
              <a:rPr sz="816" spc="37" dirty="0">
                <a:solidFill>
                  <a:srgbClr val="364093"/>
                </a:solidFill>
                <a:latin typeface="Calibri"/>
                <a:cs typeface="Calibri"/>
              </a:rPr>
              <a:t>резиновых</a:t>
            </a:r>
            <a:r>
              <a:rPr sz="816" spc="-1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и  </a:t>
            </a:r>
            <a:r>
              <a:rPr sz="816" spc="51" dirty="0">
                <a:solidFill>
                  <a:srgbClr val="364093"/>
                </a:solidFill>
                <a:latin typeface="Calibri"/>
                <a:cs typeface="Calibri"/>
              </a:rPr>
              <a:t>пластмассовых</a:t>
            </a:r>
            <a:r>
              <a:rPr sz="816" spc="1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изделий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6145" y="4271449"/>
            <a:ext cx="1944251" cy="134270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 </a:t>
            </a:r>
            <a:r>
              <a:rPr sz="816" spc="37" dirty="0">
                <a:solidFill>
                  <a:srgbClr val="364093"/>
                </a:solidFill>
                <a:latin typeface="Calibri"/>
                <a:cs typeface="Calibri"/>
              </a:rPr>
              <a:t>прочих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готовых</a:t>
            </a:r>
            <a:r>
              <a:rPr sz="816" spc="-48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изделий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6145" y="4538445"/>
            <a:ext cx="2012054" cy="134270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Ремонт и монтаж </a:t>
            </a:r>
            <a:r>
              <a:rPr sz="816" spc="27" dirty="0">
                <a:solidFill>
                  <a:srgbClr val="364093"/>
                </a:solidFill>
                <a:latin typeface="Calibri"/>
                <a:cs typeface="Calibri"/>
              </a:rPr>
              <a:t>машин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и</a:t>
            </a:r>
            <a:r>
              <a:rPr sz="816" spc="-31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27" dirty="0">
                <a:solidFill>
                  <a:srgbClr val="364093"/>
                </a:solidFill>
                <a:latin typeface="Calibri"/>
                <a:cs typeface="Calibri"/>
              </a:rPr>
              <a:t>оборудования</a:t>
            </a:r>
            <a:endParaRPr sz="816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7094" y="1379353"/>
            <a:ext cx="174473" cy="165688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10</a:t>
            </a:r>
            <a:endParaRPr sz="1020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7095" y="1656998"/>
            <a:ext cx="2239853" cy="1243507"/>
          </a:xfrm>
          <a:prstGeom prst="rect">
            <a:avLst/>
          </a:prstGeom>
        </p:spPr>
        <p:txBody>
          <a:bodyPr vert="horz" wrap="square" lIns="0" tIns="88100" rIns="0" bIns="0" rtlCol="0">
            <a:spAutoFit/>
          </a:bodyPr>
          <a:lstStyle/>
          <a:p>
            <a:pPr marL="8636">
              <a:spcBef>
                <a:spcPts val="693"/>
              </a:spcBef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13</a:t>
            </a:r>
            <a:endParaRPr sz="1020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>
              <a:spcBef>
                <a:spcPts val="625"/>
              </a:spcBef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14</a:t>
            </a:r>
            <a:endParaRPr sz="1020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275506" indent="-266870">
              <a:spcBef>
                <a:spcPts val="524"/>
              </a:spcBef>
              <a:buSzPct val="125000"/>
              <a:buAutoNum type="arabicPlain" startAt="15"/>
              <a:tabLst>
                <a:tab pos="275506" algn="l"/>
                <a:tab pos="275938" algn="l"/>
              </a:tabLst>
            </a:pP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кожи и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изделий </a:t>
            </a:r>
            <a:r>
              <a:rPr sz="816" spc="58" dirty="0">
                <a:solidFill>
                  <a:srgbClr val="364093"/>
                </a:solidFill>
                <a:latin typeface="Calibri"/>
                <a:cs typeface="Calibri"/>
              </a:rPr>
              <a:t>из</a:t>
            </a:r>
            <a:r>
              <a:rPr sz="816" spc="-71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кожи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275506" marR="47501" indent="-266870">
              <a:lnSpc>
                <a:spcPct val="98600"/>
              </a:lnSpc>
              <a:spcBef>
                <a:spcPts val="646"/>
              </a:spcBef>
              <a:buSzPct val="125000"/>
              <a:buAutoNum type="arabicPlain" startAt="15"/>
              <a:tabLst>
                <a:tab pos="275506" algn="l"/>
                <a:tab pos="275938" algn="l"/>
              </a:tabLst>
            </a:pPr>
            <a:r>
              <a:rPr sz="816" spc="27" dirty="0">
                <a:solidFill>
                  <a:srgbClr val="364093"/>
                </a:solidFill>
                <a:latin typeface="Calibri"/>
                <a:cs typeface="Calibri"/>
              </a:rPr>
              <a:t>Обработка 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древесины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и</a:t>
            </a:r>
            <a:r>
              <a:rPr sz="816" spc="-3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 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изделий </a:t>
            </a:r>
            <a:r>
              <a:rPr sz="816" spc="58" dirty="0">
                <a:solidFill>
                  <a:srgbClr val="364093"/>
                </a:solidFill>
                <a:latin typeface="Calibri"/>
                <a:cs typeface="Calibri"/>
              </a:rPr>
              <a:t>из </a:t>
            </a:r>
            <a:r>
              <a:rPr sz="816" spc="37" dirty="0">
                <a:solidFill>
                  <a:srgbClr val="364093"/>
                </a:solidFill>
                <a:latin typeface="Calibri"/>
                <a:cs typeface="Calibri"/>
              </a:rPr>
              <a:t>дерева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и </a:t>
            </a:r>
            <a:r>
              <a:rPr sz="816" spc="17" dirty="0">
                <a:solidFill>
                  <a:srgbClr val="364093"/>
                </a:solidFill>
                <a:latin typeface="Calibri"/>
                <a:cs typeface="Calibri"/>
              </a:rPr>
              <a:t>пробки, </a:t>
            </a:r>
            <a:r>
              <a:rPr sz="816" spc="20" dirty="0">
                <a:solidFill>
                  <a:srgbClr val="364093"/>
                </a:solidFill>
                <a:latin typeface="Calibri"/>
                <a:cs typeface="Calibri"/>
              </a:rPr>
              <a:t>кроме  </a:t>
            </a:r>
            <a:r>
              <a:rPr sz="816" spc="17" dirty="0">
                <a:solidFill>
                  <a:srgbClr val="364093"/>
                </a:solidFill>
                <a:latin typeface="Calibri"/>
                <a:cs typeface="Calibri"/>
              </a:rPr>
              <a:t>мебели, 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изделий </a:t>
            </a:r>
            <a:r>
              <a:rPr sz="816" spc="58" dirty="0">
                <a:solidFill>
                  <a:srgbClr val="364093"/>
                </a:solidFill>
                <a:latin typeface="Calibri"/>
                <a:cs typeface="Calibri"/>
              </a:rPr>
              <a:t>из  </a:t>
            </a:r>
            <a:r>
              <a:rPr sz="816" spc="27" dirty="0">
                <a:solidFill>
                  <a:srgbClr val="364093"/>
                </a:solidFill>
                <a:latin typeface="Calibri"/>
                <a:cs typeface="Calibri"/>
              </a:rPr>
              <a:t>соломки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и материалов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для</a:t>
            </a:r>
            <a:r>
              <a:rPr sz="816" spc="-1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7" dirty="0">
                <a:solidFill>
                  <a:srgbClr val="364093"/>
                </a:solidFill>
                <a:latin typeface="Calibri"/>
                <a:cs typeface="Calibri"/>
              </a:rPr>
              <a:t>плетения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27095" y="3064011"/>
            <a:ext cx="1963685" cy="264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">
              <a:lnSpc>
                <a:spcPts val="1064"/>
              </a:lnSpc>
              <a:tabLst>
                <a:tab pos="275506" algn="l"/>
              </a:tabLst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17	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бумаги и</a:t>
            </a:r>
            <a:r>
              <a:rPr sz="816" spc="-4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бумажных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275506">
              <a:lnSpc>
                <a:spcPts val="955"/>
              </a:lnSpc>
            </a:pP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изделий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7094" y="3407343"/>
            <a:ext cx="174473" cy="165688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20</a:t>
            </a:r>
            <a:endParaRPr sz="1020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7094" y="3761817"/>
            <a:ext cx="174473" cy="165688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21</a:t>
            </a:r>
            <a:endParaRPr sz="1020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7094" y="4245721"/>
            <a:ext cx="174473" cy="165688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22</a:t>
            </a:r>
            <a:endParaRPr sz="1020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7094" y="4630770"/>
            <a:ext cx="2240079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">
              <a:lnSpc>
                <a:spcPts val="1051"/>
              </a:lnSpc>
              <a:tabLst>
                <a:tab pos="275506" algn="l"/>
              </a:tabLst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23	</a:t>
            </a:r>
            <a:r>
              <a:rPr sz="1224" spc="60" baseline="2314" dirty="0">
                <a:solidFill>
                  <a:srgbClr val="364093"/>
                </a:solidFill>
                <a:latin typeface="Calibri"/>
                <a:cs typeface="Calibri"/>
              </a:rPr>
              <a:t>Производство </a:t>
            </a:r>
            <a:r>
              <a:rPr sz="1224" spc="51" baseline="2314" dirty="0">
                <a:solidFill>
                  <a:srgbClr val="364093"/>
                </a:solidFill>
                <a:latin typeface="Calibri"/>
                <a:cs typeface="Calibri"/>
              </a:rPr>
              <a:t>прочей</a:t>
            </a:r>
            <a:r>
              <a:rPr sz="1224" spc="-30" baseline="231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1224" spc="56" baseline="2314" dirty="0">
                <a:solidFill>
                  <a:srgbClr val="364093"/>
                </a:solidFill>
                <a:latin typeface="Calibri"/>
                <a:cs typeface="Calibri"/>
              </a:rPr>
              <a:t>неметаллической</a:t>
            </a:r>
            <a:endParaRPr sz="1224" baseline="2314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275506">
              <a:lnSpc>
                <a:spcPts val="942"/>
              </a:lnSpc>
            </a:pPr>
            <a:r>
              <a:rPr sz="816" spc="27" dirty="0">
                <a:solidFill>
                  <a:srgbClr val="364093"/>
                </a:solidFill>
                <a:latin typeface="Calibri"/>
                <a:cs typeface="Calibri"/>
              </a:rPr>
              <a:t>минеральной</a:t>
            </a:r>
            <a:r>
              <a:rPr sz="816" spc="1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продукции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15396" y="1371320"/>
            <a:ext cx="174473" cy="438071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24</a:t>
            </a:r>
            <a:endParaRPr sz="1020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>
              <a:spcBef>
                <a:spcPts val="915"/>
              </a:spcBef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25</a:t>
            </a:r>
            <a:endParaRPr sz="1020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15396" y="2810075"/>
            <a:ext cx="174473" cy="165688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28</a:t>
            </a:r>
            <a:endParaRPr sz="1020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84313" y="1389225"/>
            <a:ext cx="2367466" cy="2462407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259097">
              <a:spcBef>
                <a:spcPts val="68"/>
              </a:spcBef>
            </a:pP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</a:t>
            </a:r>
            <a:r>
              <a:rPr sz="816" spc="2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7" dirty="0">
                <a:solidFill>
                  <a:srgbClr val="364093"/>
                </a:solidFill>
                <a:latin typeface="Calibri"/>
                <a:cs typeface="Calibri"/>
              </a:rPr>
              <a:t>металлургическое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  <a:p>
            <a:pPr>
              <a:spcBef>
                <a:spcPts val="27"/>
              </a:spcBef>
            </a:pPr>
            <a:endParaRPr sz="952" dirty="0">
              <a:solidFill>
                <a:srgbClr val="364093"/>
              </a:solidFill>
              <a:latin typeface="Times New Roman"/>
              <a:cs typeface="Times New Roman"/>
            </a:endParaRPr>
          </a:p>
          <a:p>
            <a:pPr marL="259097" marR="155026"/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готовых 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металлических 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изделий, </a:t>
            </a:r>
            <a:r>
              <a:rPr sz="816" spc="20" dirty="0">
                <a:solidFill>
                  <a:srgbClr val="364093"/>
                </a:solidFill>
                <a:latin typeface="Calibri"/>
                <a:cs typeface="Calibri"/>
              </a:rPr>
              <a:t>кроме </a:t>
            </a:r>
            <a:r>
              <a:rPr sz="816" spc="27" dirty="0">
                <a:solidFill>
                  <a:srgbClr val="364093"/>
                </a:solidFill>
                <a:latin typeface="Calibri"/>
                <a:cs typeface="Calibri"/>
              </a:rPr>
              <a:t>машин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и</a:t>
            </a:r>
            <a:r>
              <a:rPr sz="816" spc="-2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27" dirty="0">
                <a:solidFill>
                  <a:srgbClr val="364093"/>
                </a:solidFill>
                <a:latin typeface="Calibri"/>
                <a:cs typeface="Calibri"/>
              </a:rPr>
              <a:t>оборудования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  <a:p>
            <a:pPr>
              <a:spcBef>
                <a:spcPts val="27"/>
              </a:spcBef>
            </a:pPr>
            <a:endParaRPr sz="816" dirty="0">
              <a:solidFill>
                <a:srgbClr val="364093"/>
              </a:solidFill>
              <a:latin typeface="Times New Roman"/>
              <a:cs typeface="Times New Roman"/>
            </a:endParaRPr>
          </a:p>
          <a:p>
            <a:pPr marL="259097" marR="21160" indent="-250460">
              <a:lnSpc>
                <a:spcPct val="96000"/>
              </a:lnSpc>
              <a:spcBef>
                <a:spcPts val="3"/>
              </a:spcBef>
              <a:buClr>
                <a:srgbClr val="001E31"/>
              </a:buClr>
              <a:buSzPct val="125000"/>
              <a:buAutoNum type="arabicPlain" startAt="26"/>
              <a:tabLst>
                <a:tab pos="259097" algn="l"/>
                <a:tab pos="259528" algn="l"/>
              </a:tabLst>
            </a:pP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 </a:t>
            </a:r>
            <a:r>
              <a:rPr sz="816" spc="24" dirty="0">
                <a:solidFill>
                  <a:srgbClr val="364093"/>
                </a:solidFill>
                <a:latin typeface="Calibri"/>
                <a:cs typeface="Calibri"/>
              </a:rPr>
              <a:t>компьютеров,</a:t>
            </a:r>
            <a:r>
              <a:rPr sz="816" spc="-3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электронных 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и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оптических</a:t>
            </a:r>
            <a:r>
              <a:rPr sz="816" spc="3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изделий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  <a:p>
            <a:pPr>
              <a:spcBef>
                <a:spcPts val="34"/>
              </a:spcBef>
              <a:buClr>
                <a:srgbClr val="001E31"/>
              </a:buClr>
              <a:buFont typeface="Calibri"/>
              <a:buAutoNum type="arabicPlain" startAt="26"/>
            </a:pPr>
            <a:endParaRPr sz="816" dirty="0">
              <a:solidFill>
                <a:srgbClr val="364093"/>
              </a:solidFill>
              <a:latin typeface="Times New Roman"/>
              <a:cs typeface="Times New Roman"/>
            </a:endParaRPr>
          </a:p>
          <a:p>
            <a:pPr marL="259097" marR="579512" indent="-250460">
              <a:lnSpc>
                <a:spcPct val="95700"/>
              </a:lnSpc>
              <a:buClr>
                <a:srgbClr val="001E31"/>
              </a:buClr>
              <a:buSzPct val="125000"/>
              <a:buAutoNum type="arabicPlain" startAt="26"/>
              <a:tabLst>
                <a:tab pos="259097" algn="l"/>
                <a:tab pos="259528" algn="l"/>
              </a:tabLst>
            </a:pP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</a:t>
            </a:r>
            <a:r>
              <a:rPr sz="816" spc="-2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электрического  </a:t>
            </a:r>
            <a:r>
              <a:rPr sz="816" spc="27" dirty="0">
                <a:solidFill>
                  <a:srgbClr val="364093"/>
                </a:solidFill>
                <a:latin typeface="Calibri"/>
                <a:cs typeface="Calibri"/>
              </a:rPr>
              <a:t>оборудования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  <a:p>
            <a:pPr>
              <a:spcBef>
                <a:spcPts val="27"/>
              </a:spcBef>
            </a:pPr>
            <a:endParaRPr sz="952" dirty="0">
              <a:solidFill>
                <a:srgbClr val="364093"/>
              </a:solidFill>
              <a:latin typeface="Times New Roman"/>
              <a:cs typeface="Times New Roman"/>
            </a:endParaRPr>
          </a:p>
          <a:p>
            <a:pPr marL="259097" marR="56138">
              <a:spcBef>
                <a:spcPts val="3"/>
              </a:spcBef>
            </a:pP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 </a:t>
            </a:r>
            <a:r>
              <a:rPr sz="816" spc="27" dirty="0">
                <a:solidFill>
                  <a:srgbClr val="364093"/>
                </a:solidFill>
                <a:latin typeface="Calibri"/>
                <a:cs typeface="Calibri"/>
              </a:rPr>
              <a:t>машин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и </a:t>
            </a:r>
            <a:r>
              <a:rPr sz="816" spc="24" dirty="0">
                <a:solidFill>
                  <a:srgbClr val="364093"/>
                </a:solidFill>
                <a:latin typeface="Calibri"/>
                <a:cs typeface="Calibri"/>
              </a:rPr>
              <a:t>оборудования,</a:t>
            </a:r>
            <a:r>
              <a:rPr sz="816" spc="-3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27" dirty="0">
                <a:solidFill>
                  <a:srgbClr val="364093"/>
                </a:solidFill>
                <a:latin typeface="Calibri"/>
                <a:cs typeface="Calibri"/>
              </a:rPr>
              <a:t>не  </a:t>
            </a:r>
            <a:r>
              <a:rPr sz="816" spc="37" dirty="0">
                <a:solidFill>
                  <a:srgbClr val="364093"/>
                </a:solidFill>
                <a:latin typeface="Calibri"/>
                <a:cs typeface="Calibri"/>
              </a:rPr>
              <a:t>включенных </a:t>
            </a:r>
            <a:r>
              <a:rPr sz="816" spc="51" dirty="0">
                <a:solidFill>
                  <a:srgbClr val="364093"/>
                </a:solidFill>
                <a:latin typeface="Calibri"/>
                <a:cs typeface="Calibri"/>
              </a:rPr>
              <a:t>в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другие</a:t>
            </a:r>
            <a:r>
              <a:rPr sz="816" spc="-2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7" dirty="0">
                <a:solidFill>
                  <a:srgbClr val="364093"/>
                </a:solidFill>
                <a:latin typeface="Calibri"/>
                <a:cs typeface="Calibri"/>
              </a:rPr>
              <a:t>группировки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50" dirty="0">
              <a:solidFill>
                <a:srgbClr val="364093"/>
              </a:solidFill>
              <a:latin typeface="Times New Roman"/>
              <a:cs typeface="Times New Roman"/>
            </a:endParaRPr>
          </a:p>
          <a:p>
            <a:pPr marL="259097" marR="3455" indent="-250892">
              <a:lnSpc>
                <a:spcPct val="95500"/>
              </a:lnSpc>
              <a:tabLst>
                <a:tab pos="259097" algn="l"/>
              </a:tabLst>
            </a:pPr>
            <a:r>
              <a:rPr lang="ru-RU" sz="1020" spc="95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29	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 автотранспортных</a:t>
            </a:r>
            <a:r>
              <a:rPr sz="816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средств, 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прицепов и</a:t>
            </a:r>
            <a:r>
              <a:rPr sz="816" spc="3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полуприцепов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  <a:p>
            <a:pPr>
              <a:spcBef>
                <a:spcPts val="27"/>
              </a:spcBef>
            </a:pPr>
            <a:endParaRPr sz="952" dirty="0">
              <a:solidFill>
                <a:srgbClr val="364093"/>
              </a:solidFill>
              <a:latin typeface="Times New Roman"/>
              <a:cs typeface="Times New Roman"/>
            </a:endParaRPr>
          </a:p>
          <a:p>
            <a:pPr marL="259097" marR="291052"/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 </a:t>
            </a:r>
            <a:r>
              <a:rPr sz="816" spc="37" dirty="0">
                <a:solidFill>
                  <a:srgbClr val="364093"/>
                </a:solidFill>
                <a:latin typeface="Calibri"/>
                <a:cs typeface="Calibri"/>
              </a:rPr>
              <a:t>прочих</a:t>
            </a:r>
            <a:r>
              <a:rPr sz="816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транспортных  </a:t>
            </a:r>
            <a:r>
              <a:rPr sz="816" spc="54" dirty="0">
                <a:solidFill>
                  <a:srgbClr val="364093"/>
                </a:solidFill>
                <a:latin typeface="Calibri"/>
                <a:cs typeface="Calibri"/>
              </a:rPr>
              <a:t>средств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и</a:t>
            </a:r>
            <a:r>
              <a:rPr sz="816" spc="-1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27" dirty="0">
                <a:solidFill>
                  <a:srgbClr val="364093"/>
                </a:solidFill>
                <a:latin typeface="Calibri"/>
                <a:cs typeface="Calibri"/>
              </a:rPr>
              <a:t>оборудования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15396" y="3586782"/>
            <a:ext cx="174473" cy="165688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30</a:t>
            </a:r>
            <a:endParaRPr sz="1020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5396" y="4006166"/>
            <a:ext cx="1346552" cy="660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">
              <a:lnSpc>
                <a:spcPts val="1088"/>
              </a:lnSpc>
              <a:tabLst>
                <a:tab pos="259097" algn="l"/>
              </a:tabLst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31	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</a:t>
            </a:r>
            <a:r>
              <a:rPr sz="816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20" dirty="0">
                <a:solidFill>
                  <a:srgbClr val="364093"/>
                </a:solidFill>
                <a:latin typeface="Calibri"/>
                <a:cs typeface="Calibri"/>
              </a:rPr>
              <a:t>мебели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>
              <a:spcBef>
                <a:spcPts val="816"/>
              </a:spcBef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32</a:t>
            </a:r>
            <a:endParaRPr sz="1020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>
              <a:spcBef>
                <a:spcPts val="847"/>
              </a:spcBef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33</a:t>
            </a:r>
            <a:endParaRPr sz="1020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5360" y="556329"/>
            <a:ext cx="1690747" cy="699469"/>
          </a:xfrm>
          <a:prstGeom prst="rect">
            <a:avLst/>
          </a:prstGeom>
        </p:spPr>
        <p:txBody>
          <a:bodyPr vert="horz" wrap="square" lIns="0" tIns="48369" rIns="0" bIns="0" rtlCol="0">
            <a:spAutoFit/>
          </a:bodyPr>
          <a:lstStyle/>
          <a:p>
            <a:pPr marL="8636">
              <a:spcBef>
                <a:spcPts val="381"/>
              </a:spcBef>
            </a:pPr>
            <a:r>
              <a:rPr sz="1020" spc="85" dirty="0">
                <a:solidFill>
                  <a:srgbClr val="E31836"/>
                </a:solidFill>
                <a:latin typeface="Calibri"/>
                <a:cs typeface="Calibri"/>
              </a:rPr>
              <a:t>РАЗДЕЛ</a:t>
            </a:r>
            <a:r>
              <a:rPr sz="1020" spc="7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r>
              <a:rPr sz="1020" spc="126" dirty="0">
                <a:solidFill>
                  <a:srgbClr val="E31836"/>
                </a:solidFill>
                <a:latin typeface="Calibri"/>
                <a:cs typeface="Calibri"/>
              </a:rPr>
              <a:t>С</a:t>
            </a:r>
            <a:endParaRPr sz="1020" dirty="0">
              <a:latin typeface="Calibri"/>
              <a:cs typeface="Calibri"/>
            </a:endParaRPr>
          </a:p>
          <a:p>
            <a:pPr marL="8636">
              <a:spcBef>
                <a:spcPts val="251"/>
              </a:spcBef>
            </a:pP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"Обрабатывающие</a:t>
            </a:r>
            <a:r>
              <a:rPr sz="816" spc="-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производства"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22" dirty="0">
              <a:latin typeface="Times New Roman"/>
              <a:cs typeface="Times New Roman"/>
            </a:endParaRPr>
          </a:p>
          <a:p>
            <a:pPr marL="527261">
              <a:spcBef>
                <a:spcPts val="3"/>
              </a:spcBef>
            </a:pPr>
            <a:r>
              <a:rPr sz="1020" b="1" spc="85" dirty="0">
                <a:solidFill>
                  <a:srgbClr val="364093"/>
                </a:solidFill>
                <a:latin typeface="Calibri"/>
                <a:cs typeface="Calibri"/>
              </a:rPr>
              <a:t>Класс</a:t>
            </a:r>
            <a:r>
              <a:rPr sz="1020" b="1" spc="1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1020" b="1" spc="71" dirty="0">
                <a:solidFill>
                  <a:srgbClr val="364093"/>
                </a:solidFill>
                <a:latin typeface="Calibri"/>
                <a:cs typeface="Calibri"/>
              </a:rPr>
              <a:t>ОКВЭД</a:t>
            </a:r>
            <a:endParaRPr sz="1020" b="1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71587" y="1170595"/>
            <a:ext cx="421499" cy="3516237"/>
          </a:xfrm>
          <a:custGeom>
            <a:avLst/>
            <a:gdLst/>
            <a:ahLst/>
            <a:cxnLst/>
            <a:rect l="l" t="t" r="r" b="b"/>
            <a:pathLst>
              <a:path w="619760" h="5170170">
                <a:moveTo>
                  <a:pt x="619264" y="0"/>
                </a:moveTo>
                <a:lnTo>
                  <a:pt x="0" y="0"/>
                </a:lnTo>
                <a:lnTo>
                  <a:pt x="0" y="5169687"/>
                </a:lnTo>
                <a:lnTo>
                  <a:pt x="222529" y="5169687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4" name="object 24"/>
          <p:cNvSpPr/>
          <p:nvPr/>
        </p:nvSpPr>
        <p:spPr>
          <a:xfrm>
            <a:off x="1304957" y="4669392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5" name="object 25"/>
          <p:cNvSpPr/>
          <p:nvPr/>
        </p:nvSpPr>
        <p:spPr>
          <a:xfrm>
            <a:off x="1171591" y="4344951"/>
            <a:ext cx="151584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16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6" name="object 26"/>
          <p:cNvSpPr/>
          <p:nvPr/>
        </p:nvSpPr>
        <p:spPr>
          <a:xfrm>
            <a:off x="1304957" y="4327848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7" name="object 27"/>
          <p:cNvSpPr/>
          <p:nvPr/>
        </p:nvSpPr>
        <p:spPr>
          <a:xfrm>
            <a:off x="1171591" y="3863726"/>
            <a:ext cx="151584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16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8" name="object 28"/>
          <p:cNvSpPr/>
          <p:nvPr/>
        </p:nvSpPr>
        <p:spPr>
          <a:xfrm>
            <a:off x="1304957" y="3846621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9" name="object 29"/>
          <p:cNvSpPr/>
          <p:nvPr/>
        </p:nvSpPr>
        <p:spPr>
          <a:xfrm>
            <a:off x="1171591" y="3513199"/>
            <a:ext cx="151584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16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0" name="object 30"/>
          <p:cNvSpPr/>
          <p:nvPr/>
        </p:nvSpPr>
        <p:spPr>
          <a:xfrm>
            <a:off x="1304957" y="3496094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1" name="object 31"/>
          <p:cNvSpPr/>
          <p:nvPr/>
        </p:nvSpPr>
        <p:spPr>
          <a:xfrm>
            <a:off x="1171591" y="3136098"/>
            <a:ext cx="151584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16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2" name="object 32"/>
          <p:cNvSpPr/>
          <p:nvPr/>
        </p:nvSpPr>
        <p:spPr>
          <a:xfrm>
            <a:off x="1304957" y="3118990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3" name="object 33"/>
          <p:cNvSpPr/>
          <p:nvPr/>
        </p:nvSpPr>
        <p:spPr>
          <a:xfrm>
            <a:off x="1171591" y="2522954"/>
            <a:ext cx="151584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16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4" name="object 34"/>
          <p:cNvSpPr/>
          <p:nvPr/>
        </p:nvSpPr>
        <p:spPr>
          <a:xfrm>
            <a:off x="1304957" y="2505847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5" name="object 35"/>
          <p:cNvSpPr/>
          <p:nvPr/>
        </p:nvSpPr>
        <p:spPr>
          <a:xfrm>
            <a:off x="1171591" y="2292466"/>
            <a:ext cx="151584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16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6" name="object 36"/>
          <p:cNvSpPr/>
          <p:nvPr/>
        </p:nvSpPr>
        <p:spPr>
          <a:xfrm>
            <a:off x="1304957" y="2275362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7" name="object 37"/>
          <p:cNvSpPr/>
          <p:nvPr/>
        </p:nvSpPr>
        <p:spPr>
          <a:xfrm>
            <a:off x="1171591" y="2069900"/>
            <a:ext cx="151584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16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8" name="object 38"/>
          <p:cNvSpPr/>
          <p:nvPr/>
        </p:nvSpPr>
        <p:spPr>
          <a:xfrm>
            <a:off x="1304957" y="2052796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9" name="object 39"/>
          <p:cNvSpPr/>
          <p:nvPr/>
        </p:nvSpPr>
        <p:spPr>
          <a:xfrm>
            <a:off x="1171591" y="1839415"/>
            <a:ext cx="151584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16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0" name="object 40"/>
          <p:cNvSpPr/>
          <p:nvPr/>
        </p:nvSpPr>
        <p:spPr>
          <a:xfrm>
            <a:off x="1304957" y="1822311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1" name="object 41"/>
          <p:cNvSpPr/>
          <p:nvPr/>
        </p:nvSpPr>
        <p:spPr>
          <a:xfrm>
            <a:off x="1171591" y="1474577"/>
            <a:ext cx="151584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16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2" name="object 42"/>
          <p:cNvSpPr/>
          <p:nvPr/>
        </p:nvSpPr>
        <p:spPr>
          <a:xfrm>
            <a:off x="1304957" y="1457472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3" name="object 43"/>
          <p:cNvSpPr/>
          <p:nvPr/>
        </p:nvSpPr>
        <p:spPr>
          <a:xfrm>
            <a:off x="4253024" y="4329591"/>
            <a:ext cx="141651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848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4" name="object 44"/>
          <p:cNvSpPr/>
          <p:nvPr/>
        </p:nvSpPr>
        <p:spPr>
          <a:xfrm>
            <a:off x="4376417" y="4312481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5" name="object 45"/>
          <p:cNvSpPr/>
          <p:nvPr/>
        </p:nvSpPr>
        <p:spPr>
          <a:xfrm>
            <a:off x="4253024" y="4060924"/>
            <a:ext cx="141651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848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6" name="object 46"/>
          <p:cNvSpPr/>
          <p:nvPr/>
        </p:nvSpPr>
        <p:spPr>
          <a:xfrm>
            <a:off x="4376417" y="4043819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7" name="object 47"/>
          <p:cNvSpPr/>
          <p:nvPr/>
        </p:nvSpPr>
        <p:spPr>
          <a:xfrm>
            <a:off x="4253024" y="3678717"/>
            <a:ext cx="141651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848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8" name="object 48"/>
          <p:cNvSpPr/>
          <p:nvPr/>
        </p:nvSpPr>
        <p:spPr>
          <a:xfrm>
            <a:off x="4376417" y="3661610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9" name="object 49"/>
          <p:cNvSpPr/>
          <p:nvPr/>
        </p:nvSpPr>
        <p:spPr>
          <a:xfrm>
            <a:off x="4253024" y="3294526"/>
            <a:ext cx="141651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848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0" name="object 50"/>
          <p:cNvSpPr/>
          <p:nvPr/>
        </p:nvSpPr>
        <p:spPr>
          <a:xfrm>
            <a:off x="4376417" y="3277424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1" name="object 51"/>
          <p:cNvSpPr/>
          <p:nvPr/>
        </p:nvSpPr>
        <p:spPr>
          <a:xfrm>
            <a:off x="4253024" y="2898455"/>
            <a:ext cx="141651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848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2" name="object 52"/>
          <p:cNvSpPr/>
          <p:nvPr/>
        </p:nvSpPr>
        <p:spPr>
          <a:xfrm>
            <a:off x="4376417" y="2881353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3" name="object 53"/>
          <p:cNvSpPr/>
          <p:nvPr/>
        </p:nvSpPr>
        <p:spPr>
          <a:xfrm>
            <a:off x="4253024" y="2502768"/>
            <a:ext cx="141651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848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4" name="object 54"/>
          <p:cNvSpPr/>
          <p:nvPr/>
        </p:nvSpPr>
        <p:spPr>
          <a:xfrm>
            <a:off x="4376417" y="2485662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5" name="object 55"/>
          <p:cNvSpPr/>
          <p:nvPr/>
        </p:nvSpPr>
        <p:spPr>
          <a:xfrm>
            <a:off x="4253024" y="2117427"/>
            <a:ext cx="141651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848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6" name="object 56"/>
          <p:cNvSpPr/>
          <p:nvPr/>
        </p:nvSpPr>
        <p:spPr>
          <a:xfrm>
            <a:off x="4376417" y="2100319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7" name="object 57"/>
          <p:cNvSpPr/>
          <p:nvPr/>
        </p:nvSpPr>
        <p:spPr>
          <a:xfrm>
            <a:off x="4253024" y="1740604"/>
            <a:ext cx="141651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848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8" name="object 58"/>
          <p:cNvSpPr/>
          <p:nvPr/>
        </p:nvSpPr>
        <p:spPr>
          <a:xfrm>
            <a:off x="4376417" y="1723500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9" name="object 59"/>
          <p:cNvSpPr/>
          <p:nvPr/>
        </p:nvSpPr>
        <p:spPr>
          <a:xfrm>
            <a:off x="4253024" y="1466657"/>
            <a:ext cx="141651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848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60" name="object 60"/>
          <p:cNvSpPr/>
          <p:nvPr/>
        </p:nvSpPr>
        <p:spPr>
          <a:xfrm>
            <a:off x="4376417" y="1449551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61" name="object 61"/>
          <p:cNvSpPr/>
          <p:nvPr/>
        </p:nvSpPr>
        <p:spPr>
          <a:xfrm>
            <a:off x="2623070" y="1170596"/>
            <a:ext cx="1771506" cy="3423385"/>
          </a:xfrm>
          <a:custGeom>
            <a:avLst/>
            <a:gdLst/>
            <a:ahLst/>
            <a:cxnLst/>
            <a:rect l="l" t="t" r="r" b="b"/>
            <a:pathLst>
              <a:path w="2604770" h="5033645">
                <a:moveTo>
                  <a:pt x="0" y="0"/>
                </a:moveTo>
                <a:lnTo>
                  <a:pt x="2396642" y="0"/>
                </a:lnTo>
                <a:lnTo>
                  <a:pt x="2396642" y="5033149"/>
                </a:lnTo>
                <a:lnTo>
                  <a:pt x="2604477" y="5033149"/>
                </a:lnTo>
              </a:path>
            </a:pathLst>
          </a:custGeom>
          <a:ln w="6349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62" name="object 62"/>
          <p:cNvSpPr/>
          <p:nvPr/>
        </p:nvSpPr>
        <p:spPr>
          <a:xfrm>
            <a:off x="4376417" y="4576532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1125421" y="182691"/>
            <a:ext cx="5828468" cy="228463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1428" b="1" spc="163" dirty="0">
                <a:solidFill>
                  <a:srgbClr val="364093"/>
                </a:solidFill>
              </a:rPr>
              <a:t>ОТРАСЛЕВЫЕ</a:t>
            </a:r>
            <a:r>
              <a:rPr sz="1428" b="1" spc="-190" dirty="0">
                <a:solidFill>
                  <a:srgbClr val="364093"/>
                </a:solidFill>
              </a:rPr>
              <a:t> </a:t>
            </a:r>
            <a:r>
              <a:rPr sz="1428" b="1" spc="105" dirty="0">
                <a:solidFill>
                  <a:srgbClr val="364093"/>
                </a:solidFill>
              </a:rPr>
              <a:t>НАПРАВЛЕНИЯ, </a:t>
            </a:r>
            <a:r>
              <a:rPr sz="1428" b="1" spc="122" dirty="0">
                <a:solidFill>
                  <a:srgbClr val="364093"/>
                </a:solidFill>
              </a:rPr>
              <a:t>ФИНАНСИРУЕМЫЕ </a:t>
            </a:r>
            <a:r>
              <a:rPr sz="1428" b="1" spc="170" dirty="0">
                <a:solidFill>
                  <a:srgbClr val="364093"/>
                </a:solidFill>
              </a:rPr>
              <a:t>ФРП</a:t>
            </a:r>
            <a:endParaRPr sz="1428" b="1" dirty="0">
              <a:solidFill>
                <a:srgbClr val="364093"/>
              </a:solidFill>
            </a:endParaRPr>
          </a:p>
        </p:txBody>
      </p: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7228057" y="123625"/>
            <a:ext cx="822208" cy="820736"/>
            <a:chOff x="1841" y="733"/>
            <a:chExt cx="1117" cy="1115"/>
          </a:xfrm>
        </p:grpSpPr>
        <p:sp>
          <p:nvSpPr>
            <p:cNvPr id="6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41" y="733"/>
              <a:ext cx="1117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>
              <a:off x="1807" y="699"/>
              <a:ext cx="1195" cy="1191"/>
              <a:chOff x="1807" y="699"/>
              <a:chExt cx="1195" cy="1191"/>
            </a:xfrm>
          </p:grpSpPr>
          <p:sp>
            <p:nvSpPr>
              <p:cNvPr id="133" name="Oval 5"/>
              <p:cNvSpPr>
                <a:spLocks noChangeArrowheads="1"/>
              </p:cNvSpPr>
              <p:nvPr/>
            </p:nvSpPr>
            <p:spPr bwMode="auto">
              <a:xfrm>
                <a:off x="1844" y="736"/>
                <a:ext cx="1121" cy="1117"/>
              </a:xfrm>
              <a:prstGeom prst="ellipse">
                <a:avLst/>
              </a:prstGeom>
              <a:solidFill>
                <a:srgbClr val="364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34" name="Freeform 6"/>
              <p:cNvSpPr>
                <a:spLocks/>
              </p:cNvSpPr>
              <p:nvPr/>
            </p:nvSpPr>
            <p:spPr bwMode="auto">
              <a:xfrm>
                <a:off x="1807" y="699"/>
                <a:ext cx="1195" cy="1191"/>
              </a:xfrm>
              <a:custGeom>
                <a:avLst/>
                <a:gdLst>
                  <a:gd name="T0" fmla="*/ 2901 w 16318"/>
                  <a:gd name="T1" fmla="*/ 2901 h 16318"/>
                  <a:gd name="T2" fmla="*/ 2901 w 16318"/>
                  <a:gd name="T3" fmla="*/ 13417 h 16318"/>
                  <a:gd name="T4" fmla="*/ 13417 w 16318"/>
                  <a:gd name="T5" fmla="*/ 13417 h 16318"/>
                  <a:gd name="T6" fmla="*/ 13417 w 16318"/>
                  <a:gd name="T7" fmla="*/ 2901 h 16318"/>
                  <a:gd name="T8" fmla="*/ 2901 w 16318"/>
                  <a:gd name="T9" fmla="*/ 2901 h 16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18" h="16318">
                    <a:moveTo>
                      <a:pt x="2901" y="2901"/>
                    </a:moveTo>
                    <a:cubicBezTo>
                      <a:pt x="0" y="5802"/>
                      <a:pt x="0" y="10516"/>
                      <a:pt x="2901" y="13417"/>
                    </a:cubicBezTo>
                    <a:cubicBezTo>
                      <a:pt x="5802" y="16318"/>
                      <a:pt x="10516" y="16318"/>
                      <a:pt x="13417" y="13417"/>
                    </a:cubicBezTo>
                    <a:cubicBezTo>
                      <a:pt x="16318" y="10516"/>
                      <a:pt x="16318" y="5802"/>
                      <a:pt x="13417" y="2901"/>
                    </a:cubicBezTo>
                    <a:cubicBezTo>
                      <a:pt x="10516" y="0"/>
                      <a:pt x="5802" y="0"/>
                      <a:pt x="2901" y="290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35" name="Oval 7"/>
              <p:cNvSpPr>
                <a:spLocks noChangeArrowheads="1"/>
              </p:cNvSpPr>
              <p:nvPr/>
            </p:nvSpPr>
            <p:spPr bwMode="auto">
              <a:xfrm>
                <a:off x="1965" y="856"/>
                <a:ext cx="879" cy="877"/>
              </a:xfrm>
              <a:prstGeom prst="ellipse">
                <a:avLst/>
              </a:prstGeom>
              <a:solidFill>
                <a:srgbClr val="364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36" name="Freeform 8"/>
              <p:cNvSpPr>
                <a:spLocks noEditPoints="1"/>
              </p:cNvSpPr>
              <p:nvPr/>
            </p:nvSpPr>
            <p:spPr bwMode="auto">
              <a:xfrm>
                <a:off x="1886" y="770"/>
                <a:ext cx="1040" cy="1016"/>
              </a:xfrm>
              <a:custGeom>
                <a:avLst/>
                <a:gdLst>
                  <a:gd name="T0" fmla="*/ 4134 w 14199"/>
                  <a:gd name="T1" fmla="*/ 13085 h 13913"/>
                  <a:gd name="T2" fmla="*/ 3573 w 14199"/>
                  <a:gd name="T3" fmla="*/ 12422 h 13913"/>
                  <a:gd name="T4" fmla="*/ 3360 w 14199"/>
                  <a:gd name="T5" fmla="*/ 12861 h 13913"/>
                  <a:gd name="T6" fmla="*/ 3483 w 14199"/>
                  <a:gd name="T7" fmla="*/ 12697 h 13913"/>
                  <a:gd name="T8" fmla="*/ 2576 w 14199"/>
                  <a:gd name="T9" fmla="*/ 12365 h 13913"/>
                  <a:gd name="T10" fmla="*/ 2487 w 14199"/>
                  <a:gd name="T11" fmla="*/ 12198 h 13913"/>
                  <a:gd name="T12" fmla="*/ 2234 w 14199"/>
                  <a:gd name="T13" fmla="*/ 12048 h 13913"/>
                  <a:gd name="T14" fmla="*/ 2436 w 14199"/>
                  <a:gd name="T15" fmla="*/ 11498 h 13913"/>
                  <a:gd name="T16" fmla="*/ 1667 w 14199"/>
                  <a:gd name="T17" fmla="*/ 10464 h 13913"/>
                  <a:gd name="T18" fmla="*/ 1281 w 14199"/>
                  <a:gd name="T19" fmla="*/ 10062 h 13913"/>
                  <a:gd name="T20" fmla="*/ 474 w 14199"/>
                  <a:gd name="T21" fmla="*/ 9650 h 13913"/>
                  <a:gd name="T22" fmla="*/ 425 w 14199"/>
                  <a:gd name="T23" fmla="*/ 8074 h 13913"/>
                  <a:gd name="T24" fmla="*/ 714 w 14199"/>
                  <a:gd name="T25" fmla="*/ 8451 h 13913"/>
                  <a:gd name="T26" fmla="*/ 24 w 14199"/>
                  <a:gd name="T27" fmla="*/ 7485 h 13913"/>
                  <a:gd name="T28" fmla="*/ 54 w 14199"/>
                  <a:gd name="T29" fmla="*/ 6403 h 13913"/>
                  <a:gd name="T30" fmla="*/ 403 w 14199"/>
                  <a:gd name="T31" fmla="*/ 5744 h 13913"/>
                  <a:gd name="T32" fmla="*/ 1190 w 14199"/>
                  <a:gd name="T33" fmla="*/ 4251 h 13913"/>
                  <a:gd name="T34" fmla="*/ 974 w 14199"/>
                  <a:gd name="T35" fmla="*/ 4314 h 13913"/>
                  <a:gd name="T36" fmla="*/ 832 w 14199"/>
                  <a:gd name="T37" fmla="*/ 4338 h 13913"/>
                  <a:gd name="T38" fmla="*/ 1438 w 14199"/>
                  <a:gd name="T39" fmla="*/ 4224 h 13913"/>
                  <a:gd name="T40" fmla="*/ 1789 w 14199"/>
                  <a:gd name="T41" fmla="*/ 3125 h 13913"/>
                  <a:gd name="T42" fmla="*/ 2292 w 14199"/>
                  <a:gd name="T43" fmla="*/ 2649 h 13913"/>
                  <a:gd name="T44" fmla="*/ 2256 w 14199"/>
                  <a:gd name="T45" fmla="*/ 2489 h 13913"/>
                  <a:gd name="T46" fmla="*/ 2722 w 14199"/>
                  <a:gd name="T47" fmla="*/ 2362 h 13913"/>
                  <a:gd name="T48" fmla="*/ 3361 w 14199"/>
                  <a:gd name="T49" fmla="*/ 1758 h 13913"/>
                  <a:gd name="T50" fmla="*/ 3180 w 14199"/>
                  <a:gd name="T51" fmla="*/ 1472 h 13913"/>
                  <a:gd name="T52" fmla="*/ 3765 w 14199"/>
                  <a:gd name="T53" fmla="*/ 974 h 13913"/>
                  <a:gd name="T54" fmla="*/ 4933 w 14199"/>
                  <a:gd name="T55" fmla="*/ 1077 h 13913"/>
                  <a:gd name="T56" fmla="*/ 4936 w 14199"/>
                  <a:gd name="T57" fmla="*/ 775 h 13913"/>
                  <a:gd name="T58" fmla="*/ 5491 w 14199"/>
                  <a:gd name="T59" fmla="*/ 322 h 13913"/>
                  <a:gd name="T60" fmla="*/ 5850 w 14199"/>
                  <a:gd name="T61" fmla="*/ 102 h 13913"/>
                  <a:gd name="T62" fmla="*/ 7128 w 14199"/>
                  <a:gd name="T63" fmla="*/ 677 h 13913"/>
                  <a:gd name="T64" fmla="*/ 7568 w 14199"/>
                  <a:gd name="T65" fmla="*/ 344 h 13913"/>
                  <a:gd name="T66" fmla="*/ 8009 w 14199"/>
                  <a:gd name="T67" fmla="*/ 553 h 13913"/>
                  <a:gd name="T68" fmla="*/ 8227 w 14199"/>
                  <a:gd name="T69" fmla="*/ 483 h 13913"/>
                  <a:gd name="T70" fmla="*/ 9010 w 14199"/>
                  <a:gd name="T71" fmla="*/ 397 h 13913"/>
                  <a:gd name="T72" fmla="*/ 9587 w 14199"/>
                  <a:gd name="T73" fmla="*/ 1189 h 13913"/>
                  <a:gd name="T74" fmla="*/ 11509 w 14199"/>
                  <a:gd name="T75" fmla="*/ 2060 h 13913"/>
                  <a:gd name="T76" fmla="*/ 11448 w 14199"/>
                  <a:gd name="T77" fmla="*/ 1839 h 13913"/>
                  <a:gd name="T78" fmla="*/ 12221 w 14199"/>
                  <a:gd name="T79" fmla="*/ 2298 h 13913"/>
                  <a:gd name="T80" fmla="*/ 12079 w 14199"/>
                  <a:gd name="T81" fmla="*/ 2659 h 13913"/>
                  <a:gd name="T82" fmla="*/ 12504 w 14199"/>
                  <a:gd name="T83" fmla="*/ 2797 h 13913"/>
                  <a:gd name="T84" fmla="*/ 12247 w 14199"/>
                  <a:gd name="T85" fmla="*/ 3305 h 13913"/>
                  <a:gd name="T86" fmla="*/ 13617 w 14199"/>
                  <a:gd name="T87" fmla="*/ 4335 h 13913"/>
                  <a:gd name="T88" fmla="*/ 13289 w 14199"/>
                  <a:gd name="T89" fmla="*/ 3725 h 13913"/>
                  <a:gd name="T90" fmla="*/ 13614 w 14199"/>
                  <a:gd name="T91" fmla="*/ 4731 h 13913"/>
                  <a:gd name="T92" fmla="*/ 13241 w 14199"/>
                  <a:gd name="T93" fmla="*/ 4977 h 13913"/>
                  <a:gd name="T94" fmla="*/ 13327 w 14199"/>
                  <a:gd name="T95" fmla="*/ 5544 h 13913"/>
                  <a:gd name="T96" fmla="*/ 13952 w 14199"/>
                  <a:gd name="T97" fmla="*/ 5346 h 13913"/>
                  <a:gd name="T98" fmla="*/ 13489 w 14199"/>
                  <a:gd name="T99" fmla="*/ 7652 h 13913"/>
                  <a:gd name="T100" fmla="*/ 14077 w 14199"/>
                  <a:gd name="T101" fmla="*/ 7358 h 13913"/>
                  <a:gd name="T102" fmla="*/ 13878 w 14199"/>
                  <a:gd name="T103" fmla="*/ 8247 h 13913"/>
                  <a:gd name="T104" fmla="*/ 13723 w 14199"/>
                  <a:gd name="T105" fmla="*/ 9292 h 13913"/>
                  <a:gd name="T106" fmla="*/ 13270 w 14199"/>
                  <a:gd name="T107" fmla="*/ 10241 h 13913"/>
                  <a:gd name="T108" fmla="*/ 12057 w 14199"/>
                  <a:gd name="T109" fmla="*/ 11356 h 13913"/>
                  <a:gd name="T110" fmla="*/ 11603 w 14199"/>
                  <a:gd name="T111" fmla="*/ 11974 h 13913"/>
                  <a:gd name="T112" fmla="*/ 11923 w 14199"/>
                  <a:gd name="T113" fmla="*/ 12105 h 13913"/>
                  <a:gd name="T114" fmla="*/ 11537 w 14199"/>
                  <a:gd name="T115" fmla="*/ 12360 h 13913"/>
                  <a:gd name="T116" fmla="*/ 11355 w 14199"/>
                  <a:gd name="T117" fmla="*/ 12590 h 13913"/>
                  <a:gd name="T118" fmla="*/ 10827 w 14199"/>
                  <a:gd name="T119" fmla="*/ 12324 h 13913"/>
                  <a:gd name="T120" fmla="*/ 9682 w 14199"/>
                  <a:gd name="T121" fmla="*/ 12929 h 13913"/>
                  <a:gd name="T122" fmla="*/ 9096 w 14199"/>
                  <a:gd name="T123" fmla="*/ 13473 h 13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199" h="13913">
                    <a:moveTo>
                      <a:pt x="4826" y="13055"/>
                    </a:moveTo>
                    <a:lnTo>
                      <a:pt x="4992" y="13112"/>
                    </a:lnTo>
                    <a:lnTo>
                      <a:pt x="4841" y="13546"/>
                    </a:lnTo>
                    <a:lnTo>
                      <a:pt x="5267" y="13205"/>
                    </a:lnTo>
                    <a:lnTo>
                      <a:pt x="5429" y="13260"/>
                    </a:lnTo>
                    <a:lnTo>
                      <a:pt x="5201" y="13913"/>
                    </a:lnTo>
                    <a:lnTo>
                      <a:pt x="5036" y="13856"/>
                    </a:lnTo>
                    <a:lnTo>
                      <a:pt x="5173" y="13463"/>
                    </a:lnTo>
                    <a:lnTo>
                      <a:pt x="4780" y="13769"/>
                    </a:lnTo>
                    <a:lnTo>
                      <a:pt x="4599" y="13708"/>
                    </a:lnTo>
                    <a:lnTo>
                      <a:pt x="4826" y="13055"/>
                    </a:lnTo>
                    <a:close/>
                    <a:moveTo>
                      <a:pt x="4101" y="12734"/>
                    </a:moveTo>
                    <a:lnTo>
                      <a:pt x="4264" y="12809"/>
                    </a:lnTo>
                    <a:lnTo>
                      <a:pt x="4134" y="13085"/>
                    </a:lnTo>
                    <a:lnTo>
                      <a:pt x="4375" y="13196"/>
                    </a:lnTo>
                    <a:lnTo>
                      <a:pt x="4505" y="12920"/>
                    </a:lnTo>
                    <a:lnTo>
                      <a:pt x="4669" y="12995"/>
                    </a:lnTo>
                    <a:lnTo>
                      <a:pt x="4373" y="13621"/>
                    </a:lnTo>
                    <a:lnTo>
                      <a:pt x="4210" y="13545"/>
                    </a:lnTo>
                    <a:lnTo>
                      <a:pt x="4318" y="13317"/>
                    </a:lnTo>
                    <a:lnTo>
                      <a:pt x="4077" y="13206"/>
                    </a:lnTo>
                    <a:lnTo>
                      <a:pt x="3969" y="13434"/>
                    </a:lnTo>
                    <a:lnTo>
                      <a:pt x="3805" y="13359"/>
                    </a:lnTo>
                    <a:lnTo>
                      <a:pt x="4101" y="12734"/>
                    </a:lnTo>
                    <a:close/>
                    <a:moveTo>
                      <a:pt x="3323" y="12499"/>
                    </a:moveTo>
                    <a:cubicBezTo>
                      <a:pt x="3342" y="12471"/>
                      <a:pt x="3364" y="12449"/>
                      <a:pt x="3390" y="12435"/>
                    </a:cubicBezTo>
                    <a:cubicBezTo>
                      <a:pt x="3416" y="12420"/>
                      <a:pt x="3443" y="12412"/>
                      <a:pt x="3473" y="12410"/>
                    </a:cubicBezTo>
                    <a:cubicBezTo>
                      <a:pt x="3507" y="12408"/>
                      <a:pt x="3541" y="12412"/>
                      <a:pt x="3573" y="12422"/>
                    </a:cubicBezTo>
                    <a:cubicBezTo>
                      <a:pt x="3606" y="12433"/>
                      <a:pt x="3643" y="12452"/>
                      <a:pt x="3686" y="12479"/>
                    </a:cubicBezTo>
                    <a:lnTo>
                      <a:pt x="3941" y="12643"/>
                    </a:lnTo>
                    <a:lnTo>
                      <a:pt x="3561" y="13222"/>
                    </a:lnTo>
                    <a:lnTo>
                      <a:pt x="3333" y="13076"/>
                    </a:lnTo>
                    <a:cubicBezTo>
                      <a:pt x="3286" y="13045"/>
                      <a:pt x="3252" y="13022"/>
                      <a:pt x="3233" y="13005"/>
                    </a:cubicBezTo>
                    <a:cubicBezTo>
                      <a:pt x="3213" y="12987"/>
                      <a:pt x="3195" y="12967"/>
                      <a:pt x="3181" y="12942"/>
                    </a:cubicBezTo>
                    <a:cubicBezTo>
                      <a:pt x="3166" y="12917"/>
                      <a:pt x="3159" y="12891"/>
                      <a:pt x="3161" y="12865"/>
                    </a:cubicBezTo>
                    <a:cubicBezTo>
                      <a:pt x="3162" y="12840"/>
                      <a:pt x="3171" y="12815"/>
                      <a:pt x="3187" y="12791"/>
                    </a:cubicBezTo>
                    <a:cubicBezTo>
                      <a:pt x="3205" y="12763"/>
                      <a:pt x="3229" y="12743"/>
                      <a:pt x="3258" y="12731"/>
                    </a:cubicBezTo>
                    <a:cubicBezTo>
                      <a:pt x="3287" y="12719"/>
                      <a:pt x="3319" y="12716"/>
                      <a:pt x="3354" y="12722"/>
                    </a:cubicBezTo>
                    <a:lnTo>
                      <a:pt x="3356" y="12719"/>
                    </a:lnTo>
                    <a:cubicBezTo>
                      <a:pt x="3323" y="12686"/>
                      <a:pt x="3302" y="12651"/>
                      <a:pt x="3296" y="12613"/>
                    </a:cubicBezTo>
                    <a:cubicBezTo>
                      <a:pt x="3289" y="12575"/>
                      <a:pt x="3298" y="12537"/>
                      <a:pt x="3323" y="12499"/>
                    </a:cubicBezTo>
                    <a:close/>
                    <a:moveTo>
                      <a:pt x="3360" y="12861"/>
                    </a:moveTo>
                    <a:cubicBezTo>
                      <a:pt x="3354" y="12870"/>
                      <a:pt x="3350" y="12881"/>
                      <a:pt x="3349" y="12894"/>
                    </a:cubicBezTo>
                    <a:cubicBezTo>
                      <a:pt x="3347" y="12907"/>
                      <a:pt x="3351" y="12919"/>
                      <a:pt x="3361" y="12932"/>
                    </a:cubicBezTo>
                    <a:cubicBezTo>
                      <a:pt x="3369" y="12943"/>
                      <a:pt x="3381" y="12954"/>
                      <a:pt x="3397" y="12965"/>
                    </a:cubicBezTo>
                    <a:cubicBezTo>
                      <a:pt x="3413" y="12976"/>
                      <a:pt x="3436" y="12991"/>
                      <a:pt x="3466" y="13010"/>
                    </a:cubicBezTo>
                    <a:lnTo>
                      <a:pt x="3480" y="13019"/>
                    </a:lnTo>
                    <a:lnTo>
                      <a:pt x="3561" y="12897"/>
                    </a:lnTo>
                    <a:lnTo>
                      <a:pt x="3537" y="12882"/>
                    </a:lnTo>
                    <a:cubicBezTo>
                      <a:pt x="3513" y="12866"/>
                      <a:pt x="3493" y="12854"/>
                      <a:pt x="3475" y="12843"/>
                    </a:cubicBezTo>
                    <a:cubicBezTo>
                      <a:pt x="3458" y="12833"/>
                      <a:pt x="3443" y="12828"/>
                      <a:pt x="3430" y="12826"/>
                    </a:cubicBezTo>
                    <a:cubicBezTo>
                      <a:pt x="3413" y="12823"/>
                      <a:pt x="3399" y="12825"/>
                      <a:pt x="3388" y="12832"/>
                    </a:cubicBezTo>
                    <a:cubicBezTo>
                      <a:pt x="3378" y="12839"/>
                      <a:pt x="3369" y="12848"/>
                      <a:pt x="3360" y="12861"/>
                    </a:cubicBezTo>
                    <a:close/>
                    <a:moveTo>
                      <a:pt x="3478" y="12601"/>
                    </a:moveTo>
                    <a:cubicBezTo>
                      <a:pt x="3466" y="12620"/>
                      <a:pt x="3461" y="12636"/>
                      <a:pt x="3461" y="12651"/>
                    </a:cubicBezTo>
                    <a:cubicBezTo>
                      <a:pt x="3462" y="12666"/>
                      <a:pt x="3469" y="12681"/>
                      <a:pt x="3483" y="12697"/>
                    </a:cubicBezTo>
                    <a:cubicBezTo>
                      <a:pt x="3493" y="12708"/>
                      <a:pt x="3508" y="12720"/>
                      <a:pt x="3529" y="12734"/>
                    </a:cubicBezTo>
                    <a:cubicBezTo>
                      <a:pt x="3549" y="12747"/>
                      <a:pt x="3571" y="12761"/>
                      <a:pt x="3593" y="12776"/>
                    </a:cubicBezTo>
                    <a:lnTo>
                      <a:pt x="3626" y="12797"/>
                    </a:lnTo>
                    <a:lnTo>
                      <a:pt x="3721" y="12653"/>
                    </a:lnTo>
                    <a:lnTo>
                      <a:pt x="3710" y="12646"/>
                    </a:lnTo>
                    <a:cubicBezTo>
                      <a:pt x="3668" y="12618"/>
                      <a:pt x="3637" y="12599"/>
                      <a:pt x="3619" y="12587"/>
                    </a:cubicBezTo>
                    <a:cubicBezTo>
                      <a:pt x="3600" y="12576"/>
                      <a:pt x="3581" y="12568"/>
                      <a:pt x="3561" y="12565"/>
                    </a:cubicBezTo>
                    <a:cubicBezTo>
                      <a:pt x="3541" y="12561"/>
                      <a:pt x="3525" y="12563"/>
                      <a:pt x="3512" y="12570"/>
                    </a:cubicBezTo>
                    <a:cubicBezTo>
                      <a:pt x="3499" y="12577"/>
                      <a:pt x="3488" y="12587"/>
                      <a:pt x="3478" y="12601"/>
                    </a:cubicBezTo>
                    <a:close/>
                    <a:moveTo>
                      <a:pt x="2931" y="11932"/>
                    </a:moveTo>
                    <a:lnTo>
                      <a:pt x="3324" y="12246"/>
                    </a:lnTo>
                    <a:lnTo>
                      <a:pt x="2884" y="12782"/>
                    </a:lnTo>
                    <a:lnTo>
                      <a:pt x="2491" y="12468"/>
                    </a:lnTo>
                    <a:lnTo>
                      <a:pt x="2576" y="12365"/>
                    </a:lnTo>
                    <a:lnTo>
                      <a:pt x="2829" y="12567"/>
                    </a:lnTo>
                    <a:lnTo>
                      <a:pt x="2905" y="12475"/>
                    </a:lnTo>
                    <a:lnTo>
                      <a:pt x="2670" y="12287"/>
                    </a:lnTo>
                    <a:lnTo>
                      <a:pt x="2755" y="12183"/>
                    </a:lnTo>
                    <a:lnTo>
                      <a:pt x="2990" y="12371"/>
                    </a:lnTo>
                    <a:lnTo>
                      <a:pt x="3099" y="12239"/>
                    </a:lnTo>
                    <a:lnTo>
                      <a:pt x="2846" y="12036"/>
                    </a:lnTo>
                    <a:lnTo>
                      <a:pt x="2931" y="11932"/>
                    </a:lnTo>
                    <a:close/>
                    <a:moveTo>
                      <a:pt x="2604" y="11606"/>
                    </a:moveTo>
                    <a:cubicBezTo>
                      <a:pt x="2642" y="11642"/>
                      <a:pt x="2671" y="11680"/>
                      <a:pt x="2692" y="11721"/>
                    </a:cubicBezTo>
                    <a:cubicBezTo>
                      <a:pt x="2713" y="11762"/>
                      <a:pt x="2724" y="11804"/>
                      <a:pt x="2726" y="11847"/>
                    </a:cubicBezTo>
                    <a:cubicBezTo>
                      <a:pt x="2727" y="11891"/>
                      <a:pt x="2719" y="11934"/>
                      <a:pt x="2700" y="11979"/>
                    </a:cubicBezTo>
                    <a:cubicBezTo>
                      <a:pt x="2681" y="12023"/>
                      <a:pt x="2651" y="12066"/>
                      <a:pt x="2609" y="12108"/>
                    </a:cubicBezTo>
                    <a:cubicBezTo>
                      <a:pt x="2571" y="12147"/>
                      <a:pt x="2530" y="12177"/>
                      <a:pt x="2487" y="12198"/>
                    </a:cubicBezTo>
                    <a:cubicBezTo>
                      <a:pt x="2443" y="12219"/>
                      <a:pt x="2399" y="12230"/>
                      <a:pt x="2354" y="12231"/>
                    </a:cubicBezTo>
                    <a:cubicBezTo>
                      <a:pt x="2311" y="12232"/>
                      <a:pt x="2267" y="12223"/>
                      <a:pt x="2223" y="12204"/>
                    </a:cubicBezTo>
                    <a:cubicBezTo>
                      <a:pt x="2179" y="12186"/>
                      <a:pt x="2138" y="12158"/>
                      <a:pt x="2100" y="12122"/>
                    </a:cubicBezTo>
                    <a:cubicBezTo>
                      <a:pt x="2078" y="12101"/>
                      <a:pt x="2061" y="12082"/>
                      <a:pt x="2046" y="12063"/>
                    </a:cubicBezTo>
                    <a:cubicBezTo>
                      <a:pt x="2031" y="12045"/>
                      <a:pt x="2018" y="12027"/>
                      <a:pt x="2008" y="12009"/>
                    </a:cubicBezTo>
                    <a:cubicBezTo>
                      <a:pt x="1997" y="11991"/>
                      <a:pt x="1988" y="11973"/>
                      <a:pt x="1981" y="11956"/>
                    </a:cubicBezTo>
                    <a:cubicBezTo>
                      <a:pt x="1973" y="11939"/>
                      <a:pt x="1967" y="11924"/>
                      <a:pt x="1962" y="11911"/>
                    </a:cubicBezTo>
                    <a:lnTo>
                      <a:pt x="2080" y="11790"/>
                    </a:lnTo>
                    <a:lnTo>
                      <a:pt x="2095" y="11805"/>
                    </a:lnTo>
                    <a:cubicBezTo>
                      <a:pt x="2096" y="11816"/>
                      <a:pt x="2098" y="11830"/>
                      <a:pt x="2100" y="11846"/>
                    </a:cubicBezTo>
                    <a:cubicBezTo>
                      <a:pt x="2103" y="11863"/>
                      <a:pt x="2106" y="11880"/>
                      <a:pt x="2112" y="11899"/>
                    </a:cubicBezTo>
                    <a:cubicBezTo>
                      <a:pt x="2117" y="11918"/>
                      <a:pt x="2125" y="11937"/>
                      <a:pt x="2134" y="11955"/>
                    </a:cubicBezTo>
                    <a:cubicBezTo>
                      <a:pt x="2144" y="11974"/>
                      <a:pt x="2157" y="11991"/>
                      <a:pt x="2173" y="12007"/>
                    </a:cubicBezTo>
                    <a:cubicBezTo>
                      <a:pt x="2192" y="12024"/>
                      <a:pt x="2211" y="12038"/>
                      <a:pt x="2234" y="12048"/>
                    </a:cubicBezTo>
                    <a:cubicBezTo>
                      <a:pt x="2256" y="12058"/>
                      <a:pt x="2280" y="12063"/>
                      <a:pt x="2307" y="12063"/>
                    </a:cubicBezTo>
                    <a:cubicBezTo>
                      <a:pt x="2332" y="12063"/>
                      <a:pt x="2360" y="12057"/>
                      <a:pt x="2388" y="12044"/>
                    </a:cubicBezTo>
                    <a:cubicBezTo>
                      <a:pt x="2417" y="12031"/>
                      <a:pt x="2446" y="12009"/>
                      <a:pt x="2475" y="11979"/>
                    </a:cubicBezTo>
                    <a:cubicBezTo>
                      <a:pt x="2505" y="11948"/>
                      <a:pt x="2526" y="11918"/>
                      <a:pt x="2538" y="11889"/>
                    </a:cubicBezTo>
                    <a:cubicBezTo>
                      <a:pt x="2549" y="11859"/>
                      <a:pt x="2554" y="11832"/>
                      <a:pt x="2552" y="11807"/>
                    </a:cubicBezTo>
                    <a:cubicBezTo>
                      <a:pt x="2551" y="11782"/>
                      <a:pt x="2544" y="11759"/>
                      <a:pt x="2532" y="11737"/>
                    </a:cubicBezTo>
                    <a:cubicBezTo>
                      <a:pt x="2520" y="11716"/>
                      <a:pt x="2506" y="11698"/>
                      <a:pt x="2490" y="11682"/>
                    </a:cubicBezTo>
                    <a:cubicBezTo>
                      <a:pt x="2474" y="11667"/>
                      <a:pt x="2456" y="11654"/>
                      <a:pt x="2436" y="11644"/>
                    </a:cubicBezTo>
                    <a:cubicBezTo>
                      <a:pt x="2416" y="11634"/>
                      <a:pt x="2396" y="11627"/>
                      <a:pt x="2375" y="11623"/>
                    </a:cubicBezTo>
                    <a:cubicBezTo>
                      <a:pt x="2358" y="11618"/>
                      <a:pt x="2341" y="11616"/>
                      <a:pt x="2324" y="11614"/>
                    </a:cubicBezTo>
                    <a:cubicBezTo>
                      <a:pt x="2307" y="11612"/>
                      <a:pt x="2293" y="11611"/>
                      <a:pt x="2282" y="11611"/>
                    </a:cubicBezTo>
                    <a:lnTo>
                      <a:pt x="2269" y="11598"/>
                    </a:lnTo>
                    <a:lnTo>
                      <a:pt x="2385" y="11479"/>
                    </a:lnTo>
                    <a:cubicBezTo>
                      <a:pt x="2403" y="11486"/>
                      <a:pt x="2420" y="11492"/>
                      <a:pt x="2436" y="11498"/>
                    </a:cubicBezTo>
                    <a:cubicBezTo>
                      <a:pt x="2452" y="11504"/>
                      <a:pt x="2469" y="11511"/>
                      <a:pt x="2485" y="11520"/>
                    </a:cubicBezTo>
                    <a:cubicBezTo>
                      <a:pt x="2506" y="11531"/>
                      <a:pt x="2525" y="11542"/>
                      <a:pt x="2541" y="11553"/>
                    </a:cubicBezTo>
                    <a:cubicBezTo>
                      <a:pt x="2558" y="11564"/>
                      <a:pt x="2579" y="11582"/>
                      <a:pt x="2604" y="11606"/>
                    </a:cubicBezTo>
                    <a:close/>
                    <a:moveTo>
                      <a:pt x="1549" y="11296"/>
                    </a:moveTo>
                    <a:lnTo>
                      <a:pt x="1689" y="11461"/>
                    </a:lnTo>
                    <a:lnTo>
                      <a:pt x="2121" y="11103"/>
                    </a:lnTo>
                    <a:lnTo>
                      <a:pt x="2237" y="11239"/>
                    </a:lnTo>
                    <a:lnTo>
                      <a:pt x="1805" y="11597"/>
                    </a:lnTo>
                    <a:lnTo>
                      <a:pt x="1946" y="11762"/>
                    </a:lnTo>
                    <a:lnTo>
                      <a:pt x="1842" y="11848"/>
                    </a:lnTo>
                    <a:lnTo>
                      <a:pt x="1446" y="11381"/>
                    </a:lnTo>
                    <a:lnTo>
                      <a:pt x="1549" y="11296"/>
                    </a:lnTo>
                    <a:close/>
                    <a:moveTo>
                      <a:pt x="1574" y="10317"/>
                    </a:moveTo>
                    <a:lnTo>
                      <a:pt x="1667" y="10464"/>
                    </a:lnTo>
                    <a:lnTo>
                      <a:pt x="1272" y="10708"/>
                    </a:lnTo>
                    <a:lnTo>
                      <a:pt x="1821" y="10707"/>
                    </a:lnTo>
                    <a:lnTo>
                      <a:pt x="1912" y="10851"/>
                    </a:lnTo>
                    <a:lnTo>
                      <a:pt x="1319" y="11216"/>
                    </a:lnTo>
                    <a:lnTo>
                      <a:pt x="1226" y="11070"/>
                    </a:lnTo>
                    <a:lnTo>
                      <a:pt x="1583" y="10849"/>
                    </a:lnTo>
                    <a:lnTo>
                      <a:pt x="1083" y="10843"/>
                    </a:lnTo>
                    <a:lnTo>
                      <a:pt x="981" y="10683"/>
                    </a:lnTo>
                    <a:lnTo>
                      <a:pt x="1574" y="10317"/>
                    </a:lnTo>
                    <a:close/>
                    <a:moveTo>
                      <a:pt x="1261" y="9695"/>
                    </a:moveTo>
                    <a:lnTo>
                      <a:pt x="1476" y="10171"/>
                    </a:lnTo>
                    <a:lnTo>
                      <a:pt x="838" y="10452"/>
                    </a:lnTo>
                    <a:lnTo>
                      <a:pt x="764" y="10289"/>
                    </a:lnTo>
                    <a:lnTo>
                      <a:pt x="1281" y="10062"/>
                    </a:lnTo>
                    <a:lnTo>
                      <a:pt x="1173" y="9824"/>
                    </a:lnTo>
                    <a:lnTo>
                      <a:pt x="657" y="10050"/>
                    </a:lnTo>
                    <a:lnTo>
                      <a:pt x="583" y="9888"/>
                    </a:lnTo>
                    <a:lnTo>
                      <a:pt x="1100" y="9661"/>
                    </a:lnTo>
                    <a:lnTo>
                      <a:pt x="1072" y="9599"/>
                    </a:lnTo>
                    <a:lnTo>
                      <a:pt x="1340" y="9481"/>
                    </a:lnTo>
                    <a:lnTo>
                      <a:pt x="1408" y="9630"/>
                    </a:lnTo>
                    <a:lnTo>
                      <a:pt x="1261" y="9695"/>
                    </a:lnTo>
                    <a:close/>
                    <a:moveTo>
                      <a:pt x="941" y="8839"/>
                    </a:moveTo>
                    <a:lnTo>
                      <a:pt x="996" y="9003"/>
                    </a:lnTo>
                    <a:lnTo>
                      <a:pt x="553" y="9145"/>
                    </a:lnTo>
                    <a:lnTo>
                      <a:pt x="1085" y="9276"/>
                    </a:lnTo>
                    <a:lnTo>
                      <a:pt x="1138" y="9437"/>
                    </a:lnTo>
                    <a:lnTo>
                      <a:pt x="474" y="9650"/>
                    </a:lnTo>
                    <a:lnTo>
                      <a:pt x="419" y="9486"/>
                    </a:lnTo>
                    <a:lnTo>
                      <a:pt x="820" y="9357"/>
                    </a:lnTo>
                    <a:lnTo>
                      <a:pt x="336" y="9232"/>
                    </a:lnTo>
                    <a:lnTo>
                      <a:pt x="277" y="9052"/>
                    </a:lnTo>
                    <a:lnTo>
                      <a:pt x="941" y="8839"/>
                    </a:lnTo>
                    <a:close/>
                    <a:moveTo>
                      <a:pt x="425" y="8074"/>
                    </a:moveTo>
                    <a:cubicBezTo>
                      <a:pt x="535" y="8055"/>
                      <a:pt x="627" y="8071"/>
                      <a:pt x="703" y="8121"/>
                    </a:cubicBezTo>
                    <a:cubicBezTo>
                      <a:pt x="778" y="8172"/>
                      <a:pt x="826" y="8252"/>
                      <a:pt x="846" y="8362"/>
                    </a:cubicBezTo>
                    <a:cubicBezTo>
                      <a:pt x="865" y="8471"/>
                      <a:pt x="848" y="8562"/>
                      <a:pt x="795" y="8636"/>
                    </a:cubicBezTo>
                    <a:cubicBezTo>
                      <a:pt x="741" y="8709"/>
                      <a:pt x="660" y="8755"/>
                      <a:pt x="550" y="8774"/>
                    </a:cubicBezTo>
                    <a:cubicBezTo>
                      <a:pt x="439" y="8794"/>
                      <a:pt x="346" y="8778"/>
                      <a:pt x="271" y="8727"/>
                    </a:cubicBezTo>
                    <a:cubicBezTo>
                      <a:pt x="195" y="8676"/>
                      <a:pt x="148" y="8596"/>
                      <a:pt x="129" y="8487"/>
                    </a:cubicBezTo>
                    <a:cubicBezTo>
                      <a:pt x="109" y="8378"/>
                      <a:pt x="126" y="8287"/>
                      <a:pt x="179" y="8213"/>
                    </a:cubicBezTo>
                    <a:cubicBezTo>
                      <a:pt x="232" y="8139"/>
                      <a:pt x="314" y="8093"/>
                      <a:pt x="425" y="8074"/>
                    </a:cubicBezTo>
                    <a:close/>
                    <a:moveTo>
                      <a:pt x="641" y="8276"/>
                    </a:moveTo>
                    <a:cubicBezTo>
                      <a:pt x="617" y="8262"/>
                      <a:pt x="589" y="8254"/>
                      <a:pt x="560" y="8251"/>
                    </a:cubicBezTo>
                    <a:cubicBezTo>
                      <a:pt x="530" y="8248"/>
                      <a:pt x="495" y="8249"/>
                      <a:pt x="457" y="8256"/>
                    </a:cubicBezTo>
                    <a:cubicBezTo>
                      <a:pt x="416" y="8263"/>
                      <a:pt x="381" y="8274"/>
                      <a:pt x="354" y="8289"/>
                    </a:cubicBezTo>
                    <a:cubicBezTo>
                      <a:pt x="327" y="8303"/>
                      <a:pt x="305" y="8319"/>
                      <a:pt x="290" y="8338"/>
                    </a:cubicBezTo>
                    <a:cubicBezTo>
                      <a:pt x="275" y="8356"/>
                      <a:pt x="264" y="8377"/>
                      <a:pt x="260" y="8398"/>
                    </a:cubicBezTo>
                    <a:cubicBezTo>
                      <a:pt x="255" y="8420"/>
                      <a:pt x="254" y="8442"/>
                      <a:pt x="258" y="8464"/>
                    </a:cubicBezTo>
                    <a:cubicBezTo>
                      <a:pt x="262" y="8486"/>
                      <a:pt x="270" y="8506"/>
                      <a:pt x="282" y="8524"/>
                    </a:cubicBezTo>
                    <a:cubicBezTo>
                      <a:pt x="293" y="8543"/>
                      <a:pt x="310" y="8558"/>
                      <a:pt x="331" y="8572"/>
                    </a:cubicBezTo>
                    <a:cubicBezTo>
                      <a:pt x="351" y="8584"/>
                      <a:pt x="377" y="8592"/>
                      <a:pt x="409" y="8596"/>
                    </a:cubicBezTo>
                    <a:cubicBezTo>
                      <a:pt x="441" y="8601"/>
                      <a:pt x="477" y="8599"/>
                      <a:pt x="517" y="8592"/>
                    </a:cubicBezTo>
                    <a:cubicBezTo>
                      <a:pt x="558" y="8585"/>
                      <a:pt x="592" y="8575"/>
                      <a:pt x="620" y="8560"/>
                    </a:cubicBezTo>
                    <a:cubicBezTo>
                      <a:pt x="647" y="8546"/>
                      <a:pt x="668" y="8530"/>
                      <a:pt x="684" y="8511"/>
                    </a:cubicBezTo>
                    <a:cubicBezTo>
                      <a:pt x="699" y="8493"/>
                      <a:pt x="709" y="8473"/>
                      <a:pt x="714" y="8451"/>
                    </a:cubicBezTo>
                    <a:cubicBezTo>
                      <a:pt x="719" y="8429"/>
                      <a:pt x="720" y="8407"/>
                      <a:pt x="716" y="8384"/>
                    </a:cubicBezTo>
                    <a:cubicBezTo>
                      <a:pt x="712" y="8362"/>
                      <a:pt x="703" y="8341"/>
                      <a:pt x="691" y="8322"/>
                    </a:cubicBezTo>
                    <a:cubicBezTo>
                      <a:pt x="678" y="8303"/>
                      <a:pt x="662" y="8288"/>
                      <a:pt x="641" y="8276"/>
                    </a:cubicBezTo>
                    <a:close/>
                    <a:moveTo>
                      <a:pt x="708" y="7259"/>
                    </a:moveTo>
                    <a:lnTo>
                      <a:pt x="721" y="7437"/>
                    </a:lnTo>
                    <a:lnTo>
                      <a:pt x="414" y="7458"/>
                    </a:lnTo>
                    <a:lnTo>
                      <a:pt x="432" y="7720"/>
                    </a:lnTo>
                    <a:lnTo>
                      <a:pt x="739" y="7699"/>
                    </a:lnTo>
                    <a:lnTo>
                      <a:pt x="752" y="7876"/>
                    </a:lnTo>
                    <a:lnTo>
                      <a:pt x="55" y="7925"/>
                    </a:lnTo>
                    <a:lnTo>
                      <a:pt x="42" y="7747"/>
                    </a:lnTo>
                    <a:lnTo>
                      <a:pt x="297" y="7729"/>
                    </a:lnTo>
                    <a:lnTo>
                      <a:pt x="279" y="7467"/>
                    </a:lnTo>
                    <a:lnTo>
                      <a:pt x="24" y="7485"/>
                    </a:lnTo>
                    <a:lnTo>
                      <a:pt x="11" y="7307"/>
                    </a:lnTo>
                    <a:lnTo>
                      <a:pt x="708" y="7259"/>
                    </a:lnTo>
                    <a:close/>
                    <a:moveTo>
                      <a:pt x="751" y="6463"/>
                    </a:moveTo>
                    <a:lnTo>
                      <a:pt x="735" y="6640"/>
                    </a:lnTo>
                    <a:lnTo>
                      <a:pt x="428" y="6614"/>
                    </a:lnTo>
                    <a:lnTo>
                      <a:pt x="405" y="6875"/>
                    </a:lnTo>
                    <a:lnTo>
                      <a:pt x="712" y="6902"/>
                    </a:lnTo>
                    <a:lnTo>
                      <a:pt x="696" y="7079"/>
                    </a:lnTo>
                    <a:lnTo>
                      <a:pt x="0" y="7019"/>
                    </a:lnTo>
                    <a:lnTo>
                      <a:pt x="15" y="6842"/>
                    </a:lnTo>
                    <a:lnTo>
                      <a:pt x="270" y="6864"/>
                    </a:lnTo>
                    <a:lnTo>
                      <a:pt x="293" y="6602"/>
                    </a:lnTo>
                    <a:lnTo>
                      <a:pt x="39" y="6580"/>
                    </a:lnTo>
                    <a:lnTo>
                      <a:pt x="54" y="6403"/>
                    </a:lnTo>
                    <a:lnTo>
                      <a:pt x="751" y="6463"/>
                    </a:lnTo>
                    <a:close/>
                    <a:moveTo>
                      <a:pt x="547" y="5568"/>
                    </a:moveTo>
                    <a:cubicBezTo>
                      <a:pt x="657" y="5589"/>
                      <a:pt x="737" y="5637"/>
                      <a:pt x="790" y="5711"/>
                    </a:cubicBezTo>
                    <a:cubicBezTo>
                      <a:pt x="842" y="5785"/>
                      <a:pt x="857" y="5877"/>
                      <a:pt x="836" y="5986"/>
                    </a:cubicBezTo>
                    <a:cubicBezTo>
                      <a:pt x="814" y="6095"/>
                      <a:pt x="765" y="6174"/>
                      <a:pt x="689" y="6224"/>
                    </a:cubicBezTo>
                    <a:cubicBezTo>
                      <a:pt x="612" y="6273"/>
                      <a:pt x="519" y="6288"/>
                      <a:pt x="410" y="6267"/>
                    </a:cubicBezTo>
                    <a:cubicBezTo>
                      <a:pt x="299" y="6245"/>
                      <a:pt x="218" y="6198"/>
                      <a:pt x="167" y="6124"/>
                    </a:cubicBezTo>
                    <a:cubicBezTo>
                      <a:pt x="115" y="6049"/>
                      <a:pt x="99" y="5958"/>
                      <a:pt x="121" y="5849"/>
                    </a:cubicBezTo>
                    <a:cubicBezTo>
                      <a:pt x="142" y="5741"/>
                      <a:pt x="191" y="5661"/>
                      <a:pt x="267" y="5611"/>
                    </a:cubicBezTo>
                    <a:cubicBezTo>
                      <a:pt x="344" y="5561"/>
                      <a:pt x="437" y="5547"/>
                      <a:pt x="547" y="5568"/>
                    </a:cubicBezTo>
                    <a:close/>
                    <a:moveTo>
                      <a:pt x="675" y="5833"/>
                    </a:moveTo>
                    <a:cubicBezTo>
                      <a:pt x="658" y="5812"/>
                      <a:pt x="636" y="5795"/>
                      <a:pt x="609" y="5781"/>
                    </a:cubicBezTo>
                    <a:cubicBezTo>
                      <a:pt x="582" y="5768"/>
                      <a:pt x="550" y="5757"/>
                      <a:pt x="511" y="5750"/>
                    </a:cubicBezTo>
                    <a:cubicBezTo>
                      <a:pt x="470" y="5742"/>
                      <a:pt x="434" y="5740"/>
                      <a:pt x="403" y="5744"/>
                    </a:cubicBezTo>
                    <a:cubicBezTo>
                      <a:pt x="373" y="5747"/>
                      <a:pt x="347" y="5755"/>
                      <a:pt x="326" y="5767"/>
                    </a:cubicBezTo>
                    <a:cubicBezTo>
                      <a:pt x="304" y="5779"/>
                      <a:pt x="288" y="5794"/>
                      <a:pt x="275" y="5813"/>
                    </a:cubicBezTo>
                    <a:cubicBezTo>
                      <a:pt x="263" y="5831"/>
                      <a:pt x="255" y="5852"/>
                      <a:pt x="250" y="5873"/>
                    </a:cubicBezTo>
                    <a:cubicBezTo>
                      <a:pt x="246" y="5896"/>
                      <a:pt x="246" y="5917"/>
                      <a:pt x="250" y="5938"/>
                    </a:cubicBezTo>
                    <a:cubicBezTo>
                      <a:pt x="254" y="5959"/>
                      <a:pt x="264" y="5980"/>
                      <a:pt x="279" y="6000"/>
                    </a:cubicBezTo>
                    <a:cubicBezTo>
                      <a:pt x="293" y="6018"/>
                      <a:pt x="315" y="6035"/>
                      <a:pt x="343" y="6051"/>
                    </a:cubicBezTo>
                    <a:cubicBezTo>
                      <a:pt x="371" y="6066"/>
                      <a:pt x="406" y="6077"/>
                      <a:pt x="445" y="6085"/>
                    </a:cubicBezTo>
                    <a:cubicBezTo>
                      <a:pt x="486" y="6093"/>
                      <a:pt x="522" y="6095"/>
                      <a:pt x="553" y="6091"/>
                    </a:cubicBezTo>
                    <a:cubicBezTo>
                      <a:pt x="583" y="6087"/>
                      <a:pt x="609" y="6080"/>
                      <a:pt x="630" y="6068"/>
                    </a:cubicBezTo>
                    <a:cubicBezTo>
                      <a:pt x="651" y="6056"/>
                      <a:pt x="668" y="6041"/>
                      <a:pt x="681" y="6023"/>
                    </a:cubicBezTo>
                    <a:cubicBezTo>
                      <a:pt x="693" y="6004"/>
                      <a:pt x="702" y="5983"/>
                      <a:pt x="706" y="5961"/>
                    </a:cubicBezTo>
                    <a:cubicBezTo>
                      <a:pt x="711" y="5939"/>
                      <a:pt x="711" y="5916"/>
                      <a:pt x="706" y="5894"/>
                    </a:cubicBezTo>
                    <a:cubicBezTo>
                      <a:pt x="701" y="5872"/>
                      <a:pt x="691" y="5852"/>
                      <a:pt x="675" y="5833"/>
                    </a:cubicBezTo>
                    <a:close/>
                    <a:moveTo>
                      <a:pt x="1190" y="4251"/>
                    </a:moveTo>
                    <a:cubicBezTo>
                      <a:pt x="1220" y="4266"/>
                      <a:pt x="1245" y="4284"/>
                      <a:pt x="1263" y="4307"/>
                    </a:cubicBezTo>
                    <a:cubicBezTo>
                      <a:pt x="1282" y="4331"/>
                      <a:pt x="1294" y="4357"/>
                      <a:pt x="1300" y="4385"/>
                    </a:cubicBezTo>
                    <a:cubicBezTo>
                      <a:pt x="1307" y="4418"/>
                      <a:pt x="1307" y="4452"/>
                      <a:pt x="1301" y="4485"/>
                    </a:cubicBezTo>
                    <a:cubicBezTo>
                      <a:pt x="1295" y="4518"/>
                      <a:pt x="1281" y="4557"/>
                      <a:pt x="1260" y="4603"/>
                    </a:cubicBezTo>
                    <a:lnTo>
                      <a:pt x="1131" y="4876"/>
                    </a:lnTo>
                    <a:lnTo>
                      <a:pt x="497" y="4584"/>
                    </a:lnTo>
                    <a:lnTo>
                      <a:pt x="612" y="4341"/>
                    </a:lnTo>
                    <a:cubicBezTo>
                      <a:pt x="636" y="4291"/>
                      <a:pt x="655" y="4255"/>
                      <a:pt x="669" y="4233"/>
                    </a:cubicBezTo>
                    <a:cubicBezTo>
                      <a:pt x="684" y="4211"/>
                      <a:pt x="702" y="4192"/>
                      <a:pt x="725" y="4174"/>
                    </a:cubicBezTo>
                    <a:cubicBezTo>
                      <a:pt x="748" y="4156"/>
                      <a:pt x="773" y="4146"/>
                      <a:pt x="799" y="4143"/>
                    </a:cubicBezTo>
                    <a:cubicBezTo>
                      <a:pt x="825" y="4141"/>
                      <a:pt x="851" y="4146"/>
                      <a:pt x="878" y="4158"/>
                    </a:cubicBezTo>
                    <a:cubicBezTo>
                      <a:pt x="908" y="4173"/>
                      <a:pt x="932" y="4193"/>
                      <a:pt x="947" y="4220"/>
                    </a:cubicBezTo>
                    <a:cubicBezTo>
                      <a:pt x="963" y="4246"/>
                      <a:pt x="971" y="4277"/>
                      <a:pt x="970" y="4313"/>
                    </a:cubicBezTo>
                    <a:lnTo>
                      <a:pt x="974" y="4314"/>
                    </a:lnTo>
                    <a:cubicBezTo>
                      <a:pt x="1001" y="4277"/>
                      <a:pt x="1033" y="4252"/>
                      <a:pt x="1071" y="4240"/>
                    </a:cubicBezTo>
                    <a:cubicBezTo>
                      <a:pt x="1108" y="4228"/>
                      <a:pt x="1147" y="4232"/>
                      <a:pt x="1190" y="4251"/>
                    </a:cubicBezTo>
                    <a:close/>
                    <a:moveTo>
                      <a:pt x="832" y="4338"/>
                    </a:moveTo>
                    <a:cubicBezTo>
                      <a:pt x="821" y="4333"/>
                      <a:pt x="810" y="4331"/>
                      <a:pt x="796" y="4332"/>
                    </a:cubicBezTo>
                    <a:cubicBezTo>
                      <a:pt x="784" y="4332"/>
                      <a:pt x="771" y="4337"/>
                      <a:pt x="760" y="4348"/>
                    </a:cubicBezTo>
                    <a:cubicBezTo>
                      <a:pt x="750" y="4358"/>
                      <a:pt x="741" y="4371"/>
                      <a:pt x="732" y="4389"/>
                    </a:cubicBezTo>
                    <a:cubicBezTo>
                      <a:pt x="723" y="4406"/>
                      <a:pt x="711" y="4430"/>
                      <a:pt x="696" y="4462"/>
                    </a:cubicBezTo>
                    <a:lnTo>
                      <a:pt x="689" y="4477"/>
                    </a:lnTo>
                    <a:lnTo>
                      <a:pt x="823" y="4539"/>
                    </a:lnTo>
                    <a:lnTo>
                      <a:pt x="835" y="4514"/>
                    </a:lnTo>
                    <a:cubicBezTo>
                      <a:pt x="847" y="4488"/>
                      <a:pt x="857" y="4466"/>
                      <a:pt x="865" y="4448"/>
                    </a:cubicBezTo>
                    <a:cubicBezTo>
                      <a:pt x="872" y="4430"/>
                      <a:pt x="876" y="4414"/>
                      <a:pt x="876" y="4402"/>
                    </a:cubicBezTo>
                    <a:cubicBezTo>
                      <a:pt x="877" y="4384"/>
                      <a:pt x="873" y="4371"/>
                      <a:pt x="865" y="4361"/>
                    </a:cubicBezTo>
                    <a:cubicBezTo>
                      <a:pt x="856" y="4352"/>
                      <a:pt x="845" y="4344"/>
                      <a:pt x="832" y="4338"/>
                    </a:cubicBezTo>
                    <a:close/>
                    <a:moveTo>
                      <a:pt x="1108" y="4417"/>
                    </a:moveTo>
                    <a:cubicBezTo>
                      <a:pt x="1088" y="4408"/>
                      <a:pt x="1071" y="4405"/>
                      <a:pt x="1056" y="4408"/>
                    </a:cubicBezTo>
                    <a:cubicBezTo>
                      <a:pt x="1042" y="4410"/>
                      <a:pt x="1027" y="4420"/>
                      <a:pt x="1013" y="4435"/>
                    </a:cubicBezTo>
                    <a:cubicBezTo>
                      <a:pt x="1004" y="4446"/>
                      <a:pt x="993" y="4463"/>
                      <a:pt x="983" y="4485"/>
                    </a:cubicBezTo>
                    <a:cubicBezTo>
                      <a:pt x="972" y="4507"/>
                      <a:pt x="961" y="4530"/>
                      <a:pt x="949" y="4554"/>
                    </a:cubicBezTo>
                    <a:lnTo>
                      <a:pt x="933" y="4589"/>
                    </a:lnTo>
                    <a:lnTo>
                      <a:pt x="1091" y="4662"/>
                    </a:lnTo>
                    <a:lnTo>
                      <a:pt x="1096" y="4650"/>
                    </a:lnTo>
                    <a:cubicBezTo>
                      <a:pt x="1118" y="4605"/>
                      <a:pt x="1133" y="4572"/>
                      <a:pt x="1142" y="4552"/>
                    </a:cubicBezTo>
                    <a:cubicBezTo>
                      <a:pt x="1151" y="4533"/>
                      <a:pt x="1156" y="4513"/>
                      <a:pt x="1156" y="4493"/>
                    </a:cubicBezTo>
                    <a:cubicBezTo>
                      <a:pt x="1157" y="4473"/>
                      <a:pt x="1153" y="4457"/>
                      <a:pt x="1144" y="4446"/>
                    </a:cubicBezTo>
                    <a:cubicBezTo>
                      <a:pt x="1136" y="4434"/>
                      <a:pt x="1124" y="4424"/>
                      <a:pt x="1108" y="4417"/>
                    </a:cubicBezTo>
                    <a:close/>
                    <a:moveTo>
                      <a:pt x="1690" y="3792"/>
                    </a:moveTo>
                    <a:lnTo>
                      <a:pt x="1438" y="4224"/>
                    </a:lnTo>
                    <a:lnTo>
                      <a:pt x="832" y="3879"/>
                    </a:lnTo>
                    <a:lnTo>
                      <a:pt x="1085" y="3447"/>
                    </a:lnTo>
                    <a:lnTo>
                      <a:pt x="1202" y="3514"/>
                    </a:lnTo>
                    <a:lnTo>
                      <a:pt x="1039" y="3793"/>
                    </a:lnTo>
                    <a:lnTo>
                      <a:pt x="1143" y="3852"/>
                    </a:lnTo>
                    <a:lnTo>
                      <a:pt x="1295" y="3594"/>
                    </a:lnTo>
                    <a:lnTo>
                      <a:pt x="1412" y="3660"/>
                    </a:lnTo>
                    <a:lnTo>
                      <a:pt x="1260" y="3919"/>
                    </a:lnTo>
                    <a:lnTo>
                      <a:pt x="1410" y="4004"/>
                    </a:lnTo>
                    <a:lnTo>
                      <a:pt x="1573" y="3725"/>
                    </a:lnTo>
                    <a:lnTo>
                      <a:pt x="1690" y="3792"/>
                    </a:lnTo>
                    <a:close/>
                    <a:moveTo>
                      <a:pt x="2144" y="3159"/>
                    </a:moveTo>
                    <a:lnTo>
                      <a:pt x="2038" y="3303"/>
                    </a:lnTo>
                    <a:lnTo>
                      <a:pt x="1789" y="3125"/>
                    </a:lnTo>
                    <a:lnTo>
                      <a:pt x="1632" y="3337"/>
                    </a:lnTo>
                    <a:lnTo>
                      <a:pt x="1881" y="3516"/>
                    </a:lnTo>
                    <a:lnTo>
                      <a:pt x="1775" y="3660"/>
                    </a:lnTo>
                    <a:lnTo>
                      <a:pt x="1210" y="3254"/>
                    </a:lnTo>
                    <a:lnTo>
                      <a:pt x="1316" y="3110"/>
                    </a:lnTo>
                    <a:lnTo>
                      <a:pt x="1523" y="3259"/>
                    </a:lnTo>
                    <a:lnTo>
                      <a:pt x="1679" y="3046"/>
                    </a:lnTo>
                    <a:lnTo>
                      <a:pt x="1472" y="2898"/>
                    </a:lnTo>
                    <a:lnTo>
                      <a:pt x="1578" y="2754"/>
                    </a:lnTo>
                    <a:lnTo>
                      <a:pt x="2144" y="3159"/>
                    </a:lnTo>
                    <a:close/>
                    <a:moveTo>
                      <a:pt x="2655" y="2621"/>
                    </a:moveTo>
                    <a:lnTo>
                      <a:pt x="2530" y="2749"/>
                    </a:lnTo>
                    <a:lnTo>
                      <a:pt x="2344" y="2572"/>
                    </a:lnTo>
                    <a:cubicBezTo>
                      <a:pt x="2324" y="2603"/>
                      <a:pt x="2307" y="2628"/>
                      <a:pt x="2292" y="2649"/>
                    </a:cubicBezTo>
                    <a:cubicBezTo>
                      <a:pt x="2277" y="2670"/>
                      <a:pt x="2255" y="2696"/>
                      <a:pt x="2225" y="2726"/>
                    </a:cubicBezTo>
                    <a:cubicBezTo>
                      <a:pt x="2203" y="2749"/>
                      <a:pt x="2179" y="2768"/>
                      <a:pt x="2154" y="2782"/>
                    </a:cubicBezTo>
                    <a:cubicBezTo>
                      <a:pt x="2129" y="2796"/>
                      <a:pt x="2103" y="2805"/>
                      <a:pt x="2077" y="2808"/>
                    </a:cubicBezTo>
                    <a:cubicBezTo>
                      <a:pt x="2050" y="2812"/>
                      <a:pt x="2023" y="2809"/>
                      <a:pt x="1996" y="2800"/>
                    </a:cubicBezTo>
                    <a:cubicBezTo>
                      <a:pt x="1969" y="2790"/>
                      <a:pt x="1943" y="2774"/>
                      <a:pt x="1917" y="2749"/>
                    </a:cubicBezTo>
                    <a:lnTo>
                      <a:pt x="1731" y="2572"/>
                    </a:lnTo>
                    <a:lnTo>
                      <a:pt x="1857" y="2444"/>
                    </a:lnTo>
                    <a:lnTo>
                      <a:pt x="1976" y="2557"/>
                    </a:lnTo>
                    <a:cubicBezTo>
                      <a:pt x="1996" y="2576"/>
                      <a:pt x="2013" y="2591"/>
                      <a:pt x="2028" y="2602"/>
                    </a:cubicBezTo>
                    <a:cubicBezTo>
                      <a:pt x="2044" y="2613"/>
                      <a:pt x="2060" y="2619"/>
                      <a:pt x="2078" y="2622"/>
                    </a:cubicBezTo>
                    <a:cubicBezTo>
                      <a:pt x="2095" y="2624"/>
                      <a:pt x="2113" y="2621"/>
                      <a:pt x="2131" y="2613"/>
                    </a:cubicBezTo>
                    <a:cubicBezTo>
                      <a:pt x="2149" y="2604"/>
                      <a:pt x="2170" y="2588"/>
                      <a:pt x="2194" y="2563"/>
                    </a:cubicBezTo>
                    <a:cubicBezTo>
                      <a:pt x="2203" y="2554"/>
                      <a:pt x="2214" y="2542"/>
                      <a:pt x="2226" y="2527"/>
                    </a:cubicBezTo>
                    <a:cubicBezTo>
                      <a:pt x="2239" y="2512"/>
                      <a:pt x="2249" y="2499"/>
                      <a:pt x="2256" y="2489"/>
                    </a:cubicBezTo>
                    <a:lnTo>
                      <a:pt x="2027" y="2270"/>
                    </a:lnTo>
                    <a:lnTo>
                      <a:pt x="2152" y="2142"/>
                    </a:lnTo>
                    <a:lnTo>
                      <a:pt x="2655" y="2621"/>
                    </a:lnTo>
                    <a:close/>
                    <a:moveTo>
                      <a:pt x="2808" y="1579"/>
                    </a:moveTo>
                    <a:lnTo>
                      <a:pt x="2973" y="2163"/>
                    </a:lnTo>
                    <a:cubicBezTo>
                      <a:pt x="2982" y="2197"/>
                      <a:pt x="2986" y="2227"/>
                      <a:pt x="2984" y="2254"/>
                    </a:cubicBezTo>
                    <a:cubicBezTo>
                      <a:pt x="2982" y="2281"/>
                      <a:pt x="2976" y="2305"/>
                      <a:pt x="2967" y="2325"/>
                    </a:cubicBezTo>
                    <a:cubicBezTo>
                      <a:pt x="2957" y="2345"/>
                      <a:pt x="2946" y="2362"/>
                      <a:pt x="2932" y="2377"/>
                    </a:cubicBezTo>
                    <a:cubicBezTo>
                      <a:pt x="2919" y="2392"/>
                      <a:pt x="2905" y="2405"/>
                      <a:pt x="2890" y="2418"/>
                    </a:cubicBezTo>
                    <a:cubicBezTo>
                      <a:pt x="2873" y="2432"/>
                      <a:pt x="2853" y="2448"/>
                      <a:pt x="2829" y="2466"/>
                    </a:cubicBezTo>
                    <a:cubicBezTo>
                      <a:pt x="2805" y="2484"/>
                      <a:pt x="2789" y="2496"/>
                      <a:pt x="2781" y="2502"/>
                    </a:cubicBezTo>
                    <a:lnTo>
                      <a:pt x="2683" y="2386"/>
                    </a:lnTo>
                    <a:lnTo>
                      <a:pt x="2691" y="2379"/>
                    </a:lnTo>
                    <a:cubicBezTo>
                      <a:pt x="2698" y="2377"/>
                      <a:pt x="2708" y="2371"/>
                      <a:pt x="2722" y="2362"/>
                    </a:cubicBezTo>
                    <a:cubicBezTo>
                      <a:pt x="2736" y="2353"/>
                      <a:pt x="2749" y="2343"/>
                      <a:pt x="2761" y="2333"/>
                    </a:cubicBezTo>
                    <a:cubicBezTo>
                      <a:pt x="2785" y="2313"/>
                      <a:pt x="2802" y="2295"/>
                      <a:pt x="2814" y="2278"/>
                    </a:cubicBezTo>
                    <a:cubicBezTo>
                      <a:pt x="2824" y="2262"/>
                      <a:pt x="2828" y="2248"/>
                      <a:pt x="2826" y="2238"/>
                    </a:cubicBezTo>
                    <a:lnTo>
                      <a:pt x="2272" y="2023"/>
                    </a:lnTo>
                    <a:lnTo>
                      <a:pt x="2422" y="1899"/>
                    </a:lnTo>
                    <a:lnTo>
                      <a:pt x="2768" y="2039"/>
                    </a:lnTo>
                    <a:lnTo>
                      <a:pt x="2665" y="1697"/>
                    </a:lnTo>
                    <a:lnTo>
                      <a:pt x="2808" y="1579"/>
                    </a:lnTo>
                    <a:close/>
                    <a:moveTo>
                      <a:pt x="3564" y="1340"/>
                    </a:moveTo>
                    <a:cubicBezTo>
                      <a:pt x="3581" y="1367"/>
                      <a:pt x="3593" y="1395"/>
                      <a:pt x="3599" y="1426"/>
                    </a:cubicBezTo>
                    <a:cubicBezTo>
                      <a:pt x="3606" y="1457"/>
                      <a:pt x="3606" y="1486"/>
                      <a:pt x="3599" y="1513"/>
                    </a:cubicBezTo>
                    <a:cubicBezTo>
                      <a:pt x="3590" y="1551"/>
                      <a:pt x="3575" y="1585"/>
                      <a:pt x="3553" y="1614"/>
                    </a:cubicBezTo>
                    <a:cubicBezTo>
                      <a:pt x="3532" y="1644"/>
                      <a:pt x="3499" y="1672"/>
                      <a:pt x="3456" y="1699"/>
                    </a:cubicBezTo>
                    <a:lnTo>
                      <a:pt x="3361" y="1758"/>
                    </a:lnTo>
                    <a:lnTo>
                      <a:pt x="3481" y="1948"/>
                    </a:lnTo>
                    <a:lnTo>
                      <a:pt x="3329" y="2043"/>
                    </a:lnTo>
                    <a:lnTo>
                      <a:pt x="2958" y="1457"/>
                    </a:lnTo>
                    <a:lnTo>
                      <a:pt x="3210" y="1302"/>
                    </a:lnTo>
                    <a:cubicBezTo>
                      <a:pt x="3248" y="1279"/>
                      <a:pt x="3281" y="1263"/>
                      <a:pt x="3311" y="1253"/>
                    </a:cubicBezTo>
                    <a:cubicBezTo>
                      <a:pt x="3341" y="1243"/>
                      <a:pt x="3370" y="1239"/>
                      <a:pt x="3398" y="1240"/>
                    </a:cubicBezTo>
                    <a:cubicBezTo>
                      <a:pt x="3432" y="1240"/>
                      <a:pt x="3463" y="1249"/>
                      <a:pt x="3490" y="1265"/>
                    </a:cubicBezTo>
                    <a:cubicBezTo>
                      <a:pt x="3518" y="1281"/>
                      <a:pt x="3543" y="1307"/>
                      <a:pt x="3564" y="1340"/>
                    </a:cubicBezTo>
                    <a:close/>
                    <a:moveTo>
                      <a:pt x="3409" y="1441"/>
                    </a:moveTo>
                    <a:cubicBezTo>
                      <a:pt x="3398" y="1425"/>
                      <a:pt x="3385" y="1413"/>
                      <a:pt x="3368" y="1407"/>
                    </a:cubicBezTo>
                    <a:cubicBezTo>
                      <a:pt x="3351" y="1401"/>
                      <a:pt x="3336" y="1399"/>
                      <a:pt x="3321" y="1402"/>
                    </a:cubicBezTo>
                    <a:cubicBezTo>
                      <a:pt x="3301" y="1405"/>
                      <a:pt x="3283" y="1411"/>
                      <a:pt x="3267" y="1420"/>
                    </a:cubicBezTo>
                    <a:cubicBezTo>
                      <a:pt x="3252" y="1429"/>
                      <a:pt x="3232" y="1441"/>
                      <a:pt x="3206" y="1456"/>
                    </a:cubicBezTo>
                    <a:lnTo>
                      <a:pt x="3180" y="1472"/>
                    </a:lnTo>
                    <a:lnTo>
                      <a:pt x="3291" y="1648"/>
                    </a:lnTo>
                    <a:lnTo>
                      <a:pt x="3335" y="1621"/>
                    </a:lnTo>
                    <a:cubicBezTo>
                      <a:pt x="3361" y="1605"/>
                      <a:pt x="3381" y="1590"/>
                      <a:pt x="3396" y="1576"/>
                    </a:cubicBezTo>
                    <a:cubicBezTo>
                      <a:pt x="3411" y="1563"/>
                      <a:pt x="3421" y="1548"/>
                      <a:pt x="3427" y="1531"/>
                    </a:cubicBezTo>
                    <a:cubicBezTo>
                      <a:pt x="3431" y="1517"/>
                      <a:pt x="3432" y="1502"/>
                      <a:pt x="3429" y="1488"/>
                    </a:cubicBezTo>
                    <a:cubicBezTo>
                      <a:pt x="3426" y="1474"/>
                      <a:pt x="3419" y="1458"/>
                      <a:pt x="3409" y="1441"/>
                    </a:cubicBezTo>
                    <a:close/>
                    <a:moveTo>
                      <a:pt x="4480" y="1389"/>
                    </a:moveTo>
                    <a:lnTo>
                      <a:pt x="4319" y="1470"/>
                    </a:lnTo>
                    <a:lnTo>
                      <a:pt x="4180" y="1199"/>
                    </a:lnTo>
                    <a:lnTo>
                      <a:pt x="3942" y="1318"/>
                    </a:lnTo>
                    <a:lnTo>
                      <a:pt x="4082" y="1589"/>
                    </a:lnTo>
                    <a:lnTo>
                      <a:pt x="3922" y="1670"/>
                    </a:lnTo>
                    <a:lnTo>
                      <a:pt x="3604" y="1055"/>
                    </a:lnTo>
                    <a:lnTo>
                      <a:pt x="3765" y="974"/>
                    </a:lnTo>
                    <a:lnTo>
                      <a:pt x="3881" y="1199"/>
                    </a:lnTo>
                    <a:lnTo>
                      <a:pt x="4118" y="1080"/>
                    </a:lnTo>
                    <a:lnTo>
                      <a:pt x="4002" y="855"/>
                    </a:lnTo>
                    <a:lnTo>
                      <a:pt x="4163" y="774"/>
                    </a:lnTo>
                    <a:lnTo>
                      <a:pt x="4480" y="1389"/>
                    </a:lnTo>
                    <a:close/>
                    <a:moveTo>
                      <a:pt x="4968" y="981"/>
                    </a:moveTo>
                    <a:cubicBezTo>
                      <a:pt x="4964" y="971"/>
                      <a:pt x="4959" y="961"/>
                      <a:pt x="4954" y="952"/>
                    </a:cubicBezTo>
                    <a:cubicBezTo>
                      <a:pt x="4948" y="943"/>
                      <a:pt x="4940" y="936"/>
                      <a:pt x="4929" y="930"/>
                    </a:cubicBezTo>
                    <a:cubicBezTo>
                      <a:pt x="4919" y="924"/>
                      <a:pt x="4906" y="922"/>
                      <a:pt x="4890" y="922"/>
                    </a:cubicBezTo>
                    <a:cubicBezTo>
                      <a:pt x="4875" y="921"/>
                      <a:pt x="4854" y="925"/>
                      <a:pt x="4830" y="933"/>
                    </a:cubicBezTo>
                    <a:lnTo>
                      <a:pt x="4722" y="968"/>
                    </a:lnTo>
                    <a:lnTo>
                      <a:pt x="4777" y="1135"/>
                    </a:lnTo>
                    <a:lnTo>
                      <a:pt x="4885" y="1100"/>
                    </a:lnTo>
                    <a:cubicBezTo>
                      <a:pt x="4904" y="1094"/>
                      <a:pt x="4920" y="1086"/>
                      <a:pt x="4933" y="1077"/>
                    </a:cubicBezTo>
                    <a:cubicBezTo>
                      <a:pt x="4947" y="1067"/>
                      <a:pt x="4956" y="1058"/>
                      <a:pt x="4962" y="1048"/>
                    </a:cubicBezTo>
                    <a:cubicBezTo>
                      <a:pt x="4967" y="1038"/>
                      <a:pt x="4971" y="1028"/>
                      <a:pt x="4972" y="1016"/>
                    </a:cubicBezTo>
                    <a:cubicBezTo>
                      <a:pt x="4973" y="1005"/>
                      <a:pt x="4971" y="993"/>
                      <a:pt x="4968" y="981"/>
                    </a:cubicBezTo>
                    <a:close/>
                    <a:moveTo>
                      <a:pt x="5143" y="920"/>
                    </a:moveTo>
                    <a:cubicBezTo>
                      <a:pt x="5154" y="952"/>
                      <a:pt x="5157" y="983"/>
                      <a:pt x="5154" y="1014"/>
                    </a:cubicBezTo>
                    <a:cubicBezTo>
                      <a:pt x="5150" y="1045"/>
                      <a:pt x="5141" y="1072"/>
                      <a:pt x="5125" y="1096"/>
                    </a:cubicBezTo>
                    <a:cubicBezTo>
                      <a:pt x="5105" y="1126"/>
                      <a:pt x="5081" y="1150"/>
                      <a:pt x="5055" y="1168"/>
                    </a:cubicBezTo>
                    <a:cubicBezTo>
                      <a:pt x="5028" y="1185"/>
                      <a:pt x="4994" y="1201"/>
                      <a:pt x="4952" y="1214"/>
                    </a:cubicBezTo>
                    <a:lnTo>
                      <a:pt x="4646" y="1312"/>
                    </a:lnTo>
                    <a:lnTo>
                      <a:pt x="4430" y="656"/>
                    </a:lnTo>
                    <a:lnTo>
                      <a:pt x="4601" y="601"/>
                    </a:lnTo>
                    <a:lnTo>
                      <a:pt x="4682" y="846"/>
                    </a:lnTo>
                    <a:lnTo>
                      <a:pt x="4819" y="801"/>
                    </a:lnTo>
                    <a:cubicBezTo>
                      <a:pt x="4866" y="787"/>
                      <a:pt x="4905" y="778"/>
                      <a:pt x="4936" y="775"/>
                    </a:cubicBezTo>
                    <a:cubicBezTo>
                      <a:pt x="4968" y="772"/>
                      <a:pt x="4998" y="776"/>
                      <a:pt x="5027" y="786"/>
                    </a:cubicBezTo>
                    <a:cubicBezTo>
                      <a:pt x="5055" y="796"/>
                      <a:pt x="5079" y="813"/>
                      <a:pt x="5099" y="837"/>
                    </a:cubicBezTo>
                    <a:cubicBezTo>
                      <a:pt x="5118" y="860"/>
                      <a:pt x="5133" y="888"/>
                      <a:pt x="5143" y="920"/>
                    </a:cubicBezTo>
                    <a:close/>
                    <a:moveTo>
                      <a:pt x="5447" y="1055"/>
                    </a:moveTo>
                    <a:lnTo>
                      <a:pt x="5276" y="1110"/>
                    </a:lnTo>
                    <a:lnTo>
                      <a:pt x="5060" y="454"/>
                    </a:lnTo>
                    <a:lnTo>
                      <a:pt x="5231" y="399"/>
                    </a:lnTo>
                    <a:lnTo>
                      <a:pt x="5447" y="1055"/>
                    </a:lnTo>
                    <a:close/>
                    <a:moveTo>
                      <a:pt x="6240" y="892"/>
                    </a:moveTo>
                    <a:lnTo>
                      <a:pt x="6067" y="922"/>
                    </a:lnTo>
                    <a:lnTo>
                      <a:pt x="5987" y="470"/>
                    </a:lnTo>
                    <a:lnTo>
                      <a:pt x="5782" y="972"/>
                    </a:lnTo>
                    <a:lnTo>
                      <a:pt x="5612" y="1001"/>
                    </a:lnTo>
                    <a:lnTo>
                      <a:pt x="5491" y="322"/>
                    </a:lnTo>
                    <a:lnTo>
                      <a:pt x="5664" y="292"/>
                    </a:lnTo>
                    <a:lnTo>
                      <a:pt x="5737" y="701"/>
                    </a:lnTo>
                    <a:lnTo>
                      <a:pt x="5930" y="246"/>
                    </a:lnTo>
                    <a:lnTo>
                      <a:pt x="6119" y="213"/>
                    </a:lnTo>
                    <a:lnTo>
                      <a:pt x="6240" y="892"/>
                    </a:lnTo>
                    <a:close/>
                    <a:moveTo>
                      <a:pt x="6014" y="0"/>
                    </a:moveTo>
                    <a:cubicBezTo>
                      <a:pt x="6023" y="56"/>
                      <a:pt x="6010" y="105"/>
                      <a:pt x="5972" y="145"/>
                    </a:cubicBezTo>
                    <a:cubicBezTo>
                      <a:pt x="5935" y="184"/>
                      <a:pt x="5877" y="211"/>
                      <a:pt x="5798" y="225"/>
                    </a:cubicBezTo>
                    <a:cubicBezTo>
                      <a:pt x="5720" y="238"/>
                      <a:pt x="5656" y="233"/>
                      <a:pt x="5607" y="208"/>
                    </a:cubicBezTo>
                    <a:cubicBezTo>
                      <a:pt x="5558" y="183"/>
                      <a:pt x="5528" y="143"/>
                      <a:pt x="5518" y="86"/>
                    </a:cubicBezTo>
                    <a:lnTo>
                      <a:pt x="5673" y="59"/>
                    </a:lnTo>
                    <a:cubicBezTo>
                      <a:pt x="5680" y="92"/>
                      <a:pt x="5691" y="115"/>
                      <a:pt x="5708" y="127"/>
                    </a:cubicBezTo>
                    <a:cubicBezTo>
                      <a:pt x="5724" y="140"/>
                      <a:pt x="5749" y="143"/>
                      <a:pt x="5783" y="137"/>
                    </a:cubicBezTo>
                    <a:cubicBezTo>
                      <a:pt x="5817" y="131"/>
                      <a:pt x="5839" y="120"/>
                      <a:pt x="5850" y="102"/>
                    </a:cubicBezTo>
                    <a:cubicBezTo>
                      <a:pt x="5861" y="85"/>
                      <a:pt x="5864" y="60"/>
                      <a:pt x="5858" y="27"/>
                    </a:cubicBezTo>
                    <a:lnTo>
                      <a:pt x="6014" y="0"/>
                    </a:lnTo>
                    <a:close/>
                    <a:moveTo>
                      <a:pt x="7808" y="323"/>
                    </a:moveTo>
                    <a:cubicBezTo>
                      <a:pt x="7834" y="348"/>
                      <a:pt x="7853" y="377"/>
                      <a:pt x="7866" y="412"/>
                    </a:cubicBezTo>
                    <a:cubicBezTo>
                      <a:pt x="7878" y="446"/>
                      <a:pt x="7883" y="485"/>
                      <a:pt x="7880" y="528"/>
                    </a:cubicBezTo>
                    <a:cubicBezTo>
                      <a:pt x="7877" y="571"/>
                      <a:pt x="7867" y="608"/>
                      <a:pt x="7849" y="641"/>
                    </a:cubicBezTo>
                    <a:cubicBezTo>
                      <a:pt x="7831" y="673"/>
                      <a:pt x="7807" y="700"/>
                      <a:pt x="7777" y="722"/>
                    </a:cubicBezTo>
                    <a:cubicBezTo>
                      <a:pt x="7746" y="744"/>
                      <a:pt x="7711" y="760"/>
                      <a:pt x="7671" y="771"/>
                    </a:cubicBezTo>
                    <a:cubicBezTo>
                      <a:pt x="7632" y="781"/>
                      <a:pt x="7587" y="786"/>
                      <a:pt x="7536" y="786"/>
                    </a:cubicBezTo>
                    <a:lnTo>
                      <a:pt x="7531" y="862"/>
                    </a:lnTo>
                    <a:lnTo>
                      <a:pt x="7352" y="849"/>
                    </a:lnTo>
                    <a:lnTo>
                      <a:pt x="7357" y="774"/>
                    </a:lnTo>
                    <a:cubicBezTo>
                      <a:pt x="7309" y="767"/>
                      <a:pt x="7265" y="756"/>
                      <a:pt x="7226" y="740"/>
                    </a:cubicBezTo>
                    <a:cubicBezTo>
                      <a:pt x="7188" y="723"/>
                      <a:pt x="7155" y="702"/>
                      <a:pt x="7128" y="677"/>
                    </a:cubicBezTo>
                    <a:cubicBezTo>
                      <a:pt x="7101" y="651"/>
                      <a:pt x="7082" y="621"/>
                      <a:pt x="7069" y="587"/>
                    </a:cubicBezTo>
                    <a:cubicBezTo>
                      <a:pt x="7056" y="552"/>
                      <a:pt x="7051" y="514"/>
                      <a:pt x="7054" y="471"/>
                    </a:cubicBezTo>
                    <a:cubicBezTo>
                      <a:pt x="7057" y="428"/>
                      <a:pt x="7067" y="391"/>
                      <a:pt x="7084" y="359"/>
                    </a:cubicBezTo>
                    <a:cubicBezTo>
                      <a:pt x="7101" y="328"/>
                      <a:pt x="7124" y="302"/>
                      <a:pt x="7153" y="280"/>
                    </a:cubicBezTo>
                    <a:cubicBezTo>
                      <a:pt x="7182" y="259"/>
                      <a:pt x="7217" y="244"/>
                      <a:pt x="7259" y="233"/>
                    </a:cubicBezTo>
                    <a:cubicBezTo>
                      <a:pt x="7301" y="223"/>
                      <a:pt x="7347" y="217"/>
                      <a:pt x="7397" y="217"/>
                    </a:cubicBezTo>
                    <a:lnTo>
                      <a:pt x="7402" y="147"/>
                    </a:lnTo>
                    <a:lnTo>
                      <a:pt x="7581" y="159"/>
                    </a:lnTo>
                    <a:lnTo>
                      <a:pt x="7576" y="229"/>
                    </a:lnTo>
                    <a:cubicBezTo>
                      <a:pt x="7627" y="236"/>
                      <a:pt x="7672" y="246"/>
                      <a:pt x="7711" y="262"/>
                    </a:cubicBezTo>
                    <a:cubicBezTo>
                      <a:pt x="7749" y="277"/>
                      <a:pt x="7782" y="298"/>
                      <a:pt x="7808" y="323"/>
                    </a:cubicBezTo>
                    <a:close/>
                    <a:moveTo>
                      <a:pt x="7694" y="512"/>
                    </a:moveTo>
                    <a:cubicBezTo>
                      <a:pt x="7697" y="468"/>
                      <a:pt x="7688" y="431"/>
                      <a:pt x="7666" y="402"/>
                    </a:cubicBezTo>
                    <a:cubicBezTo>
                      <a:pt x="7644" y="372"/>
                      <a:pt x="7612" y="353"/>
                      <a:pt x="7568" y="344"/>
                    </a:cubicBezTo>
                    <a:lnTo>
                      <a:pt x="7544" y="672"/>
                    </a:lnTo>
                    <a:cubicBezTo>
                      <a:pt x="7597" y="666"/>
                      <a:pt x="7634" y="651"/>
                      <a:pt x="7656" y="625"/>
                    </a:cubicBezTo>
                    <a:cubicBezTo>
                      <a:pt x="7678" y="599"/>
                      <a:pt x="7691" y="561"/>
                      <a:pt x="7694" y="512"/>
                    </a:cubicBezTo>
                    <a:close/>
                    <a:moveTo>
                      <a:pt x="7366" y="659"/>
                    </a:moveTo>
                    <a:lnTo>
                      <a:pt x="7389" y="332"/>
                    </a:lnTo>
                    <a:cubicBezTo>
                      <a:pt x="7343" y="336"/>
                      <a:pt x="7307" y="350"/>
                      <a:pt x="7282" y="375"/>
                    </a:cubicBezTo>
                    <a:cubicBezTo>
                      <a:pt x="7257" y="399"/>
                      <a:pt x="7243" y="435"/>
                      <a:pt x="7240" y="481"/>
                    </a:cubicBezTo>
                    <a:cubicBezTo>
                      <a:pt x="7236" y="529"/>
                      <a:pt x="7244" y="568"/>
                      <a:pt x="7263" y="597"/>
                    </a:cubicBezTo>
                    <a:cubicBezTo>
                      <a:pt x="7282" y="626"/>
                      <a:pt x="7316" y="647"/>
                      <a:pt x="7366" y="659"/>
                    </a:cubicBezTo>
                    <a:close/>
                    <a:moveTo>
                      <a:pt x="8719" y="676"/>
                    </a:moveTo>
                    <a:cubicBezTo>
                      <a:pt x="8700" y="785"/>
                      <a:pt x="8653" y="865"/>
                      <a:pt x="8578" y="918"/>
                    </a:cubicBezTo>
                    <a:cubicBezTo>
                      <a:pt x="8504" y="971"/>
                      <a:pt x="8412" y="987"/>
                      <a:pt x="8301" y="968"/>
                    </a:cubicBezTo>
                    <a:cubicBezTo>
                      <a:pt x="8190" y="949"/>
                      <a:pt x="8109" y="902"/>
                      <a:pt x="8057" y="827"/>
                    </a:cubicBezTo>
                    <a:cubicBezTo>
                      <a:pt x="8006" y="752"/>
                      <a:pt x="7990" y="661"/>
                      <a:pt x="8009" y="553"/>
                    </a:cubicBezTo>
                    <a:cubicBezTo>
                      <a:pt x="8029" y="443"/>
                      <a:pt x="8076" y="363"/>
                      <a:pt x="8150" y="310"/>
                    </a:cubicBezTo>
                    <a:cubicBezTo>
                      <a:pt x="8224" y="258"/>
                      <a:pt x="8316" y="241"/>
                      <a:pt x="8427" y="260"/>
                    </a:cubicBezTo>
                    <a:cubicBezTo>
                      <a:pt x="8537" y="279"/>
                      <a:pt x="8619" y="326"/>
                      <a:pt x="8670" y="401"/>
                    </a:cubicBezTo>
                    <a:cubicBezTo>
                      <a:pt x="8722" y="475"/>
                      <a:pt x="8738" y="567"/>
                      <a:pt x="8719" y="676"/>
                    </a:cubicBezTo>
                    <a:close/>
                    <a:moveTo>
                      <a:pt x="8453" y="807"/>
                    </a:moveTo>
                    <a:cubicBezTo>
                      <a:pt x="8474" y="790"/>
                      <a:pt x="8491" y="767"/>
                      <a:pt x="8504" y="741"/>
                    </a:cubicBezTo>
                    <a:cubicBezTo>
                      <a:pt x="8518" y="714"/>
                      <a:pt x="8528" y="682"/>
                      <a:pt x="8535" y="644"/>
                    </a:cubicBezTo>
                    <a:cubicBezTo>
                      <a:pt x="8542" y="603"/>
                      <a:pt x="8543" y="567"/>
                      <a:pt x="8539" y="537"/>
                    </a:cubicBezTo>
                    <a:cubicBezTo>
                      <a:pt x="8534" y="507"/>
                      <a:pt x="8526" y="481"/>
                      <a:pt x="8514" y="461"/>
                    </a:cubicBezTo>
                    <a:cubicBezTo>
                      <a:pt x="8501" y="440"/>
                      <a:pt x="8485" y="424"/>
                      <a:pt x="8467" y="412"/>
                    </a:cubicBezTo>
                    <a:cubicBezTo>
                      <a:pt x="8447" y="400"/>
                      <a:pt x="8427" y="392"/>
                      <a:pt x="8405" y="389"/>
                    </a:cubicBezTo>
                    <a:cubicBezTo>
                      <a:pt x="8382" y="385"/>
                      <a:pt x="8360" y="385"/>
                      <a:pt x="8339" y="389"/>
                    </a:cubicBezTo>
                    <a:cubicBezTo>
                      <a:pt x="8318" y="394"/>
                      <a:pt x="8297" y="404"/>
                      <a:pt x="8277" y="419"/>
                    </a:cubicBezTo>
                    <a:cubicBezTo>
                      <a:pt x="8259" y="433"/>
                      <a:pt x="8242" y="455"/>
                      <a:pt x="8227" y="483"/>
                    </a:cubicBezTo>
                    <a:cubicBezTo>
                      <a:pt x="8212" y="511"/>
                      <a:pt x="8201" y="545"/>
                      <a:pt x="8194" y="585"/>
                    </a:cubicBezTo>
                    <a:cubicBezTo>
                      <a:pt x="8186" y="625"/>
                      <a:pt x="8185" y="660"/>
                      <a:pt x="8189" y="691"/>
                    </a:cubicBezTo>
                    <a:cubicBezTo>
                      <a:pt x="8194" y="721"/>
                      <a:pt x="8202" y="746"/>
                      <a:pt x="8214" y="767"/>
                    </a:cubicBezTo>
                    <a:cubicBezTo>
                      <a:pt x="8226" y="787"/>
                      <a:pt x="8242" y="804"/>
                      <a:pt x="8261" y="816"/>
                    </a:cubicBezTo>
                    <a:cubicBezTo>
                      <a:pt x="8280" y="828"/>
                      <a:pt x="8301" y="836"/>
                      <a:pt x="8324" y="840"/>
                    </a:cubicBezTo>
                    <a:cubicBezTo>
                      <a:pt x="8347" y="844"/>
                      <a:pt x="8369" y="843"/>
                      <a:pt x="8392" y="838"/>
                    </a:cubicBezTo>
                    <a:cubicBezTo>
                      <a:pt x="8414" y="833"/>
                      <a:pt x="8434" y="823"/>
                      <a:pt x="8453" y="807"/>
                    </a:cubicBezTo>
                    <a:close/>
                    <a:moveTo>
                      <a:pt x="9390" y="1245"/>
                    </a:moveTo>
                    <a:lnTo>
                      <a:pt x="9218" y="1190"/>
                    </a:lnTo>
                    <a:lnTo>
                      <a:pt x="9313" y="901"/>
                    </a:lnTo>
                    <a:lnTo>
                      <a:pt x="9060" y="819"/>
                    </a:lnTo>
                    <a:lnTo>
                      <a:pt x="8965" y="1109"/>
                    </a:lnTo>
                    <a:lnTo>
                      <a:pt x="8794" y="1054"/>
                    </a:lnTo>
                    <a:lnTo>
                      <a:pt x="9010" y="397"/>
                    </a:lnTo>
                    <a:lnTo>
                      <a:pt x="9181" y="452"/>
                    </a:lnTo>
                    <a:lnTo>
                      <a:pt x="9102" y="692"/>
                    </a:lnTo>
                    <a:lnTo>
                      <a:pt x="9355" y="774"/>
                    </a:lnTo>
                    <a:lnTo>
                      <a:pt x="9434" y="533"/>
                    </a:lnTo>
                    <a:lnTo>
                      <a:pt x="9606" y="588"/>
                    </a:lnTo>
                    <a:lnTo>
                      <a:pt x="9390" y="1245"/>
                    </a:lnTo>
                    <a:close/>
                    <a:moveTo>
                      <a:pt x="10109" y="1739"/>
                    </a:moveTo>
                    <a:lnTo>
                      <a:pt x="9958" y="1672"/>
                    </a:lnTo>
                    <a:lnTo>
                      <a:pt x="10024" y="1525"/>
                    </a:lnTo>
                    <a:lnTo>
                      <a:pt x="9636" y="1355"/>
                    </a:lnTo>
                    <a:lnTo>
                      <a:pt x="9570" y="1502"/>
                    </a:lnTo>
                    <a:lnTo>
                      <a:pt x="9418" y="1435"/>
                    </a:lnTo>
                    <a:lnTo>
                      <a:pt x="9539" y="1168"/>
                    </a:lnTo>
                    <a:lnTo>
                      <a:pt x="9587" y="1189"/>
                    </a:lnTo>
                    <a:cubicBezTo>
                      <a:pt x="9652" y="1135"/>
                      <a:pt x="9712" y="1069"/>
                      <a:pt x="9768" y="991"/>
                    </a:cubicBezTo>
                    <a:cubicBezTo>
                      <a:pt x="9825" y="912"/>
                      <a:pt x="9875" y="824"/>
                      <a:pt x="9919" y="726"/>
                    </a:cubicBezTo>
                    <a:lnTo>
                      <a:pt x="10395" y="936"/>
                    </a:lnTo>
                    <a:lnTo>
                      <a:pt x="10166" y="1444"/>
                    </a:lnTo>
                    <a:lnTo>
                      <a:pt x="10229" y="1472"/>
                    </a:lnTo>
                    <a:lnTo>
                      <a:pt x="10109" y="1739"/>
                    </a:lnTo>
                    <a:close/>
                    <a:moveTo>
                      <a:pt x="10002" y="1371"/>
                    </a:moveTo>
                    <a:lnTo>
                      <a:pt x="10176" y="985"/>
                    </a:lnTo>
                    <a:lnTo>
                      <a:pt x="10016" y="915"/>
                    </a:lnTo>
                    <a:cubicBezTo>
                      <a:pt x="9976" y="990"/>
                      <a:pt x="9933" y="1056"/>
                      <a:pt x="9886" y="1113"/>
                    </a:cubicBezTo>
                    <a:cubicBezTo>
                      <a:pt x="9840" y="1170"/>
                      <a:pt x="9793" y="1219"/>
                      <a:pt x="9745" y="1259"/>
                    </a:cubicBezTo>
                    <a:lnTo>
                      <a:pt x="10002" y="1371"/>
                    </a:lnTo>
                    <a:close/>
                    <a:moveTo>
                      <a:pt x="11578" y="1999"/>
                    </a:moveTo>
                    <a:cubicBezTo>
                      <a:pt x="11559" y="2023"/>
                      <a:pt x="11536" y="2043"/>
                      <a:pt x="11509" y="2060"/>
                    </a:cubicBezTo>
                    <a:cubicBezTo>
                      <a:pt x="11482" y="2077"/>
                      <a:pt x="11454" y="2087"/>
                      <a:pt x="11426" y="2090"/>
                    </a:cubicBezTo>
                    <a:cubicBezTo>
                      <a:pt x="11387" y="2095"/>
                      <a:pt x="11349" y="2092"/>
                      <a:pt x="11314" y="2082"/>
                    </a:cubicBezTo>
                    <a:cubicBezTo>
                      <a:pt x="11278" y="2072"/>
                      <a:pt x="11240" y="2052"/>
                      <a:pt x="11200" y="2021"/>
                    </a:cubicBezTo>
                    <a:lnTo>
                      <a:pt x="11112" y="1953"/>
                    </a:lnTo>
                    <a:lnTo>
                      <a:pt x="10971" y="2130"/>
                    </a:lnTo>
                    <a:lnTo>
                      <a:pt x="10829" y="2020"/>
                    </a:lnTo>
                    <a:lnTo>
                      <a:pt x="11260" y="1476"/>
                    </a:lnTo>
                    <a:lnTo>
                      <a:pt x="11493" y="1657"/>
                    </a:lnTo>
                    <a:cubicBezTo>
                      <a:pt x="11528" y="1684"/>
                      <a:pt x="11556" y="1709"/>
                      <a:pt x="11575" y="1734"/>
                    </a:cubicBezTo>
                    <a:cubicBezTo>
                      <a:pt x="11594" y="1758"/>
                      <a:pt x="11608" y="1784"/>
                      <a:pt x="11617" y="1810"/>
                    </a:cubicBezTo>
                    <a:cubicBezTo>
                      <a:pt x="11628" y="1841"/>
                      <a:pt x="11631" y="1873"/>
                      <a:pt x="11625" y="1904"/>
                    </a:cubicBezTo>
                    <a:cubicBezTo>
                      <a:pt x="11619" y="1936"/>
                      <a:pt x="11603" y="1967"/>
                      <a:pt x="11578" y="1999"/>
                    </a:cubicBezTo>
                    <a:close/>
                    <a:moveTo>
                      <a:pt x="11429" y="1889"/>
                    </a:moveTo>
                    <a:cubicBezTo>
                      <a:pt x="11441" y="1873"/>
                      <a:pt x="11447" y="1857"/>
                      <a:pt x="11448" y="1839"/>
                    </a:cubicBezTo>
                    <a:cubicBezTo>
                      <a:pt x="11448" y="1822"/>
                      <a:pt x="11445" y="1807"/>
                      <a:pt x="11437" y="1794"/>
                    </a:cubicBezTo>
                    <a:cubicBezTo>
                      <a:pt x="11427" y="1776"/>
                      <a:pt x="11415" y="1762"/>
                      <a:pt x="11401" y="1750"/>
                    </a:cubicBezTo>
                    <a:cubicBezTo>
                      <a:pt x="11388" y="1739"/>
                      <a:pt x="11369" y="1724"/>
                      <a:pt x="11346" y="1706"/>
                    </a:cubicBezTo>
                    <a:lnTo>
                      <a:pt x="11321" y="1687"/>
                    </a:lnTo>
                    <a:lnTo>
                      <a:pt x="11192" y="1850"/>
                    </a:lnTo>
                    <a:lnTo>
                      <a:pt x="11233" y="1882"/>
                    </a:lnTo>
                    <a:cubicBezTo>
                      <a:pt x="11257" y="1900"/>
                      <a:pt x="11278" y="1914"/>
                      <a:pt x="11296" y="1923"/>
                    </a:cubicBezTo>
                    <a:cubicBezTo>
                      <a:pt x="11314" y="1933"/>
                      <a:pt x="11332" y="1937"/>
                      <a:pt x="11350" y="1936"/>
                    </a:cubicBezTo>
                    <a:cubicBezTo>
                      <a:pt x="11365" y="1935"/>
                      <a:pt x="11379" y="1931"/>
                      <a:pt x="11392" y="1924"/>
                    </a:cubicBezTo>
                    <a:cubicBezTo>
                      <a:pt x="11404" y="1916"/>
                      <a:pt x="11417" y="1904"/>
                      <a:pt x="11429" y="1889"/>
                    </a:cubicBezTo>
                    <a:close/>
                    <a:moveTo>
                      <a:pt x="11745" y="2803"/>
                    </a:moveTo>
                    <a:lnTo>
                      <a:pt x="11375" y="2463"/>
                    </a:lnTo>
                    <a:lnTo>
                      <a:pt x="11852" y="1958"/>
                    </a:lnTo>
                    <a:lnTo>
                      <a:pt x="12221" y="2298"/>
                    </a:lnTo>
                    <a:lnTo>
                      <a:pt x="12129" y="2396"/>
                    </a:lnTo>
                    <a:lnTo>
                      <a:pt x="11891" y="2176"/>
                    </a:lnTo>
                    <a:lnTo>
                      <a:pt x="11808" y="2263"/>
                    </a:lnTo>
                    <a:lnTo>
                      <a:pt x="12030" y="2467"/>
                    </a:lnTo>
                    <a:lnTo>
                      <a:pt x="11938" y="2565"/>
                    </a:lnTo>
                    <a:lnTo>
                      <a:pt x="11716" y="2361"/>
                    </a:lnTo>
                    <a:lnTo>
                      <a:pt x="11598" y="2486"/>
                    </a:lnTo>
                    <a:lnTo>
                      <a:pt x="11837" y="2705"/>
                    </a:lnTo>
                    <a:lnTo>
                      <a:pt x="11745" y="2803"/>
                    </a:lnTo>
                    <a:close/>
                    <a:moveTo>
                      <a:pt x="12039" y="3159"/>
                    </a:moveTo>
                    <a:cubicBezTo>
                      <a:pt x="12005" y="3121"/>
                      <a:pt x="11980" y="3080"/>
                      <a:pt x="11962" y="3037"/>
                    </a:cubicBezTo>
                    <a:cubicBezTo>
                      <a:pt x="11945" y="2994"/>
                      <a:pt x="11938" y="2951"/>
                      <a:pt x="11940" y="2908"/>
                    </a:cubicBezTo>
                    <a:cubicBezTo>
                      <a:pt x="11942" y="2865"/>
                      <a:pt x="11954" y="2822"/>
                      <a:pt x="11977" y="2780"/>
                    </a:cubicBezTo>
                    <a:cubicBezTo>
                      <a:pt x="12000" y="2738"/>
                      <a:pt x="12034" y="2697"/>
                      <a:pt x="12079" y="2659"/>
                    </a:cubicBezTo>
                    <a:cubicBezTo>
                      <a:pt x="12121" y="2623"/>
                      <a:pt x="12164" y="2597"/>
                      <a:pt x="12209" y="2580"/>
                    </a:cubicBezTo>
                    <a:cubicBezTo>
                      <a:pt x="12254" y="2563"/>
                      <a:pt x="12299" y="2556"/>
                      <a:pt x="12344" y="2558"/>
                    </a:cubicBezTo>
                    <a:cubicBezTo>
                      <a:pt x="12387" y="2561"/>
                      <a:pt x="12430" y="2574"/>
                      <a:pt x="12472" y="2596"/>
                    </a:cubicBezTo>
                    <a:cubicBezTo>
                      <a:pt x="12514" y="2618"/>
                      <a:pt x="12553" y="2650"/>
                      <a:pt x="12588" y="2689"/>
                    </a:cubicBezTo>
                    <a:cubicBezTo>
                      <a:pt x="12607" y="2711"/>
                      <a:pt x="12623" y="2732"/>
                      <a:pt x="12636" y="2752"/>
                    </a:cubicBezTo>
                    <a:cubicBezTo>
                      <a:pt x="12649" y="2771"/>
                      <a:pt x="12660" y="2791"/>
                      <a:pt x="12670" y="2809"/>
                    </a:cubicBezTo>
                    <a:cubicBezTo>
                      <a:pt x="12679" y="2828"/>
                      <a:pt x="12686" y="2847"/>
                      <a:pt x="12692" y="2864"/>
                    </a:cubicBezTo>
                    <a:cubicBezTo>
                      <a:pt x="12698" y="2882"/>
                      <a:pt x="12702" y="2897"/>
                      <a:pt x="12706" y="2911"/>
                    </a:cubicBezTo>
                    <a:lnTo>
                      <a:pt x="12578" y="3021"/>
                    </a:lnTo>
                    <a:lnTo>
                      <a:pt x="12564" y="3005"/>
                    </a:lnTo>
                    <a:cubicBezTo>
                      <a:pt x="12564" y="2994"/>
                      <a:pt x="12564" y="2980"/>
                      <a:pt x="12563" y="2963"/>
                    </a:cubicBezTo>
                    <a:cubicBezTo>
                      <a:pt x="12562" y="2947"/>
                      <a:pt x="12560" y="2929"/>
                      <a:pt x="12556" y="2910"/>
                    </a:cubicBezTo>
                    <a:cubicBezTo>
                      <a:pt x="12553" y="2891"/>
                      <a:pt x="12547" y="2871"/>
                      <a:pt x="12539" y="2852"/>
                    </a:cubicBezTo>
                    <a:cubicBezTo>
                      <a:pt x="12531" y="2832"/>
                      <a:pt x="12519" y="2814"/>
                      <a:pt x="12504" y="2797"/>
                    </a:cubicBezTo>
                    <a:cubicBezTo>
                      <a:pt x="12488" y="2778"/>
                      <a:pt x="12469" y="2763"/>
                      <a:pt x="12448" y="2751"/>
                    </a:cubicBezTo>
                    <a:cubicBezTo>
                      <a:pt x="12427" y="2739"/>
                      <a:pt x="12403" y="2732"/>
                      <a:pt x="12376" y="2729"/>
                    </a:cubicBezTo>
                    <a:cubicBezTo>
                      <a:pt x="12351" y="2727"/>
                      <a:pt x="12323" y="2732"/>
                      <a:pt x="12293" y="2742"/>
                    </a:cubicBezTo>
                    <a:cubicBezTo>
                      <a:pt x="12264" y="2753"/>
                      <a:pt x="12233" y="2771"/>
                      <a:pt x="12201" y="2799"/>
                    </a:cubicBezTo>
                    <a:cubicBezTo>
                      <a:pt x="12168" y="2827"/>
                      <a:pt x="12145" y="2855"/>
                      <a:pt x="12131" y="2884"/>
                    </a:cubicBezTo>
                    <a:cubicBezTo>
                      <a:pt x="12117" y="2912"/>
                      <a:pt x="12109" y="2938"/>
                      <a:pt x="12109" y="2963"/>
                    </a:cubicBezTo>
                    <a:cubicBezTo>
                      <a:pt x="12108" y="2989"/>
                      <a:pt x="12113" y="3012"/>
                      <a:pt x="12123" y="3035"/>
                    </a:cubicBezTo>
                    <a:cubicBezTo>
                      <a:pt x="12133" y="3057"/>
                      <a:pt x="12145" y="3077"/>
                      <a:pt x="12160" y="3094"/>
                    </a:cubicBezTo>
                    <a:cubicBezTo>
                      <a:pt x="12175" y="3110"/>
                      <a:pt x="12191" y="3124"/>
                      <a:pt x="12210" y="3136"/>
                    </a:cubicBezTo>
                    <a:cubicBezTo>
                      <a:pt x="12229" y="3148"/>
                      <a:pt x="12249" y="3156"/>
                      <a:pt x="12269" y="3163"/>
                    </a:cubicBezTo>
                    <a:cubicBezTo>
                      <a:pt x="12286" y="3168"/>
                      <a:pt x="12303" y="3172"/>
                      <a:pt x="12319" y="3176"/>
                    </a:cubicBezTo>
                    <a:cubicBezTo>
                      <a:pt x="12336" y="3179"/>
                      <a:pt x="12350" y="3181"/>
                      <a:pt x="12361" y="3182"/>
                    </a:cubicBezTo>
                    <a:lnTo>
                      <a:pt x="12373" y="3196"/>
                    </a:lnTo>
                    <a:lnTo>
                      <a:pt x="12247" y="3305"/>
                    </a:lnTo>
                    <a:cubicBezTo>
                      <a:pt x="12230" y="3297"/>
                      <a:pt x="12213" y="3289"/>
                      <a:pt x="12197" y="3282"/>
                    </a:cubicBezTo>
                    <a:cubicBezTo>
                      <a:pt x="12182" y="3274"/>
                      <a:pt x="12166" y="3266"/>
                      <a:pt x="12151" y="3256"/>
                    </a:cubicBezTo>
                    <a:cubicBezTo>
                      <a:pt x="12131" y="3243"/>
                      <a:pt x="12113" y="3230"/>
                      <a:pt x="12097" y="3217"/>
                    </a:cubicBezTo>
                    <a:cubicBezTo>
                      <a:pt x="12082" y="3205"/>
                      <a:pt x="12062" y="3185"/>
                      <a:pt x="12039" y="3159"/>
                    </a:cubicBezTo>
                    <a:close/>
                    <a:moveTo>
                      <a:pt x="12629" y="3963"/>
                    </a:moveTo>
                    <a:lnTo>
                      <a:pt x="12531" y="3814"/>
                    </a:lnTo>
                    <a:lnTo>
                      <a:pt x="13004" y="3511"/>
                    </a:lnTo>
                    <a:lnTo>
                      <a:pt x="12859" y="3291"/>
                    </a:lnTo>
                    <a:lnTo>
                      <a:pt x="12386" y="3594"/>
                    </a:lnTo>
                    <a:lnTo>
                      <a:pt x="12288" y="3444"/>
                    </a:lnTo>
                    <a:lnTo>
                      <a:pt x="12874" y="3069"/>
                    </a:lnTo>
                    <a:lnTo>
                      <a:pt x="13215" y="3588"/>
                    </a:lnTo>
                    <a:lnTo>
                      <a:pt x="12629" y="3963"/>
                    </a:lnTo>
                    <a:close/>
                    <a:moveTo>
                      <a:pt x="13617" y="4335"/>
                    </a:moveTo>
                    <a:lnTo>
                      <a:pt x="13004" y="4372"/>
                    </a:lnTo>
                    <a:cubicBezTo>
                      <a:pt x="12969" y="4374"/>
                      <a:pt x="12938" y="4371"/>
                      <a:pt x="12912" y="4364"/>
                    </a:cubicBezTo>
                    <a:cubicBezTo>
                      <a:pt x="12885" y="4356"/>
                      <a:pt x="12863" y="4346"/>
                      <a:pt x="12845" y="4333"/>
                    </a:cubicBezTo>
                    <a:cubicBezTo>
                      <a:pt x="12827" y="4319"/>
                      <a:pt x="12812" y="4305"/>
                      <a:pt x="12800" y="4289"/>
                    </a:cubicBezTo>
                    <a:cubicBezTo>
                      <a:pt x="12789" y="4273"/>
                      <a:pt x="12778" y="4256"/>
                      <a:pt x="12769" y="4239"/>
                    </a:cubicBezTo>
                    <a:cubicBezTo>
                      <a:pt x="12759" y="4220"/>
                      <a:pt x="12747" y="4197"/>
                      <a:pt x="12734" y="4170"/>
                    </a:cubicBezTo>
                    <a:cubicBezTo>
                      <a:pt x="12721" y="4144"/>
                      <a:pt x="12712" y="4126"/>
                      <a:pt x="12708" y="4117"/>
                    </a:cubicBezTo>
                    <a:lnTo>
                      <a:pt x="12843" y="4046"/>
                    </a:lnTo>
                    <a:lnTo>
                      <a:pt x="12848" y="4056"/>
                    </a:lnTo>
                    <a:cubicBezTo>
                      <a:pt x="12850" y="4062"/>
                      <a:pt x="12853" y="4073"/>
                      <a:pt x="12859" y="4089"/>
                    </a:cubicBezTo>
                    <a:cubicBezTo>
                      <a:pt x="12865" y="4104"/>
                      <a:pt x="12872" y="4119"/>
                      <a:pt x="12880" y="4133"/>
                    </a:cubicBezTo>
                    <a:cubicBezTo>
                      <a:pt x="12894" y="4160"/>
                      <a:pt x="12909" y="4180"/>
                      <a:pt x="12923" y="4195"/>
                    </a:cubicBezTo>
                    <a:cubicBezTo>
                      <a:pt x="12937" y="4209"/>
                      <a:pt x="12950" y="4215"/>
                      <a:pt x="12960" y="4215"/>
                    </a:cubicBezTo>
                    <a:lnTo>
                      <a:pt x="13289" y="3725"/>
                    </a:lnTo>
                    <a:lnTo>
                      <a:pt x="13381" y="3895"/>
                    </a:lnTo>
                    <a:lnTo>
                      <a:pt x="13170" y="4200"/>
                    </a:lnTo>
                    <a:lnTo>
                      <a:pt x="13529" y="4172"/>
                    </a:lnTo>
                    <a:lnTo>
                      <a:pt x="13617" y="4335"/>
                    </a:lnTo>
                    <a:close/>
                    <a:moveTo>
                      <a:pt x="13429" y="5229"/>
                    </a:moveTo>
                    <a:cubicBezTo>
                      <a:pt x="13396" y="5240"/>
                      <a:pt x="13365" y="5244"/>
                      <a:pt x="13333" y="5241"/>
                    </a:cubicBezTo>
                    <a:cubicBezTo>
                      <a:pt x="13302" y="5238"/>
                      <a:pt x="13274" y="5229"/>
                      <a:pt x="13250" y="5214"/>
                    </a:cubicBezTo>
                    <a:cubicBezTo>
                      <a:pt x="13219" y="5195"/>
                      <a:pt x="13194" y="5172"/>
                      <a:pt x="13176" y="5146"/>
                    </a:cubicBezTo>
                    <a:cubicBezTo>
                      <a:pt x="13158" y="5120"/>
                      <a:pt x="13142" y="5087"/>
                      <a:pt x="13127" y="5046"/>
                    </a:cubicBezTo>
                    <a:lnTo>
                      <a:pt x="13022" y="4745"/>
                    </a:lnTo>
                    <a:lnTo>
                      <a:pt x="13683" y="4520"/>
                    </a:lnTo>
                    <a:lnTo>
                      <a:pt x="13860" y="5027"/>
                    </a:lnTo>
                    <a:lnTo>
                      <a:pt x="13732" y="5070"/>
                    </a:lnTo>
                    <a:lnTo>
                      <a:pt x="13614" y="4731"/>
                    </a:lnTo>
                    <a:lnTo>
                      <a:pt x="13495" y="4771"/>
                    </a:lnTo>
                    <a:lnTo>
                      <a:pt x="13543" y="4907"/>
                    </a:lnTo>
                    <a:cubicBezTo>
                      <a:pt x="13559" y="4953"/>
                      <a:pt x="13568" y="4991"/>
                      <a:pt x="13572" y="5023"/>
                    </a:cubicBezTo>
                    <a:cubicBezTo>
                      <a:pt x="13575" y="5054"/>
                      <a:pt x="13572" y="5083"/>
                      <a:pt x="13562" y="5112"/>
                    </a:cubicBezTo>
                    <a:cubicBezTo>
                      <a:pt x="13552" y="5140"/>
                      <a:pt x="13535" y="5164"/>
                      <a:pt x="13512" y="5184"/>
                    </a:cubicBezTo>
                    <a:cubicBezTo>
                      <a:pt x="13488" y="5203"/>
                      <a:pt x="13461" y="5218"/>
                      <a:pt x="13429" y="5229"/>
                    </a:cubicBezTo>
                    <a:close/>
                    <a:moveTo>
                      <a:pt x="13363" y="5057"/>
                    </a:moveTo>
                    <a:cubicBezTo>
                      <a:pt x="13374" y="5053"/>
                      <a:pt x="13384" y="5048"/>
                      <a:pt x="13393" y="5043"/>
                    </a:cubicBezTo>
                    <a:cubicBezTo>
                      <a:pt x="13402" y="5037"/>
                      <a:pt x="13409" y="5029"/>
                      <a:pt x="13415" y="5018"/>
                    </a:cubicBezTo>
                    <a:cubicBezTo>
                      <a:pt x="13420" y="5008"/>
                      <a:pt x="13422" y="4994"/>
                      <a:pt x="13422" y="4979"/>
                    </a:cubicBezTo>
                    <a:cubicBezTo>
                      <a:pt x="13422" y="4964"/>
                      <a:pt x="13418" y="4944"/>
                      <a:pt x="13410" y="4920"/>
                    </a:cubicBezTo>
                    <a:lnTo>
                      <a:pt x="13372" y="4813"/>
                    </a:lnTo>
                    <a:lnTo>
                      <a:pt x="13204" y="4870"/>
                    </a:lnTo>
                    <a:lnTo>
                      <a:pt x="13241" y="4977"/>
                    </a:lnTo>
                    <a:cubicBezTo>
                      <a:pt x="13248" y="4995"/>
                      <a:pt x="13256" y="5011"/>
                      <a:pt x="13266" y="5024"/>
                    </a:cubicBezTo>
                    <a:cubicBezTo>
                      <a:pt x="13276" y="5037"/>
                      <a:pt x="13286" y="5047"/>
                      <a:pt x="13296" y="5052"/>
                    </a:cubicBezTo>
                    <a:cubicBezTo>
                      <a:pt x="13306" y="5058"/>
                      <a:pt x="13316" y="5061"/>
                      <a:pt x="13328" y="5062"/>
                    </a:cubicBezTo>
                    <a:cubicBezTo>
                      <a:pt x="13339" y="5062"/>
                      <a:pt x="13351" y="5061"/>
                      <a:pt x="13363" y="5057"/>
                    </a:cubicBezTo>
                    <a:close/>
                    <a:moveTo>
                      <a:pt x="13407" y="6038"/>
                    </a:moveTo>
                    <a:lnTo>
                      <a:pt x="13363" y="5865"/>
                    </a:lnTo>
                    <a:lnTo>
                      <a:pt x="13910" y="5730"/>
                    </a:lnTo>
                    <a:lnTo>
                      <a:pt x="13862" y="5539"/>
                    </a:lnTo>
                    <a:cubicBezTo>
                      <a:pt x="13832" y="5545"/>
                      <a:pt x="13808" y="5549"/>
                      <a:pt x="13791" y="5552"/>
                    </a:cubicBezTo>
                    <a:cubicBezTo>
                      <a:pt x="13773" y="5556"/>
                      <a:pt x="13751" y="5560"/>
                      <a:pt x="13722" y="5565"/>
                    </a:cubicBezTo>
                    <a:cubicBezTo>
                      <a:pt x="13660" y="5576"/>
                      <a:pt x="13607" y="5583"/>
                      <a:pt x="13563" y="5585"/>
                    </a:cubicBezTo>
                    <a:cubicBezTo>
                      <a:pt x="13519" y="5588"/>
                      <a:pt x="13483" y="5587"/>
                      <a:pt x="13453" y="5584"/>
                    </a:cubicBezTo>
                    <a:cubicBezTo>
                      <a:pt x="13423" y="5580"/>
                      <a:pt x="13398" y="5575"/>
                      <a:pt x="13378" y="5568"/>
                    </a:cubicBezTo>
                    <a:cubicBezTo>
                      <a:pt x="13358" y="5561"/>
                      <a:pt x="13341" y="5553"/>
                      <a:pt x="13327" y="5544"/>
                    </a:cubicBezTo>
                    <a:cubicBezTo>
                      <a:pt x="13309" y="5533"/>
                      <a:pt x="13293" y="5518"/>
                      <a:pt x="13279" y="5498"/>
                    </a:cubicBezTo>
                    <a:cubicBezTo>
                      <a:pt x="13265" y="5478"/>
                      <a:pt x="13255" y="5456"/>
                      <a:pt x="13249" y="5431"/>
                    </a:cubicBezTo>
                    <a:cubicBezTo>
                      <a:pt x="13245" y="5416"/>
                      <a:pt x="13242" y="5401"/>
                      <a:pt x="13239" y="5384"/>
                    </a:cubicBezTo>
                    <a:cubicBezTo>
                      <a:pt x="13236" y="5368"/>
                      <a:pt x="13234" y="5357"/>
                      <a:pt x="13234" y="5353"/>
                    </a:cubicBezTo>
                    <a:lnTo>
                      <a:pt x="13385" y="5316"/>
                    </a:lnTo>
                    <a:lnTo>
                      <a:pt x="13387" y="5322"/>
                    </a:lnTo>
                    <a:cubicBezTo>
                      <a:pt x="13387" y="5325"/>
                      <a:pt x="13388" y="5328"/>
                      <a:pt x="13388" y="5331"/>
                    </a:cubicBezTo>
                    <a:cubicBezTo>
                      <a:pt x="13389" y="5335"/>
                      <a:pt x="13390" y="5339"/>
                      <a:pt x="13391" y="5343"/>
                    </a:cubicBezTo>
                    <a:cubicBezTo>
                      <a:pt x="13395" y="5360"/>
                      <a:pt x="13399" y="5372"/>
                      <a:pt x="13403" y="5380"/>
                    </a:cubicBezTo>
                    <a:cubicBezTo>
                      <a:pt x="13408" y="5387"/>
                      <a:pt x="13413" y="5394"/>
                      <a:pt x="13420" y="5399"/>
                    </a:cubicBezTo>
                    <a:cubicBezTo>
                      <a:pt x="13446" y="5416"/>
                      <a:pt x="13483" y="5424"/>
                      <a:pt x="13529" y="5422"/>
                    </a:cubicBezTo>
                    <a:cubicBezTo>
                      <a:pt x="13575" y="5419"/>
                      <a:pt x="13639" y="5411"/>
                      <a:pt x="13719" y="5395"/>
                    </a:cubicBezTo>
                    <a:cubicBezTo>
                      <a:pt x="13751" y="5389"/>
                      <a:pt x="13786" y="5382"/>
                      <a:pt x="13824" y="5374"/>
                    </a:cubicBezTo>
                    <a:cubicBezTo>
                      <a:pt x="13861" y="5366"/>
                      <a:pt x="13904" y="5356"/>
                      <a:pt x="13952" y="5346"/>
                    </a:cubicBezTo>
                    <a:lnTo>
                      <a:pt x="14085" y="5871"/>
                    </a:lnTo>
                    <a:lnTo>
                      <a:pt x="13407" y="6038"/>
                    </a:lnTo>
                    <a:close/>
                    <a:moveTo>
                      <a:pt x="13492" y="6838"/>
                    </a:moveTo>
                    <a:lnTo>
                      <a:pt x="13477" y="6665"/>
                    </a:lnTo>
                    <a:lnTo>
                      <a:pt x="13940" y="6625"/>
                    </a:lnTo>
                    <a:lnTo>
                      <a:pt x="13452" y="6380"/>
                    </a:lnTo>
                    <a:lnTo>
                      <a:pt x="13437" y="6211"/>
                    </a:lnTo>
                    <a:lnTo>
                      <a:pt x="14133" y="6151"/>
                    </a:lnTo>
                    <a:lnTo>
                      <a:pt x="14148" y="6323"/>
                    </a:lnTo>
                    <a:lnTo>
                      <a:pt x="13729" y="6359"/>
                    </a:lnTo>
                    <a:lnTo>
                      <a:pt x="14172" y="6589"/>
                    </a:lnTo>
                    <a:lnTo>
                      <a:pt x="14189" y="6778"/>
                    </a:lnTo>
                    <a:lnTo>
                      <a:pt x="13492" y="6838"/>
                    </a:lnTo>
                    <a:close/>
                    <a:moveTo>
                      <a:pt x="13489" y="7652"/>
                    </a:moveTo>
                    <a:lnTo>
                      <a:pt x="13492" y="7434"/>
                    </a:lnTo>
                    <a:lnTo>
                      <a:pt x="13778" y="7235"/>
                    </a:lnTo>
                    <a:lnTo>
                      <a:pt x="13779" y="7191"/>
                    </a:lnTo>
                    <a:lnTo>
                      <a:pt x="13497" y="7186"/>
                    </a:lnTo>
                    <a:lnTo>
                      <a:pt x="13500" y="7008"/>
                    </a:lnTo>
                    <a:lnTo>
                      <a:pt x="14199" y="7020"/>
                    </a:lnTo>
                    <a:lnTo>
                      <a:pt x="14196" y="7198"/>
                    </a:lnTo>
                    <a:lnTo>
                      <a:pt x="13911" y="7193"/>
                    </a:lnTo>
                    <a:cubicBezTo>
                      <a:pt x="13911" y="7208"/>
                      <a:pt x="13913" y="7220"/>
                      <a:pt x="13915" y="7230"/>
                    </a:cubicBezTo>
                    <a:cubicBezTo>
                      <a:pt x="13917" y="7239"/>
                      <a:pt x="13921" y="7248"/>
                      <a:pt x="13927" y="7256"/>
                    </a:cubicBezTo>
                    <a:cubicBezTo>
                      <a:pt x="13933" y="7265"/>
                      <a:pt x="13942" y="7274"/>
                      <a:pt x="13954" y="7284"/>
                    </a:cubicBezTo>
                    <a:cubicBezTo>
                      <a:pt x="13966" y="7293"/>
                      <a:pt x="13981" y="7304"/>
                      <a:pt x="13999" y="7315"/>
                    </a:cubicBezTo>
                    <a:cubicBezTo>
                      <a:pt x="14011" y="7321"/>
                      <a:pt x="14024" y="7329"/>
                      <a:pt x="14039" y="7337"/>
                    </a:cubicBezTo>
                    <a:cubicBezTo>
                      <a:pt x="14055" y="7346"/>
                      <a:pt x="14067" y="7353"/>
                      <a:pt x="14077" y="7358"/>
                    </a:cubicBezTo>
                    <a:cubicBezTo>
                      <a:pt x="14119" y="7383"/>
                      <a:pt x="14148" y="7409"/>
                      <a:pt x="14166" y="7435"/>
                    </a:cubicBezTo>
                    <a:cubicBezTo>
                      <a:pt x="14184" y="7462"/>
                      <a:pt x="14192" y="7502"/>
                      <a:pt x="14191" y="7555"/>
                    </a:cubicBezTo>
                    <a:cubicBezTo>
                      <a:pt x="14191" y="7570"/>
                      <a:pt x="14190" y="7584"/>
                      <a:pt x="14190" y="7597"/>
                    </a:cubicBezTo>
                    <a:cubicBezTo>
                      <a:pt x="14189" y="7609"/>
                      <a:pt x="14188" y="7618"/>
                      <a:pt x="14188" y="7624"/>
                    </a:cubicBezTo>
                    <a:lnTo>
                      <a:pt x="14037" y="7621"/>
                    </a:lnTo>
                    <a:lnTo>
                      <a:pt x="14038" y="7570"/>
                    </a:lnTo>
                    <a:cubicBezTo>
                      <a:pt x="14038" y="7545"/>
                      <a:pt x="14032" y="7525"/>
                      <a:pt x="14019" y="7511"/>
                    </a:cubicBezTo>
                    <a:cubicBezTo>
                      <a:pt x="14006" y="7496"/>
                      <a:pt x="13983" y="7480"/>
                      <a:pt x="13950" y="7463"/>
                    </a:cubicBezTo>
                    <a:cubicBezTo>
                      <a:pt x="13918" y="7445"/>
                      <a:pt x="13895" y="7431"/>
                      <a:pt x="13882" y="7420"/>
                    </a:cubicBezTo>
                    <a:cubicBezTo>
                      <a:pt x="13869" y="7409"/>
                      <a:pt x="13859" y="7398"/>
                      <a:pt x="13854" y="7388"/>
                    </a:cubicBezTo>
                    <a:lnTo>
                      <a:pt x="13489" y="7652"/>
                    </a:lnTo>
                    <a:close/>
                    <a:moveTo>
                      <a:pt x="13395" y="8363"/>
                    </a:moveTo>
                    <a:lnTo>
                      <a:pt x="13416" y="8191"/>
                    </a:lnTo>
                    <a:lnTo>
                      <a:pt x="13878" y="8247"/>
                    </a:lnTo>
                    <a:lnTo>
                      <a:pt x="13451" y="7907"/>
                    </a:lnTo>
                    <a:lnTo>
                      <a:pt x="13472" y="7739"/>
                    </a:lnTo>
                    <a:lnTo>
                      <a:pt x="14166" y="7823"/>
                    </a:lnTo>
                    <a:lnTo>
                      <a:pt x="14145" y="7995"/>
                    </a:lnTo>
                    <a:lnTo>
                      <a:pt x="13727" y="7944"/>
                    </a:lnTo>
                    <a:lnTo>
                      <a:pt x="14112" y="8259"/>
                    </a:lnTo>
                    <a:lnTo>
                      <a:pt x="14089" y="8447"/>
                    </a:lnTo>
                    <a:lnTo>
                      <a:pt x="13395" y="8363"/>
                    </a:lnTo>
                    <a:close/>
                    <a:moveTo>
                      <a:pt x="13502" y="9861"/>
                    </a:moveTo>
                    <a:lnTo>
                      <a:pt x="13581" y="9659"/>
                    </a:lnTo>
                    <a:lnTo>
                      <a:pt x="13054" y="9460"/>
                    </a:lnTo>
                    <a:lnTo>
                      <a:pt x="13119" y="9294"/>
                    </a:lnTo>
                    <a:lnTo>
                      <a:pt x="13645" y="9493"/>
                    </a:lnTo>
                    <a:lnTo>
                      <a:pt x="13723" y="9292"/>
                    </a:lnTo>
                    <a:lnTo>
                      <a:pt x="13850" y="9340"/>
                    </a:lnTo>
                    <a:lnTo>
                      <a:pt x="13628" y="9908"/>
                    </a:lnTo>
                    <a:lnTo>
                      <a:pt x="13502" y="9861"/>
                    </a:lnTo>
                    <a:close/>
                    <a:moveTo>
                      <a:pt x="12641" y="10329"/>
                    </a:moveTo>
                    <a:lnTo>
                      <a:pt x="12726" y="10165"/>
                    </a:lnTo>
                    <a:lnTo>
                      <a:pt x="12873" y="10186"/>
                    </a:lnTo>
                    <a:lnTo>
                      <a:pt x="12991" y="9958"/>
                    </a:lnTo>
                    <a:lnTo>
                      <a:pt x="12887" y="9852"/>
                    </a:lnTo>
                    <a:lnTo>
                      <a:pt x="12970" y="9692"/>
                    </a:lnTo>
                    <a:lnTo>
                      <a:pt x="13475" y="10232"/>
                    </a:lnTo>
                    <a:lnTo>
                      <a:pt x="13381" y="10415"/>
                    </a:lnTo>
                    <a:lnTo>
                      <a:pt x="12641" y="10329"/>
                    </a:lnTo>
                    <a:close/>
                    <a:moveTo>
                      <a:pt x="13007" y="10205"/>
                    </a:moveTo>
                    <a:lnTo>
                      <a:pt x="13270" y="10241"/>
                    </a:lnTo>
                    <a:lnTo>
                      <a:pt x="13085" y="10054"/>
                    </a:lnTo>
                    <a:lnTo>
                      <a:pt x="13007" y="10205"/>
                    </a:lnTo>
                    <a:close/>
                    <a:moveTo>
                      <a:pt x="12766" y="11165"/>
                    </a:moveTo>
                    <a:lnTo>
                      <a:pt x="12882" y="10982"/>
                    </a:lnTo>
                    <a:lnTo>
                      <a:pt x="12404" y="10687"/>
                    </a:lnTo>
                    <a:lnTo>
                      <a:pt x="12499" y="10536"/>
                    </a:lnTo>
                    <a:lnTo>
                      <a:pt x="12977" y="10831"/>
                    </a:lnTo>
                    <a:lnTo>
                      <a:pt x="13093" y="10648"/>
                    </a:lnTo>
                    <a:lnTo>
                      <a:pt x="13208" y="10719"/>
                    </a:lnTo>
                    <a:lnTo>
                      <a:pt x="12881" y="11235"/>
                    </a:lnTo>
                    <a:lnTo>
                      <a:pt x="12766" y="11165"/>
                    </a:lnTo>
                    <a:close/>
                    <a:moveTo>
                      <a:pt x="11798" y="11443"/>
                    </a:moveTo>
                    <a:lnTo>
                      <a:pt x="11918" y="11303"/>
                    </a:lnTo>
                    <a:lnTo>
                      <a:pt x="12057" y="11356"/>
                    </a:lnTo>
                    <a:lnTo>
                      <a:pt x="12224" y="11160"/>
                    </a:lnTo>
                    <a:lnTo>
                      <a:pt x="12147" y="11033"/>
                    </a:lnTo>
                    <a:lnTo>
                      <a:pt x="12264" y="10896"/>
                    </a:lnTo>
                    <a:lnTo>
                      <a:pt x="12633" y="11535"/>
                    </a:lnTo>
                    <a:lnTo>
                      <a:pt x="12500" y="11692"/>
                    </a:lnTo>
                    <a:lnTo>
                      <a:pt x="11798" y="11443"/>
                    </a:lnTo>
                    <a:close/>
                    <a:moveTo>
                      <a:pt x="12184" y="11404"/>
                    </a:moveTo>
                    <a:lnTo>
                      <a:pt x="12431" y="11498"/>
                    </a:lnTo>
                    <a:lnTo>
                      <a:pt x="12294" y="11274"/>
                    </a:lnTo>
                    <a:lnTo>
                      <a:pt x="12184" y="11404"/>
                    </a:lnTo>
                    <a:close/>
                    <a:moveTo>
                      <a:pt x="11649" y="12244"/>
                    </a:moveTo>
                    <a:cubicBezTo>
                      <a:pt x="11628" y="12222"/>
                      <a:pt x="11610" y="12196"/>
                      <a:pt x="11597" y="12168"/>
                    </a:cubicBezTo>
                    <a:cubicBezTo>
                      <a:pt x="11585" y="12139"/>
                      <a:pt x="11578" y="12110"/>
                      <a:pt x="11579" y="12082"/>
                    </a:cubicBezTo>
                    <a:cubicBezTo>
                      <a:pt x="11580" y="12043"/>
                      <a:pt x="11588" y="12007"/>
                      <a:pt x="11603" y="11974"/>
                    </a:cubicBezTo>
                    <a:cubicBezTo>
                      <a:pt x="11617" y="11940"/>
                      <a:pt x="11643" y="11906"/>
                      <a:pt x="11680" y="11871"/>
                    </a:cubicBezTo>
                    <a:lnTo>
                      <a:pt x="11761" y="11794"/>
                    </a:lnTo>
                    <a:lnTo>
                      <a:pt x="11602" y="11632"/>
                    </a:lnTo>
                    <a:lnTo>
                      <a:pt x="11732" y="11509"/>
                    </a:lnTo>
                    <a:lnTo>
                      <a:pt x="12218" y="12005"/>
                    </a:lnTo>
                    <a:lnTo>
                      <a:pt x="12004" y="12208"/>
                    </a:lnTo>
                    <a:cubicBezTo>
                      <a:pt x="11972" y="12239"/>
                      <a:pt x="11943" y="12262"/>
                      <a:pt x="11915" y="12278"/>
                    </a:cubicBezTo>
                    <a:cubicBezTo>
                      <a:pt x="11888" y="12293"/>
                      <a:pt x="11861" y="12303"/>
                      <a:pt x="11833" y="12308"/>
                    </a:cubicBezTo>
                    <a:cubicBezTo>
                      <a:pt x="11800" y="12315"/>
                      <a:pt x="11768" y="12313"/>
                      <a:pt x="11737" y="12302"/>
                    </a:cubicBezTo>
                    <a:cubicBezTo>
                      <a:pt x="11707" y="12292"/>
                      <a:pt x="11677" y="12273"/>
                      <a:pt x="11649" y="12244"/>
                    </a:cubicBezTo>
                    <a:close/>
                    <a:moveTo>
                      <a:pt x="11780" y="12113"/>
                    </a:moveTo>
                    <a:cubicBezTo>
                      <a:pt x="11794" y="12127"/>
                      <a:pt x="11810" y="12136"/>
                      <a:pt x="11827" y="12139"/>
                    </a:cubicBezTo>
                    <a:cubicBezTo>
                      <a:pt x="11845" y="12141"/>
                      <a:pt x="11861" y="12140"/>
                      <a:pt x="11875" y="12134"/>
                    </a:cubicBezTo>
                    <a:cubicBezTo>
                      <a:pt x="11893" y="12127"/>
                      <a:pt x="11910" y="12117"/>
                      <a:pt x="11923" y="12105"/>
                    </a:cubicBezTo>
                    <a:cubicBezTo>
                      <a:pt x="11936" y="12094"/>
                      <a:pt x="11954" y="12078"/>
                      <a:pt x="11975" y="12057"/>
                    </a:cubicBezTo>
                    <a:lnTo>
                      <a:pt x="11997" y="12036"/>
                    </a:lnTo>
                    <a:lnTo>
                      <a:pt x="11852" y="11887"/>
                    </a:lnTo>
                    <a:lnTo>
                      <a:pt x="11815" y="11923"/>
                    </a:lnTo>
                    <a:cubicBezTo>
                      <a:pt x="11793" y="11944"/>
                      <a:pt x="11776" y="11962"/>
                      <a:pt x="11764" y="11979"/>
                    </a:cubicBezTo>
                    <a:cubicBezTo>
                      <a:pt x="11752" y="11995"/>
                      <a:pt x="11746" y="12012"/>
                      <a:pt x="11744" y="12029"/>
                    </a:cubicBezTo>
                    <a:cubicBezTo>
                      <a:pt x="11742" y="12044"/>
                      <a:pt x="11745" y="12058"/>
                      <a:pt x="11751" y="12072"/>
                    </a:cubicBezTo>
                    <a:cubicBezTo>
                      <a:pt x="11757" y="12085"/>
                      <a:pt x="11767" y="12099"/>
                      <a:pt x="11780" y="12113"/>
                    </a:cubicBezTo>
                    <a:close/>
                    <a:moveTo>
                      <a:pt x="10956" y="12173"/>
                    </a:moveTo>
                    <a:cubicBezTo>
                      <a:pt x="10997" y="12141"/>
                      <a:pt x="11039" y="12117"/>
                      <a:pt x="11083" y="12101"/>
                    </a:cubicBezTo>
                    <a:cubicBezTo>
                      <a:pt x="11126" y="12085"/>
                      <a:pt x="11170" y="12080"/>
                      <a:pt x="11214" y="12083"/>
                    </a:cubicBezTo>
                    <a:cubicBezTo>
                      <a:pt x="11258" y="12087"/>
                      <a:pt x="11300" y="12101"/>
                      <a:pt x="11342" y="12125"/>
                    </a:cubicBezTo>
                    <a:cubicBezTo>
                      <a:pt x="11385" y="12149"/>
                      <a:pt x="11424" y="12184"/>
                      <a:pt x="11462" y="12229"/>
                    </a:cubicBezTo>
                    <a:cubicBezTo>
                      <a:pt x="11496" y="12272"/>
                      <a:pt x="11522" y="12315"/>
                      <a:pt x="11537" y="12360"/>
                    </a:cubicBezTo>
                    <a:cubicBezTo>
                      <a:pt x="11553" y="12405"/>
                      <a:pt x="11558" y="12450"/>
                      <a:pt x="11554" y="12494"/>
                    </a:cubicBezTo>
                    <a:cubicBezTo>
                      <a:pt x="11550" y="12537"/>
                      <a:pt x="11536" y="12579"/>
                      <a:pt x="11511" y="12619"/>
                    </a:cubicBezTo>
                    <a:cubicBezTo>
                      <a:pt x="11487" y="12660"/>
                      <a:pt x="11454" y="12697"/>
                      <a:pt x="11413" y="12730"/>
                    </a:cubicBezTo>
                    <a:cubicBezTo>
                      <a:pt x="11390" y="12749"/>
                      <a:pt x="11369" y="12764"/>
                      <a:pt x="11348" y="12776"/>
                    </a:cubicBezTo>
                    <a:cubicBezTo>
                      <a:pt x="11328" y="12788"/>
                      <a:pt x="11308" y="12798"/>
                      <a:pt x="11289" y="12807"/>
                    </a:cubicBezTo>
                    <a:cubicBezTo>
                      <a:pt x="11269" y="12815"/>
                      <a:pt x="11250" y="12822"/>
                      <a:pt x="11232" y="12827"/>
                    </a:cubicBezTo>
                    <a:cubicBezTo>
                      <a:pt x="11214" y="12832"/>
                      <a:pt x="11198" y="12836"/>
                      <a:pt x="11184" y="12839"/>
                    </a:cubicBezTo>
                    <a:lnTo>
                      <a:pt x="11078" y="12709"/>
                    </a:lnTo>
                    <a:lnTo>
                      <a:pt x="11094" y="12696"/>
                    </a:lnTo>
                    <a:cubicBezTo>
                      <a:pt x="11105" y="12696"/>
                      <a:pt x="11120" y="12696"/>
                      <a:pt x="11136" y="12696"/>
                    </a:cubicBezTo>
                    <a:cubicBezTo>
                      <a:pt x="11153" y="12696"/>
                      <a:pt x="11171" y="12694"/>
                      <a:pt x="11191" y="12691"/>
                    </a:cubicBezTo>
                    <a:cubicBezTo>
                      <a:pt x="11210" y="12688"/>
                      <a:pt x="11230" y="12683"/>
                      <a:pt x="11250" y="12676"/>
                    </a:cubicBezTo>
                    <a:cubicBezTo>
                      <a:pt x="11270" y="12669"/>
                      <a:pt x="11289" y="12658"/>
                      <a:pt x="11307" y="12644"/>
                    </a:cubicBezTo>
                    <a:cubicBezTo>
                      <a:pt x="11326" y="12628"/>
                      <a:pt x="11343" y="12610"/>
                      <a:pt x="11355" y="12590"/>
                    </a:cubicBezTo>
                    <a:cubicBezTo>
                      <a:pt x="11368" y="12570"/>
                      <a:pt x="11376" y="12546"/>
                      <a:pt x="11380" y="12520"/>
                    </a:cubicBezTo>
                    <a:cubicBezTo>
                      <a:pt x="11383" y="12495"/>
                      <a:pt x="11379" y="12468"/>
                      <a:pt x="11370" y="12438"/>
                    </a:cubicBezTo>
                    <a:cubicBezTo>
                      <a:pt x="11360" y="12408"/>
                      <a:pt x="11342" y="12377"/>
                      <a:pt x="11316" y="12345"/>
                    </a:cubicBezTo>
                    <a:cubicBezTo>
                      <a:pt x="11288" y="12312"/>
                      <a:pt x="11260" y="12287"/>
                      <a:pt x="11232" y="12272"/>
                    </a:cubicBezTo>
                    <a:cubicBezTo>
                      <a:pt x="11204" y="12258"/>
                      <a:pt x="11177" y="12249"/>
                      <a:pt x="11152" y="12248"/>
                    </a:cubicBezTo>
                    <a:cubicBezTo>
                      <a:pt x="11127" y="12247"/>
                      <a:pt x="11102" y="12251"/>
                      <a:pt x="11080" y="12260"/>
                    </a:cubicBezTo>
                    <a:cubicBezTo>
                      <a:pt x="11057" y="12269"/>
                      <a:pt x="11036" y="12280"/>
                      <a:pt x="11018" y="12294"/>
                    </a:cubicBezTo>
                    <a:cubicBezTo>
                      <a:pt x="11001" y="12308"/>
                      <a:pt x="10987" y="12324"/>
                      <a:pt x="10974" y="12342"/>
                    </a:cubicBezTo>
                    <a:cubicBezTo>
                      <a:pt x="10962" y="12361"/>
                      <a:pt x="10952" y="12380"/>
                      <a:pt x="10945" y="12400"/>
                    </a:cubicBezTo>
                    <a:cubicBezTo>
                      <a:pt x="10939" y="12416"/>
                      <a:pt x="10934" y="12432"/>
                      <a:pt x="10930" y="12448"/>
                    </a:cubicBezTo>
                    <a:cubicBezTo>
                      <a:pt x="10926" y="12465"/>
                      <a:pt x="10924" y="12478"/>
                      <a:pt x="10922" y="12489"/>
                    </a:cubicBezTo>
                    <a:lnTo>
                      <a:pt x="10907" y="12501"/>
                    </a:lnTo>
                    <a:lnTo>
                      <a:pt x="10802" y="12373"/>
                    </a:lnTo>
                    <a:cubicBezTo>
                      <a:pt x="10811" y="12356"/>
                      <a:pt x="10819" y="12340"/>
                      <a:pt x="10827" y="12324"/>
                    </a:cubicBezTo>
                    <a:cubicBezTo>
                      <a:pt x="10835" y="12309"/>
                      <a:pt x="10844" y="12294"/>
                      <a:pt x="10855" y="12280"/>
                    </a:cubicBezTo>
                    <a:cubicBezTo>
                      <a:pt x="10868" y="12260"/>
                      <a:pt x="10882" y="12243"/>
                      <a:pt x="10895" y="12228"/>
                    </a:cubicBezTo>
                    <a:cubicBezTo>
                      <a:pt x="10909" y="12213"/>
                      <a:pt x="10929" y="12195"/>
                      <a:pt x="10956" y="12173"/>
                    </a:cubicBezTo>
                    <a:close/>
                    <a:moveTo>
                      <a:pt x="10509" y="13158"/>
                    </a:moveTo>
                    <a:lnTo>
                      <a:pt x="10692" y="13041"/>
                    </a:lnTo>
                    <a:lnTo>
                      <a:pt x="10385" y="12574"/>
                    </a:lnTo>
                    <a:lnTo>
                      <a:pt x="10536" y="12477"/>
                    </a:lnTo>
                    <a:lnTo>
                      <a:pt x="10843" y="12944"/>
                    </a:lnTo>
                    <a:lnTo>
                      <a:pt x="11026" y="12826"/>
                    </a:lnTo>
                    <a:lnTo>
                      <a:pt x="11100" y="12938"/>
                    </a:lnTo>
                    <a:lnTo>
                      <a:pt x="10582" y="13270"/>
                    </a:lnTo>
                    <a:lnTo>
                      <a:pt x="10509" y="13158"/>
                    </a:lnTo>
                    <a:close/>
                    <a:moveTo>
                      <a:pt x="9513" y="13007"/>
                    </a:moveTo>
                    <a:lnTo>
                      <a:pt x="9682" y="12929"/>
                    </a:lnTo>
                    <a:lnTo>
                      <a:pt x="9785" y="13036"/>
                    </a:lnTo>
                    <a:lnTo>
                      <a:pt x="10020" y="12927"/>
                    </a:lnTo>
                    <a:lnTo>
                      <a:pt x="10004" y="12781"/>
                    </a:lnTo>
                    <a:lnTo>
                      <a:pt x="10169" y="12705"/>
                    </a:lnTo>
                    <a:lnTo>
                      <a:pt x="10230" y="13438"/>
                    </a:lnTo>
                    <a:lnTo>
                      <a:pt x="10042" y="13525"/>
                    </a:lnTo>
                    <a:lnTo>
                      <a:pt x="9513" y="13007"/>
                    </a:lnTo>
                    <a:close/>
                    <a:moveTo>
                      <a:pt x="9879" y="13132"/>
                    </a:moveTo>
                    <a:lnTo>
                      <a:pt x="10063" y="13320"/>
                    </a:lnTo>
                    <a:lnTo>
                      <a:pt x="10035" y="13060"/>
                    </a:lnTo>
                    <a:lnTo>
                      <a:pt x="9879" y="13132"/>
                    </a:lnTo>
                    <a:close/>
                    <a:moveTo>
                      <a:pt x="8826" y="13244"/>
                    </a:moveTo>
                    <a:lnTo>
                      <a:pt x="8996" y="13186"/>
                    </a:lnTo>
                    <a:lnTo>
                      <a:pt x="9096" y="13473"/>
                    </a:lnTo>
                    <a:lnTo>
                      <a:pt x="9348" y="13388"/>
                    </a:lnTo>
                    <a:lnTo>
                      <a:pt x="9248" y="13100"/>
                    </a:lnTo>
                    <a:lnTo>
                      <a:pt x="9418" y="13042"/>
                    </a:lnTo>
                    <a:lnTo>
                      <a:pt x="9646" y="13695"/>
                    </a:lnTo>
                    <a:lnTo>
                      <a:pt x="9475" y="13753"/>
                    </a:lnTo>
                    <a:lnTo>
                      <a:pt x="9392" y="13514"/>
                    </a:lnTo>
                    <a:lnTo>
                      <a:pt x="9140" y="13599"/>
                    </a:lnTo>
                    <a:lnTo>
                      <a:pt x="9224" y="13838"/>
                    </a:lnTo>
                    <a:lnTo>
                      <a:pt x="9053" y="13896"/>
                    </a:lnTo>
                    <a:lnTo>
                      <a:pt x="8826" y="13244"/>
                    </a:lnTo>
                    <a:close/>
                  </a:path>
                </a:pathLst>
              </a:custGeom>
              <a:solidFill>
                <a:srgbClr val="364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37" name="Oval 9"/>
              <p:cNvSpPr>
                <a:spLocks noChangeArrowheads="1"/>
              </p:cNvSpPr>
              <p:nvPr/>
            </p:nvSpPr>
            <p:spPr bwMode="auto">
              <a:xfrm>
                <a:off x="1980" y="872"/>
                <a:ext cx="849" cy="845"/>
              </a:xfrm>
              <a:prstGeom prst="ellipse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38" name="Freeform 10"/>
              <p:cNvSpPr>
                <a:spLocks/>
              </p:cNvSpPr>
              <p:nvPr/>
            </p:nvSpPr>
            <p:spPr bwMode="auto">
              <a:xfrm>
                <a:off x="2386" y="1814"/>
                <a:ext cx="57" cy="2"/>
              </a:xfrm>
              <a:custGeom>
                <a:avLst/>
                <a:gdLst>
                  <a:gd name="T0" fmla="*/ 782 w 782"/>
                  <a:gd name="T1" fmla="*/ 11 h 29"/>
                  <a:gd name="T2" fmla="*/ 0 w 782"/>
                  <a:gd name="T3" fmla="*/ 29 h 29"/>
                  <a:gd name="T4" fmla="*/ 0 w 782"/>
                  <a:gd name="T5" fmla="*/ 18 h 29"/>
                  <a:gd name="T6" fmla="*/ 782 w 782"/>
                  <a:gd name="T7" fmla="*/ 0 h 29"/>
                  <a:gd name="T8" fmla="*/ 782 w 782"/>
                  <a:gd name="T9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9">
                    <a:moveTo>
                      <a:pt x="782" y="11"/>
                    </a:moveTo>
                    <a:lnTo>
                      <a:pt x="0" y="29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1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39" name="Freeform 11"/>
              <p:cNvSpPr>
                <a:spLocks/>
              </p:cNvSpPr>
              <p:nvPr/>
            </p:nvSpPr>
            <p:spPr bwMode="auto">
              <a:xfrm>
                <a:off x="2386" y="1813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8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0" name="Freeform 12"/>
              <p:cNvSpPr>
                <a:spLocks/>
              </p:cNvSpPr>
              <p:nvPr/>
            </p:nvSpPr>
            <p:spPr bwMode="auto">
              <a:xfrm>
                <a:off x="2386" y="181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1" name="Freeform 13"/>
              <p:cNvSpPr>
                <a:spLocks/>
              </p:cNvSpPr>
              <p:nvPr/>
            </p:nvSpPr>
            <p:spPr bwMode="auto">
              <a:xfrm>
                <a:off x="2386" y="181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2" name="Freeform 14"/>
              <p:cNvSpPr>
                <a:spLocks/>
              </p:cNvSpPr>
              <p:nvPr/>
            </p:nvSpPr>
            <p:spPr bwMode="auto">
              <a:xfrm>
                <a:off x="2386" y="1813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3" name="Freeform 15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4" name="Freeform 16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5" name="Freeform 17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6" name="Freeform 18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7" name="Freeform 19"/>
              <p:cNvSpPr>
                <a:spLocks/>
              </p:cNvSpPr>
              <p:nvPr/>
            </p:nvSpPr>
            <p:spPr bwMode="auto">
              <a:xfrm>
                <a:off x="2386" y="1812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8" name="Freeform 20"/>
              <p:cNvSpPr>
                <a:spLocks/>
              </p:cNvSpPr>
              <p:nvPr/>
            </p:nvSpPr>
            <p:spPr bwMode="auto">
              <a:xfrm>
                <a:off x="2386" y="181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49" name="Freeform 21"/>
              <p:cNvSpPr>
                <a:spLocks/>
              </p:cNvSpPr>
              <p:nvPr/>
            </p:nvSpPr>
            <p:spPr bwMode="auto">
              <a:xfrm>
                <a:off x="2386" y="181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0" name="Freeform 22"/>
              <p:cNvSpPr>
                <a:spLocks/>
              </p:cNvSpPr>
              <p:nvPr/>
            </p:nvSpPr>
            <p:spPr bwMode="auto">
              <a:xfrm>
                <a:off x="2386" y="181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1" name="Freeform 23"/>
              <p:cNvSpPr>
                <a:spLocks/>
              </p:cNvSpPr>
              <p:nvPr/>
            </p:nvSpPr>
            <p:spPr bwMode="auto">
              <a:xfrm>
                <a:off x="2386" y="1811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2" name="Freeform 24"/>
              <p:cNvSpPr>
                <a:spLocks/>
              </p:cNvSpPr>
              <p:nvPr/>
            </p:nvSpPr>
            <p:spPr bwMode="auto">
              <a:xfrm>
                <a:off x="2386" y="1811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3" name="Freeform 25"/>
              <p:cNvSpPr>
                <a:spLocks/>
              </p:cNvSpPr>
              <p:nvPr/>
            </p:nvSpPr>
            <p:spPr bwMode="auto">
              <a:xfrm>
                <a:off x="2386" y="181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4" name="Freeform 26"/>
              <p:cNvSpPr>
                <a:spLocks/>
              </p:cNvSpPr>
              <p:nvPr/>
            </p:nvSpPr>
            <p:spPr bwMode="auto">
              <a:xfrm>
                <a:off x="2386" y="181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5" name="Freeform 27"/>
              <p:cNvSpPr>
                <a:spLocks/>
              </p:cNvSpPr>
              <p:nvPr/>
            </p:nvSpPr>
            <p:spPr bwMode="auto">
              <a:xfrm>
                <a:off x="2386" y="181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6" name="Freeform 28"/>
              <p:cNvSpPr>
                <a:spLocks/>
              </p:cNvSpPr>
              <p:nvPr/>
            </p:nvSpPr>
            <p:spPr bwMode="auto">
              <a:xfrm>
                <a:off x="2386" y="1810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7" name="Freeform 29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8" name="Freeform 30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59" name="Freeform 31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0" name="Freeform 32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1" name="Freeform 33"/>
              <p:cNvSpPr>
                <a:spLocks/>
              </p:cNvSpPr>
              <p:nvPr/>
            </p:nvSpPr>
            <p:spPr bwMode="auto">
              <a:xfrm>
                <a:off x="2386" y="1809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2" name="Freeform 34"/>
              <p:cNvSpPr>
                <a:spLocks/>
              </p:cNvSpPr>
              <p:nvPr/>
            </p:nvSpPr>
            <p:spPr bwMode="auto">
              <a:xfrm>
                <a:off x="2386" y="180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3" name="Freeform 35"/>
              <p:cNvSpPr>
                <a:spLocks/>
              </p:cNvSpPr>
              <p:nvPr/>
            </p:nvSpPr>
            <p:spPr bwMode="auto">
              <a:xfrm>
                <a:off x="2386" y="180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4" name="Freeform 36"/>
              <p:cNvSpPr>
                <a:spLocks/>
              </p:cNvSpPr>
              <p:nvPr/>
            </p:nvSpPr>
            <p:spPr bwMode="auto">
              <a:xfrm>
                <a:off x="2386" y="180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5" name="Freeform 37"/>
              <p:cNvSpPr>
                <a:spLocks/>
              </p:cNvSpPr>
              <p:nvPr/>
            </p:nvSpPr>
            <p:spPr bwMode="auto">
              <a:xfrm>
                <a:off x="2386" y="1808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6" name="Freeform 38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7" name="Freeform 39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8" name="Freeform 40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69" name="Freeform 41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0" name="Freeform 42"/>
              <p:cNvSpPr>
                <a:spLocks/>
              </p:cNvSpPr>
              <p:nvPr/>
            </p:nvSpPr>
            <p:spPr bwMode="auto">
              <a:xfrm>
                <a:off x="2386" y="1807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1" name="Freeform 43"/>
              <p:cNvSpPr>
                <a:spLocks/>
              </p:cNvSpPr>
              <p:nvPr/>
            </p:nvSpPr>
            <p:spPr bwMode="auto">
              <a:xfrm>
                <a:off x="2386" y="1806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2" name="Freeform 44"/>
              <p:cNvSpPr>
                <a:spLocks/>
              </p:cNvSpPr>
              <p:nvPr/>
            </p:nvSpPr>
            <p:spPr bwMode="auto">
              <a:xfrm>
                <a:off x="2386" y="1806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3" name="Freeform 45"/>
              <p:cNvSpPr>
                <a:spLocks/>
              </p:cNvSpPr>
              <p:nvPr/>
            </p:nvSpPr>
            <p:spPr bwMode="auto">
              <a:xfrm>
                <a:off x="2386" y="1806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4" name="Freeform 46"/>
              <p:cNvSpPr>
                <a:spLocks/>
              </p:cNvSpPr>
              <p:nvPr/>
            </p:nvSpPr>
            <p:spPr bwMode="auto">
              <a:xfrm>
                <a:off x="2386" y="1806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5" name="Freeform 47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6" name="Freeform 48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7" name="Freeform 49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8" name="Freeform 50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79" name="Freeform 51"/>
              <p:cNvSpPr>
                <a:spLocks/>
              </p:cNvSpPr>
              <p:nvPr/>
            </p:nvSpPr>
            <p:spPr bwMode="auto">
              <a:xfrm>
                <a:off x="2386" y="1805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0" name="Freeform 52"/>
              <p:cNvSpPr>
                <a:spLocks/>
              </p:cNvSpPr>
              <p:nvPr/>
            </p:nvSpPr>
            <p:spPr bwMode="auto">
              <a:xfrm>
                <a:off x="2386" y="180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1" name="Freeform 53"/>
              <p:cNvSpPr>
                <a:spLocks/>
              </p:cNvSpPr>
              <p:nvPr/>
            </p:nvSpPr>
            <p:spPr bwMode="auto">
              <a:xfrm>
                <a:off x="2386" y="180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2" name="Freeform 54"/>
              <p:cNvSpPr>
                <a:spLocks/>
              </p:cNvSpPr>
              <p:nvPr/>
            </p:nvSpPr>
            <p:spPr bwMode="auto">
              <a:xfrm>
                <a:off x="2386" y="180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3" name="Freeform 55"/>
              <p:cNvSpPr>
                <a:spLocks/>
              </p:cNvSpPr>
              <p:nvPr/>
            </p:nvSpPr>
            <p:spPr bwMode="auto">
              <a:xfrm>
                <a:off x="2386" y="1804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4" name="Freeform 56"/>
              <p:cNvSpPr>
                <a:spLocks/>
              </p:cNvSpPr>
              <p:nvPr/>
            </p:nvSpPr>
            <p:spPr bwMode="auto">
              <a:xfrm>
                <a:off x="2386" y="1804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5" name="Freeform 57"/>
              <p:cNvSpPr>
                <a:spLocks/>
              </p:cNvSpPr>
              <p:nvPr/>
            </p:nvSpPr>
            <p:spPr bwMode="auto">
              <a:xfrm>
                <a:off x="2386" y="180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6" name="Freeform 58"/>
              <p:cNvSpPr>
                <a:spLocks/>
              </p:cNvSpPr>
              <p:nvPr/>
            </p:nvSpPr>
            <p:spPr bwMode="auto">
              <a:xfrm>
                <a:off x="2386" y="1803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7" name="Freeform 59"/>
              <p:cNvSpPr>
                <a:spLocks/>
              </p:cNvSpPr>
              <p:nvPr/>
            </p:nvSpPr>
            <p:spPr bwMode="auto">
              <a:xfrm>
                <a:off x="2386" y="1803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8" name="Freeform 60"/>
              <p:cNvSpPr>
                <a:spLocks/>
              </p:cNvSpPr>
              <p:nvPr/>
            </p:nvSpPr>
            <p:spPr bwMode="auto">
              <a:xfrm>
                <a:off x="2386" y="1803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89" name="Freeform 61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0" name="Freeform 62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1" name="Freeform 63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2" name="Freeform 64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3" name="Freeform 65"/>
              <p:cNvSpPr>
                <a:spLocks/>
              </p:cNvSpPr>
              <p:nvPr/>
            </p:nvSpPr>
            <p:spPr bwMode="auto">
              <a:xfrm>
                <a:off x="2386" y="1802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4" name="Freeform 66"/>
              <p:cNvSpPr>
                <a:spLocks/>
              </p:cNvSpPr>
              <p:nvPr/>
            </p:nvSpPr>
            <p:spPr bwMode="auto">
              <a:xfrm>
                <a:off x="2386" y="180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5" name="Freeform 67"/>
              <p:cNvSpPr>
                <a:spLocks/>
              </p:cNvSpPr>
              <p:nvPr/>
            </p:nvSpPr>
            <p:spPr bwMode="auto">
              <a:xfrm>
                <a:off x="2386" y="180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6" name="Freeform 68"/>
              <p:cNvSpPr>
                <a:spLocks/>
              </p:cNvSpPr>
              <p:nvPr/>
            </p:nvSpPr>
            <p:spPr bwMode="auto">
              <a:xfrm>
                <a:off x="2386" y="180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7" name="Freeform 69"/>
              <p:cNvSpPr>
                <a:spLocks/>
              </p:cNvSpPr>
              <p:nvPr/>
            </p:nvSpPr>
            <p:spPr bwMode="auto">
              <a:xfrm>
                <a:off x="2386" y="1801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8" name="Freeform 70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199" name="Freeform 71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0" name="Freeform 72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1" name="Freeform 73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2" name="Freeform 74"/>
              <p:cNvSpPr>
                <a:spLocks/>
              </p:cNvSpPr>
              <p:nvPr/>
            </p:nvSpPr>
            <p:spPr bwMode="auto">
              <a:xfrm>
                <a:off x="2386" y="1800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3" name="Freeform 75"/>
              <p:cNvSpPr>
                <a:spLocks/>
              </p:cNvSpPr>
              <p:nvPr/>
            </p:nvSpPr>
            <p:spPr bwMode="auto">
              <a:xfrm>
                <a:off x="2386" y="179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4" name="Freeform 76"/>
              <p:cNvSpPr>
                <a:spLocks/>
              </p:cNvSpPr>
              <p:nvPr/>
            </p:nvSpPr>
            <p:spPr bwMode="auto">
              <a:xfrm>
                <a:off x="2386" y="179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5" name="Freeform 77"/>
              <p:cNvSpPr>
                <a:spLocks/>
              </p:cNvSpPr>
              <p:nvPr/>
            </p:nvSpPr>
            <p:spPr bwMode="auto">
              <a:xfrm>
                <a:off x="2386" y="1799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6" name="Freeform 78"/>
              <p:cNvSpPr>
                <a:spLocks/>
              </p:cNvSpPr>
              <p:nvPr/>
            </p:nvSpPr>
            <p:spPr bwMode="auto">
              <a:xfrm>
                <a:off x="2386" y="1799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7" name="Freeform 79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8" name="Freeform 80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09" name="Freeform 81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0" name="Freeform 82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1" name="Freeform 83"/>
              <p:cNvSpPr>
                <a:spLocks/>
              </p:cNvSpPr>
              <p:nvPr/>
            </p:nvSpPr>
            <p:spPr bwMode="auto">
              <a:xfrm>
                <a:off x="2386" y="1798"/>
                <a:ext cx="57" cy="1"/>
              </a:xfrm>
              <a:custGeom>
                <a:avLst/>
                <a:gdLst>
                  <a:gd name="T0" fmla="*/ 782 w 782"/>
                  <a:gd name="T1" fmla="*/ 7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2" name="Freeform 84"/>
              <p:cNvSpPr>
                <a:spLocks/>
              </p:cNvSpPr>
              <p:nvPr/>
            </p:nvSpPr>
            <p:spPr bwMode="auto">
              <a:xfrm>
                <a:off x="2386" y="1797"/>
                <a:ext cx="57" cy="2"/>
              </a:xfrm>
              <a:custGeom>
                <a:avLst/>
                <a:gdLst>
                  <a:gd name="T0" fmla="*/ 782 w 782"/>
                  <a:gd name="T1" fmla="*/ 7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3" name="Freeform 85"/>
              <p:cNvSpPr>
                <a:spLocks/>
              </p:cNvSpPr>
              <p:nvPr/>
            </p:nvSpPr>
            <p:spPr bwMode="auto">
              <a:xfrm>
                <a:off x="2386" y="1797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4" name="Freeform 86"/>
              <p:cNvSpPr>
                <a:spLocks/>
              </p:cNvSpPr>
              <p:nvPr/>
            </p:nvSpPr>
            <p:spPr bwMode="auto">
              <a:xfrm>
                <a:off x="2386" y="1797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5" name="Freeform 87"/>
              <p:cNvSpPr>
                <a:spLocks/>
              </p:cNvSpPr>
              <p:nvPr/>
            </p:nvSpPr>
            <p:spPr bwMode="auto">
              <a:xfrm>
                <a:off x="2386" y="1797"/>
                <a:ext cx="57" cy="1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6" name="Freeform 88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7" name="Freeform 89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8" name="Freeform 90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19" name="Freeform 91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0" name="Freeform 92"/>
              <p:cNvSpPr>
                <a:spLocks/>
              </p:cNvSpPr>
              <p:nvPr/>
            </p:nvSpPr>
            <p:spPr bwMode="auto">
              <a:xfrm>
                <a:off x="2386" y="1796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1" name="Freeform 93"/>
              <p:cNvSpPr>
                <a:spLocks/>
              </p:cNvSpPr>
              <p:nvPr/>
            </p:nvSpPr>
            <p:spPr bwMode="auto">
              <a:xfrm>
                <a:off x="2386" y="1795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2" name="Freeform 94"/>
              <p:cNvSpPr>
                <a:spLocks/>
              </p:cNvSpPr>
              <p:nvPr/>
            </p:nvSpPr>
            <p:spPr bwMode="auto">
              <a:xfrm>
                <a:off x="2386" y="1795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3" name="Freeform 95"/>
              <p:cNvSpPr>
                <a:spLocks/>
              </p:cNvSpPr>
              <p:nvPr/>
            </p:nvSpPr>
            <p:spPr bwMode="auto">
              <a:xfrm>
                <a:off x="2386" y="1795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4" name="Freeform 96"/>
              <p:cNvSpPr>
                <a:spLocks/>
              </p:cNvSpPr>
              <p:nvPr/>
            </p:nvSpPr>
            <p:spPr bwMode="auto">
              <a:xfrm>
                <a:off x="2386" y="1795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5" name="Freeform 97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6" name="Freeform 98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7" name="Freeform 99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8" name="Freeform 100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29" name="Freeform 101"/>
              <p:cNvSpPr>
                <a:spLocks/>
              </p:cNvSpPr>
              <p:nvPr/>
            </p:nvSpPr>
            <p:spPr bwMode="auto">
              <a:xfrm>
                <a:off x="2386" y="1794"/>
                <a:ext cx="57" cy="1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0" name="Freeform 102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1" name="Freeform 103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2" name="Freeform 104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3" name="Freeform 105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4" name="Freeform 106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5" name="Freeform 107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6" name="Freeform 108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7" name="Freeform 109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8" name="Freeform 110"/>
              <p:cNvSpPr>
                <a:spLocks/>
              </p:cNvSpPr>
              <p:nvPr/>
            </p:nvSpPr>
            <p:spPr bwMode="auto">
              <a:xfrm>
                <a:off x="2386" y="1792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39" name="Freeform 111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0" name="Freeform 112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1" name="Freeform 113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2" name="Freeform 114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3" name="Freeform 115"/>
              <p:cNvSpPr>
                <a:spLocks/>
              </p:cNvSpPr>
              <p:nvPr/>
            </p:nvSpPr>
            <p:spPr bwMode="auto">
              <a:xfrm>
                <a:off x="2386" y="1791"/>
                <a:ext cx="57" cy="1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4" name="Freeform 116"/>
              <p:cNvSpPr>
                <a:spLocks/>
              </p:cNvSpPr>
              <p:nvPr/>
            </p:nvSpPr>
            <p:spPr bwMode="auto">
              <a:xfrm>
                <a:off x="2386" y="1790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5" name="Freeform 117"/>
              <p:cNvSpPr>
                <a:spLocks/>
              </p:cNvSpPr>
              <p:nvPr/>
            </p:nvSpPr>
            <p:spPr bwMode="auto">
              <a:xfrm>
                <a:off x="2386" y="1790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6" name="Freeform 118"/>
              <p:cNvSpPr>
                <a:spLocks/>
              </p:cNvSpPr>
              <p:nvPr/>
            </p:nvSpPr>
            <p:spPr bwMode="auto">
              <a:xfrm>
                <a:off x="2386" y="1790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7" name="Freeform 119"/>
              <p:cNvSpPr>
                <a:spLocks/>
              </p:cNvSpPr>
              <p:nvPr/>
            </p:nvSpPr>
            <p:spPr bwMode="auto">
              <a:xfrm>
                <a:off x="2386" y="1790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8" name="Freeform 120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49" name="Freeform 121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0" name="Freeform 122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1" name="Freeform 123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2" name="Freeform 124"/>
              <p:cNvSpPr>
                <a:spLocks/>
              </p:cNvSpPr>
              <p:nvPr/>
            </p:nvSpPr>
            <p:spPr bwMode="auto">
              <a:xfrm>
                <a:off x="2386" y="1789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3" name="Freeform 125"/>
              <p:cNvSpPr>
                <a:spLocks/>
              </p:cNvSpPr>
              <p:nvPr/>
            </p:nvSpPr>
            <p:spPr bwMode="auto">
              <a:xfrm>
                <a:off x="2386" y="1788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4" name="Freeform 126"/>
              <p:cNvSpPr>
                <a:spLocks/>
              </p:cNvSpPr>
              <p:nvPr/>
            </p:nvSpPr>
            <p:spPr bwMode="auto">
              <a:xfrm>
                <a:off x="2386" y="1788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5" name="Freeform 127"/>
              <p:cNvSpPr>
                <a:spLocks/>
              </p:cNvSpPr>
              <p:nvPr/>
            </p:nvSpPr>
            <p:spPr bwMode="auto">
              <a:xfrm>
                <a:off x="2386" y="1788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6" name="Freeform 128"/>
              <p:cNvSpPr>
                <a:spLocks/>
              </p:cNvSpPr>
              <p:nvPr/>
            </p:nvSpPr>
            <p:spPr bwMode="auto">
              <a:xfrm>
                <a:off x="2386" y="1788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7" name="Freeform 129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8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8" name="Freeform 130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8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59" name="Freeform 131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0" name="Freeform 132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1" name="Freeform 133"/>
              <p:cNvSpPr>
                <a:spLocks/>
              </p:cNvSpPr>
              <p:nvPr/>
            </p:nvSpPr>
            <p:spPr bwMode="auto">
              <a:xfrm>
                <a:off x="2385" y="1787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2" name="Freeform 134"/>
              <p:cNvSpPr>
                <a:spLocks/>
              </p:cNvSpPr>
              <p:nvPr/>
            </p:nvSpPr>
            <p:spPr bwMode="auto">
              <a:xfrm>
                <a:off x="2385" y="178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3" name="Freeform 135"/>
              <p:cNvSpPr>
                <a:spLocks/>
              </p:cNvSpPr>
              <p:nvPr/>
            </p:nvSpPr>
            <p:spPr bwMode="auto">
              <a:xfrm>
                <a:off x="2385" y="178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4" name="Freeform 136"/>
              <p:cNvSpPr>
                <a:spLocks/>
              </p:cNvSpPr>
              <p:nvPr/>
            </p:nvSpPr>
            <p:spPr bwMode="auto">
              <a:xfrm>
                <a:off x="2385" y="178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5" name="Freeform 137"/>
              <p:cNvSpPr>
                <a:spLocks/>
              </p:cNvSpPr>
              <p:nvPr/>
            </p:nvSpPr>
            <p:spPr bwMode="auto">
              <a:xfrm>
                <a:off x="2385" y="1786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6" name="Freeform 138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7" name="Freeform 139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8" name="Freeform 140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69" name="Freeform 141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0" name="Freeform 142"/>
              <p:cNvSpPr>
                <a:spLocks/>
              </p:cNvSpPr>
              <p:nvPr/>
            </p:nvSpPr>
            <p:spPr bwMode="auto">
              <a:xfrm>
                <a:off x="2385" y="1785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1" name="Freeform 143"/>
              <p:cNvSpPr>
                <a:spLocks/>
              </p:cNvSpPr>
              <p:nvPr/>
            </p:nvSpPr>
            <p:spPr bwMode="auto">
              <a:xfrm>
                <a:off x="2385" y="178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2" name="Freeform 144"/>
              <p:cNvSpPr>
                <a:spLocks/>
              </p:cNvSpPr>
              <p:nvPr/>
            </p:nvSpPr>
            <p:spPr bwMode="auto">
              <a:xfrm>
                <a:off x="2385" y="178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3" name="Freeform 145"/>
              <p:cNvSpPr>
                <a:spLocks/>
              </p:cNvSpPr>
              <p:nvPr/>
            </p:nvSpPr>
            <p:spPr bwMode="auto">
              <a:xfrm>
                <a:off x="2385" y="178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4" name="Freeform 146"/>
              <p:cNvSpPr>
                <a:spLocks/>
              </p:cNvSpPr>
              <p:nvPr/>
            </p:nvSpPr>
            <p:spPr bwMode="auto">
              <a:xfrm>
                <a:off x="2385" y="1784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5" name="Freeform 147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6" name="Freeform 148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7" name="Freeform 149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8" name="Freeform 150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79" name="Freeform 151"/>
              <p:cNvSpPr>
                <a:spLocks/>
              </p:cNvSpPr>
              <p:nvPr/>
            </p:nvSpPr>
            <p:spPr bwMode="auto">
              <a:xfrm>
                <a:off x="2385" y="1783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80" name="Freeform 152"/>
              <p:cNvSpPr>
                <a:spLocks/>
              </p:cNvSpPr>
              <p:nvPr/>
            </p:nvSpPr>
            <p:spPr bwMode="auto">
              <a:xfrm>
                <a:off x="2385" y="1782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81" name="Freeform 153"/>
              <p:cNvSpPr>
                <a:spLocks/>
              </p:cNvSpPr>
              <p:nvPr/>
            </p:nvSpPr>
            <p:spPr bwMode="auto">
              <a:xfrm>
                <a:off x="2385" y="1782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82" name="Freeform 154"/>
              <p:cNvSpPr>
                <a:spLocks/>
              </p:cNvSpPr>
              <p:nvPr/>
            </p:nvSpPr>
            <p:spPr bwMode="auto">
              <a:xfrm>
                <a:off x="2385" y="1782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83" name="Freeform 155"/>
              <p:cNvSpPr>
                <a:spLocks/>
              </p:cNvSpPr>
              <p:nvPr/>
            </p:nvSpPr>
            <p:spPr bwMode="auto">
              <a:xfrm>
                <a:off x="2385" y="1782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84" name="Freeform 156"/>
              <p:cNvSpPr>
                <a:spLocks/>
              </p:cNvSpPr>
              <p:nvPr/>
            </p:nvSpPr>
            <p:spPr bwMode="auto">
              <a:xfrm>
                <a:off x="2385" y="1782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85" name="Freeform 157"/>
              <p:cNvSpPr>
                <a:spLocks/>
              </p:cNvSpPr>
              <p:nvPr/>
            </p:nvSpPr>
            <p:spPr bwMode="auto">
              <a:xfrm>
                <a:off x="2385" y="1781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86" name="Freeform 158"/>
              <p:cNvSpPr>
                <a:spLocks/>
              </p:cNvSpPr>
              <p:nvPr/>
            </p:nvSpPr>
            <p:spPr bwMode="auto">
              <a:xfrm>
                <a:off x="2385" y="1781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87" name="Freeform 159"/>
              <p:cNvSpPr>
                <a:spLocks/>
              </p:cNvSpPr>
              <p:nvPr/>
            </p:nvSpPr>
            <p:spPr bwMode="auto">
              <a:xfrm>
                <a:off x="2385" y="1781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88" name="Freeform 160"/>
              <p:cNvSpPr>
                <a:spLocks/>
              </p:cNvSpPr>
              <p:nvPr/>
            </p:nvSpPr>
            <p:spPr bwMode="auto">
              <a:xfrm>
                <a:off x="2385" y="1781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89" name="Freeform 161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90" name="Freeform 162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91" name="Freeform 163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92" name="Freeform 164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93" name="Freeform 165"/>
              <p:cNvSpPr>
                <a:spLocks/>
              </p:cNvSpPr>
              <p:nvPr/>
            </p:nvSpPr>
            <p:spPr bwMode="auto">
              <a:xfrm>
                <a:off x="2385" y="1780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94" name="Freeform 166"/>
              <p:cNvSpPr>
                <a:spLocks/>
              </p:cNvSpPr>
              <p:nvPr/>
            </p:nvSpPr>
            <p:spPr bwMode="auto">
              <a:xfrm>
                <a:off x="2385" y="1779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95" name="Freeform 167"/>
              <p:cNvSpPr>
                <a:spLocks/>
              </p:cNvSpPr>
              <p:nvPr/>
            </p:nvSpPr>
            <p:spPr bwMode="auto">
              <a:xfrm>
                <a:off x="2385" y="1779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96" name="Freeform 168"/>
              <p:cNvSpPr>
                <a:spLocks/>
              </p:cNvSpPr>
              <p:nvPr/>
            </p:nvSpPr>
            <p:spPr bwMode="auto">
              <a:xfrm>
                <a:off x="2385" y="1779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97" name="Freeform 169"/>
              <p:cNvSpPr>
                <a:spLocks/>
              </p:cNvSpPr>
              <p:nvPr/>
            </p:nvSpPr>
            <p:spPr bwMode="auto">
              <a:xfrm>
                <a:off x="2385" y="1779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98" name="Freeform 170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299" name="Freeform 171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00" name="Freeform 172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01" name="Freeform 173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02" name="Freeform 174"/>
              <p:cNvSpPr>
                <a:spLocks/>
              </p:cNvSpPr>
              <p:nvPr/>
            </p:nvSpPr>
            <p:spPr bwMode="auto">
              <a:xfrm>
                <a:off x="2385" y="1778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03" name="Freeform 175"/>
              <p:cNvSpPr>
                <a:spLocks/>
              </p:cNvSpPr>
              <p:nvPr/>
            </p:nvSpPr>
            <p:spPr bwMode="auto">
              <a:xfrm>
                <a:off x="2385" y="1777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04" name="Freeform 176"/>
              <p:cNvSpPr>
                <a:spLocks/>
              </p:cNvSpPr>
              <p:nvPr/>
            </p:nvSpPr>
            <p:spPr bwMode="auto">
              <a:xfrm>
                <a:off x="2385" y="1777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05" name="Freeform 177"/>
              <p:cNvSpPr>
                <a:spLocks/>
              </p:cNvSpPr>
              <p:nvPr/>
            </p:nvSpPr>
            <p:spPr bwMode="auto">
              <a:xfrm>
                <a:off x="2385" y="1777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06" name="Freeform 178"/>
              <p:cNvSpPr>
                <a:spLocks/>
              </p:cNvSpPr>
              <p:nvPr/>
            </p:nvSpPr>
            <p:spPr bwMode="auto">
              <a:xfrm>
                <a:off x="2385" y="1777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07" name="Freeform 179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08" name="Freeform 180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09" name="Freeform 181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10" name="Freeform 182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11" name="Freeform 183"/>
              <p:cNvSpPr>
                <a:spLocks/>
              </p:cNvSpPr>
              <p:nvPr/>
            </p:nvSpPr>
            <p:spPr bwMode="auto">
              <a:xfrm>
                <a:off x="2385" y="1776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12" name="Freeform 184"/>
              <p:cNvSpPr>
                <a:spLocks/>
              </p:cNvSpPr>
              <p:nvPr/>
            </p:nvSpPr>
            <p:spPr bwMode="auto">
              <a:xfrm>
                <a:off x="2385" y="177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13" name="Freeform 185"/>
              <p:cNvSpPr>
                <a:spLocks/>
              </p:cNvSpPr>
              <p:nvPr/>
            </p:nvSpPr>
            <p:spPr bwMode="auto">
              <a:xfrm>
                <a:off x="2385" y="1775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14" name="Freeform 186"/>
              <p:cNvSpPr>
                <a:spLocks/>
              </p:cNvSpPr>
              <p:nvPr/>
            </p:nvSpPr>
            <p:spPr bwMode="auto">
              <a:xfrm>
                <a:off x="2385" y="1775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15" name="Freeform 187"/>
              <p:cNvSpPr>
                <a:spLocks/>
              </p:cNvSpPr>
              <p:nvPr/>
            </p:nvSpPr>
            <p:spPr bwMode="auto">
              <a:xfrm>
                <a:off x="2385" y="1775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16" name="Freeform 188"/>
              <p:cNvSpPr>
                <a:spLocks/>
              </p:cNvSpPr>
              <p:nvPr/>
            </p:nvSpPr>
            <p:spPr bwMode="auto">
              <a:xfrm>
                <a:off x="2385" y="1775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17" name="Freeform 189"/>
              <p:cNvSpPr>
                <a:spLocks/>
              </p:cNvSpPr>
              <p:nvPr/>
            </p:nvSpPr>
            <p:spPr bwMode="auto">
              <a:xfrm>
                <a:off x="2385" y="177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18" name="Freeform 190"/>
              <p:cNvSpPr>
                <a:spLocks/>
              </p:cNvSpPr>
              <p:nvPr/>
            </p:nvSpPr>
            <p:spPr bwMode="auto">
              <a:xfrm>
                <a:off x="2385" y="177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19" name="Freeform 191"/>
              <p:cNvSpPr>
                <a:spLocks/>
              </p:cNvSpPr>
              <p:nvPr/>
            </p:nvSpPr>
            <p:spPr bwMode="auto">
              <a:xfrm>
                <a:off x="2385" y="177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20" name="Freeform 192"/>
              <p:cNvSpPr>
                <a:spLocks/>
              </p:cNvSpPr>
              <p:nvPr/>
            </p:nvSpPr>
            <p:spPr bwMode="auto">
              <a:xfrm>
                <a:off x="2385" y="1774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21" name="Freeform 193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22" name="Freeform 194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23" name="Freeform 195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24" name="Freeform 196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25" name="Freeform 197"/>
              <p:cNvSpPr>
                <a:spLocks/>
              </p:cNvSpPr>
              <p:nvPr/>
            </p:nvSpPr>
            <p:spPr bwMode="auto">
              <a:xfrm>
                <a:off x="2385" y="1773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26" name="Freeform 198"/>
              <p:cNvSpPr>
                <a:spLocks/>
              </p:cNvSpPr>
              <p:nvPr/>
            </p:nvSpPr>
            <p:spPr bwMode="auto">
              <a:xfrm>
                <a:off x="2385" y="177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27" name="Freeform 199"/>
              <p:cNvSpPr>
                <a:spLocks/>
              </p:cNvSpPr>
              <p:nvPr/>
            </p:nvSpPr>
            <p:spPr bwMode="auto">
              <a:xfrm>
                <a:off x="2385" y="177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28" name="Freeform 200"/>
              <p:cNvSpPr>
                <a:spLocks/>
              </p:cNvSpPr>
              <p:nvPr/>
            </p:nvSpPr>
            <p:spPr bwMode="auto">
              <a:xfrm>
                <a:off x="2385" y="177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29" name="Freeform 201"/>
              <p:cNvSpPr>
                <a:spLocks/>
              </p:cNvSpPr>
              <p:nvPr/>
            </p:nvSpPr>
            <p:spPr bwMode="auto">
              <a:xfrm>
                <a:off x="2385" y="1772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30" name="Freeform 202"/>
              <p:cNvSpPr>
                <a:spLocks/>
              </p:cNvSpPr>
              <p:nvPr/>
            </p:nvSpPr>
            <p:spPr bwMode="auto">
              <a:xfrm>
                <a:off x="2385" y="1771"/>
                <a:ext cx="57" cy="2"/>
              </a:xfrm>
              <a:custGeom>
                <a:avLst/>
                <a:gdLst>
                  <a:gd name="T0" fmla="*/ 783 w 783"/>
                  <a:gd name="T1" fmla="*/ 7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31" name="Freeform 203"/>
              <p:cNvSpPr>
                <a:spLocks/>
              </p:cNvSpPr>
              <p:nvPr/>
            </p:nvSpPr>
            <p:spPr bwMode="auto">
              <a:xfrm>
                <a:off x="2385" y="1771"/>
                <a:ext cx="57" cy="2"/>
              </a:xfrm>
              <a:custGeom>
                <a:avLst/>
                <a:gdLst>
                  <a:gd name="T0" fmla="*/ 783 w 783"/>
                  <a:gd name="T1" fmla="*/ 7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32" name="Freeform 204"/>
              <p:cNvSpPr>
                <a:spLocks/>
              </p:cNvSpPr>
              <p:nvPr/>
            </p:nvSpPr>
            <p:spPr bwMode="auto">
              <a:xfrm>
                <a:off x="2385" y="177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</p:grpSp>
        <p:sp>
          <p:nvSpPr>
            <p:cNvPr id="67" name="Freeform 206"/>
            <p:cNvSpPr>
              <a:spLocks/>
            </p:cNvSpPr>
            <p:nvPr/>
          </p:nvSpPr>
          <p:spPr bwMode="auto">
            <a:xfrm>
              <a:off x="2385" y="1771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68" name="Freeform 207"/>
            <p:cNvSpPr>
              <a:spLocks/>
            </p:cNvSpPr>
            <p:nvPr/>
          </p:nvSpPr>
          <p:spPr bwMode="auto">
            <a:xfrm>
              <a:off x="2385" y="1771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69" name="Freeform 208"/>
            <p:cNvSpPr>
              <a:spLocks/>
            </p:cNvSpPr>
            <p:nvPr/>
          </p:nvSpPr>
          <p:spPr bwMode="auto">
            <a:xfrm>
              <a:off x="2385" y="1770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0" name="Freeform 209"/>
            <p:cNvSpPr>
              <a:spLocks/>
            </p:cNvSpPr>
            <p:nvPr/>
          </p:nvSpPr>
          <p:spPr bwMode="auto">
            <a:xfrm>
              <a:off x="2385" y="1770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1" name="Freeform 210"/>
            <p:cNvSpPr>
              <a:spLocks/>
            </p:cNvSpPr>
            <p:nvPr/>
          </p:nvSpPr>
          <p:spPr bwMode="auto">
            <a:xfrm>
              <a:off x="2385" y="1770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2" name="Freeform 211"/>
            <p:cNvSpPr>
              <a:spLocks/>
            </p:cNvSpPr>
            <p:nvPr/>
          </p:nvSpPr>
          <p:spPr bwMode="auto">
            <a:xfrm>
              <a:off x="2385" y="1770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3" name="Freeform 212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4" name="Freeform 213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5" name="Freeform 214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6" name="Freeform 215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7" name="Freeform 216"/>
            <p:cNvSpPr>
              <a:spLocks/>
            </p:cNvSpPr>
            <p:nvPr/>
          </p:nvSpPr>
          <p:spPr bwMode="auto">
            <a:xfrm>
              <a:off x="2385" y="1769"/>
              <a:ext cx="57" cy="1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8" name="Freeform 217"/>
            <p:cNvSpPr>
              <a:spLocks/>
            </p:cNvSpPr>
            <p:nvPr/>
          </p:nvSpPr>
          <p:spPr bwMode="auto">
            <a:xfrm>
              <a:off x="2385" y="1768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79" name="Freeform 218"/>
            <p:cNvSpPr>
              <a:spLocks/>
            </p:cNvSpPr>
            <p:nvPr/>
          </p:nvSpPr>
          <p:spPr bwMode="auto">
            <a:xfrm>
              <a:off x="2385" y="1768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80" name="Freeform 219"/>
            <p:cNvSpPr>
              <a:spLocks/>
            </p:cNvSpPr>
            <p:nvPr/>
          </p:nvSpPr>
          <p:spPr bwMode="auto">
            <a:xfrm>
              <a:off x="2385" y="1768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81" name="Freeform 220"/>
            <p:cNvSpPr>
              <a:spLocks/>
            </p:cNvSpPr>
            <p:nvPr/>
          </p:nvSpPr>
          <p:spPr bwMode="auto">
            <a:xfrm>
              <a:off x="2385" y="1768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82" name="Freeform 221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83" name="Freeform 222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84" name="Freeform 223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85" name="Freeform 224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86" name="Freeform 225"/>
            <p:cNvSpPr>
              <a:spLocks/>
            </p:cNvSpPr>
            <p:nvPr/>
          </p:nvSpPr>
          <p:spPr bwMode="auto">
            <a:xfrm>
              <a:off x="2385" y="1767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87" name="Freeform 226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88" name="Freeform 227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89" name="Freeform 228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90" name="Freeform 229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91" name="Freeform 230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92" name="Freeform 231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93" name="Freeform 232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94" name="Freeform 233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95" name="Freeform 234"/>
            <p:cNvSpPr>
              <a:spLocks/>
            </p:cNvSpPr>
            <p:nvPr/>
          </p:nvSpPr>
          <p:spPr bwMode="auto">
            <a:xfrm>
              <a:off x="2385" y="1765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96" name="Freeform 235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97" name="Freeform 236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98" name="Freeform 237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99" name="Freeform 238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00" name="Freeform 239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01" name="Freeform 240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02" name="Freeform 241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03" name="Freeform 242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04" name="Freeform 243"/>
            <p:cNvSpPr>
              <a:spLocks/>
            </p:cNvSpPr>
            <p:nvPr/>
          </p:nvSpPr>
          <p:spPr bwMode="auto">
            <a:xfrm>
              <a:off x="2385" y="1763"/>
              <a:ext cx="57" cy="1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05" name="Freeform 244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06" name="Freeform 245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07" name="Freeform 246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08" name="Freeform 247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09" name="Freeform 248"/>
            <p:cNvSpPr>
              <a:spLocks/>
            </p:cNvSpPr>
            <p:nvPr/>
          </p:nvSpPr>
          <p:spPr bwMode="auto">
            <a:xfrm>
              <a:off x="2385" y="1762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10" name="Freeform 249"/>
            <p:cNvSpPr>
              <a:spLocks/>
            </p:cNvSpPr>
            <p:nvPr/>
          </p:nvSpPr>
          <p:spPr bwMode="auto">
            <a:xfrm>
              <a:off x="2385" y="1761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8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11" name="Freeform 250"/>
            <p:cNvSpPr>
              <a:spLocks/>
            </p:cNvSpPr>
            <p:nvPr/>
          </p:nvSpPr>
          <p:spPr bwMode="auto">
            <a:xfrm>
              <a:off x="2385" y="1761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8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12" name="Freeform 251"/>
            <p:cNvSpPr>
              <a:spLocks/>
            </p:cNvSpPr>
            <p:nvPr/>
          </p:nvSpPr>
          <p:spPr bwMode="auto">
            <a:xfrm>
              <a:off x="2385" y="1761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13" name="Freeform 252"/>
            <p:cNvSpPr>
              <a:spLocks/>
            </p:cNvSpPr>
            <p:nvPr/>
          </p:nvSpPr>
          <p:spPr bwMode="auto">
            <a:xfrm>
              <a:off x="2385" y="1761"/>
              <a:ext cx="57" cy="1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14" name="Freeform 253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15" name="Freeform 254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16" name="Freeform 255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17" name="Freeform 256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18" name="Freeform 257"/>
            <p:cNvSpPr>
              <a:spLocks/>
            </p:cNvSpPr>
            <p:nvPr/>
          </p:nvSpPr>
          <p:spPr bwMode="auto">
            <a:xfrm>
              <a:off x="2385" y="1760"/>
              <a:ext cx="57" cy="1"/>
            </a:xfrm>
            <a:custGeom>
              <a:avLst/>
              <a:gdLst>
                <a:gd name="T0" fmla="*/ 783 w 783"/>
                <a:gd name="T1" fmla="*/ 6 h 24"/>
                <a:gd name="T2" fmla="*/ 1 w 783"/>
                <a:gd name="T3" fmla="*/ 24 h 24"/>
                <a:gd name="T4" fmla="*/ 0 w 783"/>
                <a:gd name="T5" fmla="*/ 18 h 24"/>
                <a:gd name="T6" fmla="*/ 783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1" y="24"/>
                  </a:lnTo>
                  <a:lnTo>
                    <a:pt x="0" y="18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19" name="Freeform 258"/>
            <p:cNvSpPr>
              <a:spLocks/>
            </p:cNvSpPr>
            <p:nvPr/>
          </p:nvSpPr>
          <p:spPr bwMode="auto">
            <a:xfrm>
              <a:off x="2385" y="1759"/>
              <a:ext cx="57" cy="2"/>
            </a:xfrm>
            <a:custGeom>
              <a:avLst/>
              <a:gdLst>
                <a:gd name="T0" fmla="*/ 783 w 783"/>
                <a:gd name="T1" fmla="*/ 6 h 24"/>
                <a:gd name="T2" fmla="*/ 1 w 783"/>
                <a:gd name="T3" fmla="*/ 24 h 24"/>
                <a:gd name="T4" fmla="*/ 0 w 783"/>
                <a:gd name="T5" fmla="*/ 18 h 24"/>
                <a:gd name="T6" fmla="*/ 783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1" y="24"/>
                  </a:lnTo>
                  <a:lnTo>
                    <a:pt x="0" y="18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20" name="Freeform 259"/>
            <p:cNvSpPr>
              <a:spLocks/>
            </p:cNvSpPr>
            <p:nvPr/>
          </p:nvSpPr>
          <p:spPr bwMode="auto">
            <a:xfrm>
              <a:off x="2385" y="1759"/>
              <a:ext cx="57" cy="2"/>
            </a:xfrm>
            <a:custGeom>
              <a:avLst/>
              <a:gdLst>
                <a:gd name="T0" fmla="*/ 783 w 783"/>
                <a:gd name="T1" fmla="*/ 6 h 24"/>
                <a:gd name="T2" fmla="*/ 0 w 783"/>
                <a:gd name="T3" fmla="*/ 24 h 24"/>
                <a:gd name="T4" fmla="*/ 0 w 783"/>
                <a:gd name="T5" fmla="*/ 18 h 24"/>
                <a:gd name="T6" fmla="*/ 782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21" name="Freeform 260"/>
            <p:cNvSpPr>
              <a:spLocks/>
            </p:cNvSpPr>
            <p:nvPr/>
          </p:nvSpPr>
          <p:spPr bwMode="auto">
            <a:xfrm>
              <a:off x="2385" y="1759"/>
              <a:ext cx="57" cy="2"/>
            </a:xfrm>
            <a:custGeom>
              <a:avLst/>
              <a:gdLst>
                <a:gd name="T0" fmla="*/ 783 w 783"/>
                <a:gd name="T1" fmla="*/ 6 h 24"/>
                <a:gd name="T2" fmla="*/ 0 w 783"/>
                <a:gd name="T3" fmla="*/ 24 h 24"/>
                <a:gd name="T4" fmla="*/ 0 w 783"/>
                <a:gd name="T5" fmla="*/ 18 h 24"/>
                <a:gd name="T6" fmla="*/ 782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22" name="Freeform 261"/>
            <p:cNvSpPr>
              <a:spLocks/>
            </p:cNvSpPr>
            <p:nvPr/>
          </p:nvSpPr>
          <p:spPr bwMode="auto">
            <a:xfrm>
              <a:off x="2385" y="1759"/>
              <a:ext cx="57" cy="1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23" name="Freeform 262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24" name="Freeform 263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25" name="Freeform 264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26" name="Freeform 265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27" name="Freeform 266"/>
            <p:cNvSpPr>
              <a:spLocks/>
            </p:cNvSpPr>
            <p:nvPr/>
          </p:nvSpPr>
          <p:spPr bwMode="auto">
            <a:xfrm>
              <a:off x="2385" y="1758"/>
              <a:ext cx="57" cy="1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28" name="Freeform 267"/>
            <p:cNvSpPr>
              <a:spLocks/>
            </p:cNvSpPr>
            <p:nvPr/>
          </p:nvSpPr>
          <p:spPr bwMode="auto">
            <a:xfrm>
              <a:off x="2385" y="1757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29" name="Freeform 268"/>
            <p:cNvSpPr>
              <a:spLocks/>
            </p:cNvSpPr>
            <p:nvPr/>
          </p:nvSpPr>
          <p:spPr bwMode="auto">
            <a:xfrm>
              <a:off x="2385" y="1757"/>
              <a:ext cx="57" cy="2"/>
            </a:xfrm>
            <a:custGeom>
              <a:avLst/>
              <a:gdLst>
                <a:gd name="T0" fmla="*/ 782 w 782"/>
                <a:gd name="T1" fmla="*/ 8 h 26"/>
                <a:gd name="T2" fmla="*/ 0 w 782"/>
                <a:gd name="T3" fmla="*/ 26 h 26"/>
                <a:gd name="T4" fmla="*/ 0 w 782"/>
                <a:gd name="T5" fmla="*/ 19 h 26"/>
                <a:gd name="T6" fmla="*/ 782 w 782"/>
                <a:gd name="T7" fmla="*/ 0 h 26"/>
                <a:gd name="T8" fmla="*/ 782 w 782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6">
                  <a:moveTo>
                    <a:pt x="782" y="8"/>
                  </a:moveTo>
                  <a:lnTo>
                    <a:pt x="0" y="26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30" name="Freeform 269"/>
            <p:cNvSpPr>
              <a:spLocks noEditPoints="1"/>
            </p:cNvSpPr>
            <p:nvPr/>
          </p:nvSpPr>
          <p:spPr bwMode="auto">
            <a:xfrm>
              <a:off x="2188" y="1490"/>
              <a:ext cx="434" cy="77"/>
            </a:xfrm>
            <a:custGeom>
              <a:avLst/>
              <a:gdLst>
                <a:gd name="T0" fmla="*/ 5606 w 5930"/>
                <a:gd name="T1" fmla="*/ 212 h 1057"/>
                <a:gd name="T2" fmla="*/ 5339 w 5930"/>
                <a:gd name="T3" fmla="*/ 1047 h 1057"/>
                <a:gd name="T4" fmla="*/ 5015 w 5930"/>
                <a:gd name="T5" fmla="*/ 212 h 1057"/>
                <a:gd name="T6" fmla="*/ 5930 w 5930"/>
                <a:gd name="T7" fmla="*/ 12 h 1057"/>
                <a:gd name="T8" fmla="*/ 4654 w 5930"/>
                <a:gd name="T9" fmla="*/ 345 h 1057"/>
                <a:gd name="T10" fmla="*/ 4575 w 5930"/>
                <a:gd name="T11" fmla="*/ 225 h 1057"/>
                <a:gd name="T12" fmla="*/ 4388 w 5930"/>
                <a:gd name="T13" fmla="*/ 205 h 1057"/>
                <a:gd name="T14" fmla="*/ 4342 w 5930"/>
                <a:gd name="T15" fmla="*/ 515 h 1057"/>
                <a:gd name="T16" fmla="*/ 4531 w 5930"/>
                <a:gd name="T17" fmla="*/ 507 h 1057"/>
                <a:gd name="T18" fmla="*/ 4642 w 5930"/>
                <a:gd name="T19" fmla="*/ 420 h 1057"/>
                <a:gd name="T20" fmla="*/ 4930 w 5930"/>
                <a:gd name="T21" fmla="*/ 339 h 1057"/>
                <a:gd name="T22" fmla="*/ 4836 w 5930"/>
                <a:gd name="T23" fmla="*/ 586 h 1057"/>
                <a:gd name="T24" fmla="*/ 4509 w 5930"/>
                <a:gd name="T25" fmla="*/ 710 h 1057"/>
                <a:gd name="T26" fmla="*/ 4342 w 5930"/>
                <a:gd name="T27" fmla="*/ 1047 h 1057"/>
                <a:gd name="T28" fmla="*/ 4075 w 5930"/>
                <a:gd name="T29" fmla="*/ 12 h 1057"/>
                <a:gd name="T30" fmla="*/ 4681 w 5930"/>
                <a:gd name="T31" fmla="*/ 29 h 1057"/>
                <a:gd name="T32" fmla="*/ 4897 w 5930"/>
                <a:gd name="T33" fmla="*/ 185 h 1057"/>
                <a:gd name="T34" fmla="*/ 2703 w 5930"/>
                <a:gd name="T35" fmla="*/ 771 h 1057"/>
                <a:gd name="T36" fmla="*/ 2550 w 5930"/>
                <a:gd name="T37" fmla="*/ 354 h 1057"/>
                <a:gd name="T38" fmla="*/ 2544 w 5930"/>
                <a:gd name="T39" fmla="*/ 689 h 1057"/>
                <a:gd name="T40" fmla="*/ 3173 w 5930"/>
                <a:gd name="T41" fmla="*/ 517 h 1057"/>
                <a:gd name="T42" fmla="*/ 2968 w 5930"/>
                <a:gd name="T43" fmla="*/ 279 h 1057"/>
                <a:gd name="T44" fmla="*/ 3128 w 5930"/>
                <a:gd name="T45" fmla="*/ 690 h 1057"/>
                <a:gd name="T46" fmla="*/ 3322 w 5930"/>
                <a:gd name="T47" fmla="*/ 222 h 1057"/>
                <a:gd name="T48" fmla="*/ 3449 w 5930"/>
                <a:gd name="T49" fmla="*/ 521 h 1057"/>
                <a:gd name="T50" fmla="*/ 3317 w 5930"/>
                <a:gd name="T51" fmla="*/ 823 h 1057"/>
                <a:gd name="T52" fmla="*/ 2968 w 5930"/>
                <a:gd name="T53" fmla="*/ 944 h 1057"/>
                <a:gd name="T54" fmla="*/ 2703 w 5930"/>
                <a:gd name="T55" fmla="*/ 1057 h 1057"/>
                <a:gd name="T56" fmla="*/ 2505 w 5930"/>
                <a:gd name="T57" fmla="*/ 906 h 1057"/>
                <a:gd name="T58" fmla="*/ 2256 w 5930"/>
                <a:gd name="T59" fmla="*/ 693 h 1057"/>
                <a:gd name="T60" fmla="*/ 2255 w 5930"/>
                <a:gd name="T61" fmla="*/ 351 h 1057"/>
                <a:gd name="T62" fmla="*/ 2501 w 5930"/>
                <a:gd name="T63" fmla="*/ 144 h 1057"/>
                <a:gd name="T64" fmla="*/ 2703 w 5930"/>
                <a:gd name="T65" fmla="*/ 0 h 1057"/>
                <a:gd name="T66" fmla="*/ 2968 w 5930"/>
                <a:gd name="T67" fmla="*/ 105 h 1057"/>
                <a:gd name="T68" fmla="*/ 3322 w 5930"/>
                <a:gd name="T69" fmla="*/ 222 h 1057"/>
                <a:gd name="T70" fmla="*/ 1795 w 5930"/>
                <a:gd name="T71" fmla="*/ 650 h 1057"/>
                <a:gd name="T72" fmla="*/ 1643 w 5930"/>
                <a:gd name="T73" fmla="*/ 600 h 1057"/>
                <a:gd name="T74" fmla="*/ 1470 w 5930"/>
                <a:gd name="T75" fmla="*/ 599 h 1057"/>
                <a:gd name="T76" fmla="*/ 1490 w 5930"/>
                <a:gd name="T77" fmla="*/ 857 h 1057"/>
                <a:gd name="T78" fmla="*/ 1741 w 5930"/>
                <a:gd name="T79" fmla="*/ 839 h 1057"/>
                <a:gd name="T80" fmla="*/ 1814 w 5930"/>
                <a:gd name="T81" fmla="*/ 726 h 1057"/>
                <a:gd name="T82" fmla="*/ 1735 w 5930"/>
                <a:gd name="T83" fmla="*/ 253 h 1057"/>
                <a:gd name="T84" fmla="*/ 1617 w 5930"/>
                <a:gd name="T85" fmla="*/ 203 h 1057"/>
                <a:gd name="T86" fmla="*/ 1470 w 5930"/>
                <a:gd name="T87" fmla="*/ 201 h 1057"/>
                <a:gd name="T88" fmla="*/ 1512 w 5930"/>
                <a:gd name="T89" fmla="*/ 421 h 1057"/>
                <a:gd name="T90" fmla="*/ 1690 w 5930"/>
                <a:gd name="T91" fmla="*/ 405 h 1057"/>
                <a:gd name="T92" fmla="*/ 1749 w 5930"/>
                <a:gd name="T93" fmla="*/ 304 h 1057"/>
                <a:gd name="T94" fmla="*/ 2061 w 5930"/>
                <a:gd name="T95" fmla="*/ 864 h 1057"/>
                <a:gd name="T96" fmla="*/ 1843 w 5930"/>
                <a:gd name="T97" fmla="*/ 1028 h 1057"/>
                <a:gd name="T98" fmla="*/ 1205 w 5930"/>
                <a:gd name="T99" fmla="*/ 1047 h 1057"/>
                <a:gd name="T100" fmla="*/ 1607 w 5930"/>
                <a:gd name="T101" fmla="*/ 12 h 1057"/>
                <a:gd name="T102" fmla="*/ 1905 w 5930"/>
                <a:gd name="T103" fmla="*/ 57 h 1057"/>
                <a:gd name="T104" fmla="*/ 2022 w 5930"/>
                <a:gd name="T105" fmla="*/ 252 h 1057"/>
                <a:gd name="T106" fmla="*/ 1870 w 5930"/>
                <a:gd name="T107" fmla="*/ 474 h 1057"/>
                <a:gd name="T108" fmla="*/ 2031 w 5930"/>
                <a:gd name="T109" fmla="*/ 563 h 1057"/>
                <a:gd name="T110" fmla="*/ 944 w 5930"/>
                <a:gd name="T111" fmla="*/ 1047 h 1057"/>
                <a:gd name="T112" fmla="*/ 684 w 5930"/>
                <a:gd name="T113" fmla="*/ 358 h 1057"/>
                <a:gd name="T114" fmla="*/ 0 w 5930"/>
                <a:gd name="T115" fmla="*/ 1047 h 1057"/>
                <a:gd name="T116" fmla="*/ 260 w 5930"/>
                <a:gd name="T117" fmla="*/ 12 h 1057"/>
                <a:gd name="T118" fmla="*/ 660 w 5930"/>
                <a:gd name="T119" fmla="*/ 12 h 1057"/>
                <a:gd name="T120" fmla="*/ 944 w 5930"/>
                <a:gd name="T121" fmla="*/ 104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30" h="1057">
                  <a:moveTo>
                    <a:pt x="5930" y="212"/>
                  </a:moveTo>
                  <a:lnTo>
                    <a:pt x="5606" y="212"/>
                  </a:lnTo>
                  <a:lnTo>
                    <a:pt x="5606" y="1047"/>
                  </a:lnTo>
                  <a:lnTo>
                    <a:pt x="5339" y="1047"/>
                  </a:lnTo>
                  <a:lnTo>
                    <a:pt x="5339" y="212"/>
                  </a:lnTo>
                  <a:lnTo>
                    <a:pt x="5015" y="212"/>
                  </a:lnTo>
                  <a:lnTo>
                    <a:pt x="5015" y="12"/>
                  </a:lnTo>
                  <a:lnTo>
                    <a:pt x="5930" y="12"/>
                  </a:lnTo>
                  <a:lnTo>
                    <a:pt x="5930" y="212"/>
                  </a:lnTo>
                  <a:close/>
                  <a:moveTo>
                    <a:pt x="4654" y="345"/>
                  </a:moveTo>
                  <a:cubicBezTo>
                    <a:pt x="4654" y="316"/>
                    <a:pt x="4646" y="290"/>
                    <a:pt x="4630" y="269"/>
                  </a:cubicBezTo>
                  <a:cubicBezTo>
                    <a:pt x="4614" y="248"/>
                    <a:pt x="4596" y="233"/>
                    <a:pt x="4575" y="225"/>
                  </a:cubicBezTo>
                  <a:cubicBezTo>
                    <a:pt x="4547" y="214"/>
                    <a:pt x="4520" y="208"/>
                    <a:pt x="4494" y="207"/>
                  </a:cubicBezTo>
                  <a:cubicBezTo>
                    <a:pt x="4467" y="206"/>
                    <a:pt x="4432" y="205"/>
                    <a:pt x="4388" y="205"/>
                  </a:cubicBezTo>
                  <a:lnTo>
                    <a:pt x="4342" y="205"/>
                  </a:lnTo>
                  <a:lnTo>
                    <a:pt x="4342" y="515"/>
                  </a:lnTo>
                  <a:lnTo>
                    <a:pt x="4419" y="515"/>
                  </a:lnTo>
                  <a:cubicBezTo>
                    <a:pt x="4464" y="515"/>
                    <a:pt x="4502" y="512"/>
                    <a:pt x="4531" y="507"/>
                  </a:cubicBezTo>
                  <a:cubicBezTo>
                    <a:pt x="4561" y="501"/>
                    <a:pt x="4585" y="490"/>
                    <a:pt x="4605" y="473"/>
                  </a:cubicBezTo>
                  <a:cubicBezTo>
                    <a:pt x="4622" y="459"/>
                    <a:pt x="4635" y="441"/>
                    <a:pt x="4642" y="420"/>
                  </a:cubicBezTo>
                  <a:cubicBezTo>
                    <a:pt x="4650" y="400"/>
                    <a:pt x="4654" y="374"/>
                    <a:pt x="4654" y="345"/>
                  </a:cubicBezTo>
                  <a:close/>
                  <a:moveTo>
                    <a:pt x="4930" y="339"/>
                  </a:moveTo>
                  <a:cubicBezTo>
                    <a:pt x="4930" y="385"/>
                    <a:pt x="4922" y="430"/>
                    <a:pt x="4906" y="474"/>
                  </a:cubicBezTo>
                  <a:cubicBezTo>
                    <a:pt x="4889" y="519"/>
                    <a:pt x="4866" y="556"/>
                    <a:pt x="4836" y="586"/>
                  </a:cubicBezTo>
                  <a:cubicBezTo>
                    <a:pt x="4795" y="627"/>
                    <a:pt x="4749" y="658"/>
                    <a:pt x="4698" y="679"/>
                  </a:cubicBezTo>
                  <a:cubicBezTo>
                    <a:pt x="4647" y="700"/>
                    <a:pt x="4584" y="710"/>
                    <a:pt x="4509" y="710"/>
                  </a:cubicBezTo>
                  <a:lnTo>
                    <a:pt x="4342" y="710"/>
                  </a:lnTo>
                  <a:lnTo>
                    <a:pt x="4342" y="1047"/>
                  </a:lnTo>
                  <a:lnTo>
                    <a:pt x="4075" y="1047"/>
                  </a:lnTo>
                  <a:lnTo>
                    <a:pt x="4075" y="12"/>
                  </a:lnTo>
                  <a:lnTo>
                    <a:pt x="4515" y="12"/>
                  </a:lnTo>
                  <a:cubicBezTo>
                    <a:pt x="4581" y="12"/>
                    <a:pt x="4636" y="17"/>
                    <a:pt x="4681" y="29"/>
                  </a:cubicBezTo>
                  <a:cubicBezTo>
                    <a:pt x="4726" y="40"/>
                    <a:pt x="4767" y="57"/>
                    <a:pt x="4801" y="80"/>
                  </a:cubicBezTo>
                  <a:cubicBezTo>
                    <a:pt x="4843" y="107"/>
                    <a:pt x="4875" y="142"/>
                    <a:pt x="4897" y="185"/>
                  </a:cubicBezTo>
                  <a:cubicBezTo>
                    <a:pt x="4919" y="227"/>
                    <a:pt x="4930" y="279"/>
                    <a:pt x="4930" y="339"/>
                  </a:cubicBezTo>
                  <a:close/>
                  <a:moveTo>
                    <a:pt x="2703" y="771"/>
                  </a:moveTo>
                  <a:lnTo>
                    <a:pt x="2703" y="279"/>
                  </a:lnTo>
                  <a:cubicBezTo>
                    <a:pt x="2635" y="289"/>
                    <a:pt x="2584" y="314"/>
                    <a:pt x="2550" y="354"/>
                  </a:cubicBezTo>
                  <a:cubicBezTo>
                    <a:pt x="2515" y="393"/>
                    <a:pt x="2498" y="448"/>
                    <a:pt x="2498" y="517"/>
                  </a:cubicBezTo>
                  <a:cubicBezTo>
                    <a:pt x="2498" y="590"/>
                    <a:pt x="2514" y="647"/>
                    <a:pt x="2544" y="689"/>
                  </a:cubicBezTo>
                  <a:cubicBezTo>
                    <a:pt x="2575" y="730"/>
                    <a:pt x="2628" y="758"/>
                    <a:pt x="2703" y="771"/>
                  </a:cubicBezTo>
                  <a:close/>
                  <a:moveTo>
                    <a:pt x="3173" y="517"/>
                  </a:moveTo>
                  <a:cubicBezTo>
                    <a:pt x="3173" y="450"/>
                    <a:pt x="3155" y="396"/>
                    <a:pt x="3120" y="355"/>
                  </a:cubicBezTo>
                  <a:cubicBezTo>
                    <a:pt x="3085" y="313"/>
                    <a:pt x="3034" y="288"/>
                    <a:pt x="2968" y="279"/>
                  </a:cubicBezTo>
                  <a:lnTo>
                    <a:pt x="2968" y="771"/>
                  </a:lnTo>
                  <a:cubicBezTo>
                    <a:pt x="3045" y="758"/>
                    <a:pt x="3098" y="731"/>
                    <a:pt x="3128" y="690"/>
                  </a:cubicBezTo>
                  <a:cubicBezTo>
                    <a:pt x="3158" y="648"/>
                    <a:pt x="3173" y="591"/>
                    <a:pt x="3173" y="517"/>
                  </a:cubicBezTo>
                  <a:close/>
                  <a:moveTo>
                    <a:pt x="3322" y="222"/>
                  </a:moveTo>
                  <a:cubicBezTo>
                    <a:pt x="3363" y="256"/>
                    <a:pt x="3394" y="298"/>
                    <a:pt x="3416" y="349"/>
                  </a:cubicBezTo>
                  <a:cubicBezTo>
                    <a:pt x="3438" y="399"/>
                    <a:pt x="3449" y="457"/>
                    <a:pt x="3449" y="521"/>
                  </a:cubicBezTo>
                  <a:cubicBezTo>
                    <a:pt x="3449" y="586"/>
                    <a:pt x="3438" y="643"/>
                    <a:pt x="3415" y="693"/>
                  </a:cubicBezTo>
                  <a:cubicBezTo>
                    <a:pt x="3392" y="744"/>
                    <a:pt x="3360" y="787"/>
                    <a:pt x="3317" y="823"/>
                  </a:cubicBezTo>
                  <a:cubicBezTo>
                    <a:pt x="3273" y="858"/>
                    <a:pt x="3223" y="886"/>
                    <a:pt x="3166" y="906"/>
                  </a:cubicBezTo>
                  <a:cubicBezTo>
                    <a:pt x="3110" y="926"/>
                    <a:pt x="3044" y="939"/>
                    <a:pt x="2968" y="944"/>
                  </a:cubicBezTo>
                  <a:lnTo>
                    <a:pt x="2968" y="1057"/>
                  </a:lnTo>
                  <a:lnTo>
                    <a:pt x="2703" y="1057"/>
                  </a:lnTo>
                  <a:lnTo>
                    <a:pt x="2703" y="944"/>
                  </a:lnTo>
                  <a:cubicBezTo>
                    <a:pt x="2630" y="939"/>
                    <a:pt x="2564" y="926"/>
                    <a:pt x="2505" y="906"/>
                  </a:cubicBezTo>
                  <a:cubicBezTo>
                    <a:pt x="2446" y="886"/>
                    <a:pt x="2396" y="858"/>
                    <a:pt x="2353" y="822"/>
                  </a:cubicBezTo>
                  <a:cubicBezTo>
                    <a:pt x="2311" y="786"/>
                    <a:pt x="2279" y="743"/>
                    <a:pt x="2256" y="693"/>
                  </a:cubicBezTo>
                  <a:cubicBezTo>
                    <a:pt x="2233" y="643"/>
                    <a:pt x="2222" y="586"/>
                    <a:pt x="2222" y="521"/>
                  </a:cubicBezTo>
                  <a:cubicBezTo>
                    <a:pt x="2222" y="457"/>
                    <a:pt x="2233" y="400"/>
                    <a:pt x="2255" y="351"/>
                  </a:cubicBezTo>
                  <a:cubicBezTo>
                    <a:pt x="2277" y="302"/>
                    <a:pt x="2308" y="261"/>
                    <a:pt x="2349" y="225"/>
                  </a:cubicBezTo>
                  <a:cubicBezTo>
                    <a:pt x="2390" y="191"/>
                    <a:pt x="2440" y="164"/>
                    <a:pt x="2501" y="144"/>
                  </a:cubicBezTo>
                  <a:cubicBezTo>
                    <a:pt x="2562" y="124"/>
                    <a:pt x="2629" y="111"/>
                    <a:pt x="2703" y="105"/>
                  </a:cubicBezTo>
                  <a:lnTo>
                    <a:pt x="2703" y="0"/>
                  </a:lnTo>
                  <a:lnTo>
                    <a:pt x="2968" y="0"/>
                  </a:lnTo>
                  <a:lnTo>
                    <a:pt x="2968" y="105"/>
                  </a:lnTo>
                  <a:cubicBezTo>
                    <a:pt x="3045" y="110"/>
                    <a:pt x="3113" y="121"/>
                    <a:pt x="3171" y="141"/>
                  </a:cubicBezTo>
                  <a:cubicBezTo>
                    <a:pt x="3230" y="160"/>
                    <a:pt x="3280" y="187"/>
                    <a:pt x="3322" y="222"/>
                  </a:cubicBezTo>
                  <a:close/>
                  <a:moveTo>
                    <a:pt x="1814" y="726"/>
                  </a:moveTo>
                  <a:cubicBezTo>
                    <a:pt x="1814" y="693"/>
                    <a:pt x="1807" y="668"/>
                    <a:pt x="1795" y="650"/>
                  </a:cubicBezTo>
                  <a:cubicBezTo>
                    <a:pt x="1782" y="632"/>
                    <a:pt x="1760" y="619"/>
                    <a:pt x="1730" y="610"/>
                  </a:cubicBezTo>
                  <a:cubicBezTo>
                    <a:pt x="1709" y="604"/>
                    <a:pt x="1680" y="601"/>
                    <a:pt x="1643" y="600"/>
                  </a:cubicBezTo>
                  <a:cubicBezTo>
                    <a:pt x="1607" y="600"/>
                    <a:pt x="1569" y="599"/>
                    <a:pt x="1529" y="599"/>
                  </a:cubicBezTo>
                  <a:lnTo>
                    <a:pt x="1470" y="599"/>
                  </a:lnTo>
                  <a:lnTo>
                    <a:pt x="1470" y="857"/>
                  </a:lnTo>
                  <a:lnTo>
                    <a:pt x="1490" y="857"/>
                  </a:lnTo>
                  <a:cubicBezTo>
                    <a:pt x="1565" y="857"/>
                    <a:pt x="1619" y="857"/>
                    <a:pt x="1651" y="857"/>
                  </a:cubicBezTo>
                  <a:cubicBezTo>
                    <a:pt x="1683" y="856"/>
                    <a:pt x="1713" y="850"/>
                    <a:pt x="1741" y="839"/>
                  </a:cubicBezTo>
                  <a:cubicBezTo>
                    <a:pt x="1769" y="827"/>
                    <a:pt x="1788" y="812"/>
                    <a:pt x="1798" y="792"/>
                  </a:cubicBezTo>
                  <a:cubicBezTo>
                    <a:pt x="1809" y="773"/>
                    <a:pt x="1814" y="751"/>
                    <a:pt x="1814" y="726"/>
                  </a:cubicBezTo>
                  <a:close/>
                  <a:moveTo>
                    <a:pt x="1749" y="304"/>
                  </a:moveTo>
                  <a:cubicBezTo>
                    <a:pt x="1749" y="287"/>
                    <a:pt x="1744" y="270"/>
                    <a:pt x="1735" y="253"/>
                  </a:cubicBezTo>
                  <a:cubicBezTo>
                    <a:pt x="1727" y="236"/>
                    <a:pt x="1712" y="223"/>
                    <a:pt x="1690" y="215"/>
                  </a:cubicBezTo>
                  <a:cubicBezTo>
                    <a:pt x="1671" y="207"/>
                    <a:pt x="1646" y="203"/>
                    <a:pt x="1617" y="203"/>
                  </a:cubicBezTo>
                  <a:cubicBezTo>
                    <a:pt x="1588" y="202"/>
                    <a:pt x="1548" y="201"/>
                    <a:pt x="1495" y="201"/>
                  </a:cubicBezTo>
                  <a:lnTo>
                    <a:pt x="1470" y="201"/>
                  </a:lnTo>
                  <a:lnTo>
                    <a:pt x="1470" y="421"/>
                  </a:lnTo>
                  <a:lnTo>
                    <a:pt x="1512" y="421"/>
                  </a:lnTo>
                  <a:cubicBezTo>
                    <a:pt x="1554" y="421"/>
                    <a:pt x="1590" y="420"/>
                    <a:pt x="1620" y="419"/>
                  </a:cubicBezTo>
                  <a:cubicBezTo>
                    <a:pt x="1649" y="417"/>
                    <a:pt x="1673" y="412"/>
                    <a:pt x="1690" y="405"/>
                  </a:cubicBezTo>
                  <a:cubicBezTo>
                    <a:pt x="1714" y="394"/>
                    <a:pt x="1730" y="380"/>
                    <a:pt x="1737" y="363"/>
                  </a:cubicBezTo>
                  <a:cubicBezTo>
                    <a:pt x="1745" y="346"/>
                    <a:pt x="1749" y="327"/>
                    <a:pt x="1749" y="304"/>
                  </a:cubicBezTo>
                  <a:close/>
                  <a:moveTo>
                    <a:pt x="2091" y="730"/>
                  </a:moveTo>
                  <a:cubicBezTo>
                    <a:pt x="2091" y="780"/>
                    <a:pt x="2081" y="825"/>
                    <a:pt x="2061" y="864"/>
                  </a:cubicBezTo>
                  <a:cubicBezTo>
                    <a:pt x="2040" y="904"/>
                    <a:pt x="2013" y="937"/>
                    <a:pt x="1977" y="963"/>
                  </a:cubicBezTo>
                  <a:cubicBezTo>
                    <a:pt x="1937" y="993"/>
                    <a:pt x="1892" y="1015"/>
                    <a:pt x="1843" y="1028"/>
                  </a:cubicBezTo>
                  <a:cubicBezTo>
                    <a:pt x="1794" y="1041"/>
                    <a:pt x="1732" y="1047"/>
                    <a:pt x="1657" y="1047"/>
                  </a:cubicBezTo>
                  <a:lnTo>
                    <a:pt x="1205" y="1047"/>
                  </a:lnTo>
                  <a:lnTo>
                    <a:pt x="1205" y="12"/>
                  </a:lnTo>
                  <a:lnTo>
                    <a:pt x="1607" y="12"/>
                  </a:lnTo>
                  <a:cubicBezTo>
                    <a:pt x="1690" y="12"/>
                    <a:pt x="1751" y="14"/>
                    <a:pt x="1790" y="20"/>
                  </a:cubicBezTo>
                  <a:cubicBezTo>
                    <a:pt x="1829" y="25"/>
                    <a:pt x="1867" y="38"/>
                    <a:pt x="1905" y="57"/>
                  </a:cubicBezTo>
                  <a:cubicBezTo>
                    <a:pt x="1944" y="77"/>
                    <a:pt x="1974" y="104"/>
                    <a:pt x="1993" y="137"/>
                  </a:cubicBezTo>
                  <a:cubicBezTo>
                    <a:pt x="2012" y="171"/>
                    <a:pt x="2022" y="209"/>
                    <a:pt x="2022" y="252"/>
                  </a:cubicBezTo>
                  <a:cubicBezTo>
                    <a:pt x="2022" y="302"/>
                    <a:pt x="2009" y="346"/>
                    <a:pt x="1982" y="385"/>
                  </a:cubicBezTo>
                  <a:cubicBezTo>
                    <a:pt x="1956" y="423"/>
                    <a:pt x="1918" y="453"/>
                    <a:pt x="1870" y="474"/>
                  </a:cubicBezTo>
                  <a:lnTo>
                    <a:pt x="1870" y="480"/>
                  </a:lnTo>
                  <a:cubicBezTo>
                    <a:pt x="1938" y="493"/>
                    <a:pt x="1992" y="521"/>
                    <a:pt x="2031" y="563"/>
                  </a:cubicBezTo>
                  <a:cubicBezTo>
                    <a:pt x="2071" y="606"/>
                    <a:pt x="2091" y="661"/>
                    <a:pt x="2091" y="730"/>
                  </a:cubicBezTo>
                  <a:close/>
                  <a:moveTo>
                    <a:pt x="944" y="1047"/>
                  </a:moveTo>
                  <a:lnTo>
                    <a:pt x="684" y="1047"/>
                  </a:lnTo>
                  <a:lnTo>
                    <a:pt x="684" y="358"/>
                  </a:lnTo>
                  <a:lnTo>
                    <a:pt x="254" y="1047"/>
                  </a:lnTo>
                  <a:lnTo>
                    <a:pt x="0" y="1047"/>
                  </a:lnTo>
                  <a:lnTo>
                    <a:pt x="0" y="12"/>
                  </a:lnTo>
                  <a:lnTo>
                    <a:pt x="260" y="12"/>
                  </a:lnTo>
                  <a:lnTo>
                    <a:pt x="260" y="636"/>
                  </a:lnTo>
                  <a:lnTo>
                    <a:pt x="660" y="12"/>
                  </a:lnTo>
                  <a:lnTo>
                    <a:pt x="944" y="12"/>
                  </a:lnTo>
                  <a:lnTo>
                    <a:pt x="944" y="1047"/>
                  </a:lnTo>
                  <a:close/>
                </a:path>
              </a:pathLst>
            </a:custGeom>
            <a:solidFill>
              <a:srgbClr val="36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31" name="Freeform 270"/>
            <p:cNvSpPr>
              <a:spLocks/>
            </p:cNvSpPr>
            <p:nvPr/>
          </p:nvSpPr>
          <p:spPr bwMode="auto">
            <a:xfrm>
              <a:off x="2119" y="1018"/>
              <a:ext cx="333" cy="466"/>
            </a:xfrm>
            <a:custGeom>
              <a:avLst/>
              <a:gdLst>
                <a:gd name="T0" fmla="*/ 0 w 4543"/>
                <a:gd name="T1" fmla="*/ 11 h 6383"/>
                <a:gd name="T2" fmla="*/ 993 w 4543"/>
                <a:gd name="T3" fmla="*/ 6 h 6383"/>
                <a:gd name="T4" fmla="*/ 1988 w 4543"/>
                <a:gd name="T5" fmla="*/ 0 h 6383"/>
                <a:gd name="T6" fmla="*/ 3085 w 4543"/>
                <a:gd name="T7" fmla="*/ 3093 h 6383"/>
                <a:gd name="T8" fmla="*/ 4368 w 4543"/>
                <a:gd name="T9" fmla="*/ 6040 h 6383"/>
                <a:gd name="T10" fmla="*/ 4022 w 4543"/>
                <a:gd name="T11" fmla="*/ 6058 h 6383"/>
                <a:gd name="T12" fmla="*/ 3273 w 4543"/>
                <a:gd name="T13" fmla="*/ 4673 h 6383"/>
                <a:gd name="T14" fmla="*/ 3170 w 4543"/>
                <a:gd name="T15" fmla="*/ 4621 h 6383"/>
                <a:gd name="T16" fmla="*/ 3118 w 4543"/>
                <a:gd name="T17" fmla="*/ 4721 h 6383"/>
                <a:gd name="T18" fmla="*/ 3785 w 4543"/>
                <a:gd name="T19" fmla="*/ 6050 h 6383"/>
                <a:gd name="T20" fmla="*/ 3388 w 4543"/>
                <a:gd name="T21" fmla="*/ 6046 h 6383"/>
                <a:gd name="T22" fmla="*/ 2735 w 4543"/>
                <a:gd name="T23" fmla="*/ 4692 h 6383"/>
                <a:gd name="T24" fmla="*/ 2632 w 4543"/>
                <a:gd name="T25" fmla="*/ 4640 h 6383"/>
                <a:gd name="T26" fmla="*/ 2580 w 4543"/>
                <a:gd name="T27" fmla="*/ 4740 h 6383"/>
                <a:gd name="T28" fmla="*/ 3196 w 4543"/>
                <a:gd name="T29" fmla="*/ 6033 h 6383"/>
                <a:gd name="T30" fmla="*/ 2832 w 4543"/>
                <a:gd name="T31" fmla="*/ 5997 h 6383"/>
                <a:gd name="T32" fmla="*/ 2242 w 4543"/>
                <a:gd name="T33" fmla="*/ 4709 h 6383"/>
                <a:gd name="T34" fmla="*/ 2139 w 4543"/>
                <a:gd name="T35" fmla="*/ 4658 h 6383"/>
                <a:gd name="T36" fmla="*/ 2088 w 4543"/>
                <a:gd name="T37" fmla="*/ 4758 h 6383"/>
                <a:gd name="T38" fmla="*/ 2669 w 4543"/>
                <a:gd name="T39" fmla="*/ 6035 h 6383"/>
                <a:gd name="T40" fmla="*/ 2279 w 4543"/>
                <a:gd name="T41" fmla="*/ 6033 h 6383"/>
                <a:gd name="T42" fmla="*/ 1862 w 4543"/>
                <a:gd name="T43" fmla="*/ 5230 h 6383"/>
                <a:gd name="T44" fmla="*/ 1574 w 4543"/>
                <a:gd name="T45" fmla="*/ 4427 h 6383"/>
                <a:gd name="T46" fmla="*/ 1649 w 4543"/>
                <a:gd name="T47" fmla="*/ 4399 h 6383"/>
                <a:gd name="T48" fmla="*/ 1966 w 4543"/>
                <a:gd name="T49" fmla="*/ 3674 h 6383"/>
                <a:gd name="T50" fmla="*/ 1918 w 4543"/>
                <a:gd name="T51" fmla="*/ 3436 h 6383"/>
                <a:gd name="T52" fmla="*/ 1827 w 4543"/>
                <a:gd name="T53" fmla="*/ 3192 h 6383"/>
                <a:gd name="T54" fmla="*/ 1859 w 4543"/>
                <a:gd name="T55" fmla="*/ 2480 h 6383"/>
                <a:gd name="T56" fmla="*/ 1625 w 4543"/>
                <a:gd name="T57" fmla="*/ 1793 h 6383"/>
                <a:gd name="T58" fmla="*/ 1519 w 4543"/>
                <a:gd name="T59" fmla="*/ 1750 h 6383"/>
                <a:gd name="T60" fmla="*/ 1474 w 4543"/>
                <a:gd name="T61" fmla="*/ 1853 h 6383"/>
                <a:gd name="T62" fmla="*/ 1699 w 4543"/>
                <a:gd name="T63" fmla="*/ 2508 h 6383"/>
                <a:gd name="T64" fmla="*/ 1662 w 4543"/>
                <a:gd name="T65" fmla="*/ 3180 h 6383"/>
                <a:gd name="T66" fmla="*/ 1669 w 4543"/>
                <a:gd name="T67" fmla="*/ 3235 h 6383"/>
                <a:gd name="T68" fmla="*/ 1760 w 4543"/>
                <a:gd name="T69" fmla="*/ 3479 h 6383"/>
                <a:gd name="T70" fmla="*/ 1804 w 4543"/>
                <a:gd name="T71" fmla="*/ 3691 h 6383"/>
                <a:gd name="T72" fmla="*/ 1574 w 4543"/>
                <a:gd name="T73" fmla="*/ 4259 h 6383"/>
                <a:gd name="T74" fmla="*/ 1523 w 4543"/>
                <a:gd name="T75" fmla="*/ 4285 h 6383"/>
                <a:gd name="T76" fmla="*/ 788 w 4543"/>
                <a:gd name="T77" fmla="*/ 2229 h 6383"/>
                <a:gd name="T78" fmla="*/ 0 w 4543"/>
                <a:gd name="T79" fmla="*/ 11 h 6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3" h="6383">
                  <a:moveTo>
                    <a:pt x="0" y="11"/>
                  </a:moveTo>
                  <a:cubicBezTo>
                    <a:pt x="331" y="10"/>
                    <a:pt x="662" y="8"/>
                    <a:pt x="993" y="6"/>
                  </a:cubicBezTo>
                  <a:cubicBezTo>
                    <a:pt x="1324" y="4"/>
                    <a:pt x="1656" y="2"/>
                    <a:pt x="1988" y="0"/>
                  </a:cubicBezTo>
                  <a:cubicBezTo>
                    <a:pt x="2337" y="977"/>
                    <a:pt x="2739" y="2114"/>
                    <a:pt x="3085" y="3093"/>
                  </a:cubicBezTo>
                  <a:cubicBezTo>
                    <a:pt x="3432" y="4074"/>
                    <a:pt x="3777" y="5058"/>
                    <a:pt x="4368" y="6040"/>
                  </a:cubicBezTo>
                  <a:cubicBezTo>
                    <a:pt x="4543" y="6242"/>
                    <a:pt x="4262" y="6296"/>
                    <a:pt x="4022" y="6058"/>
                  </a:cubicBezTo>
                  <a:cubicBezTo>
                    <a:pt x="3661" y="5595"/>
                    <a:pt x="3431" y="5134"/>
                    <a:pt x="3273" y="4673"/>
                  </a:cubicBezTo>
                  <a:cubicBezTo>
                    <a:pt x="3259" y="4631"/>
                    <a:pt x="3212" y="4608"/>
                    <a:pt x="3170" y="4621"/>
                  </a:cubicBezTo>
                  <a:cubicBezTo>
                    <a:pt x="3127" y="4635"/>
                    <a:pt x="3104" y="4680"/>
                    <a:pt x="3118" y="4721"/>
                  </a:cubicBezTo>
                  <a:cubicBezTo>
                    <a:pt x="3270" y="5162"/>
                    <a:pt x="3446" y="5605"/>
                    <a:pt x="3785" y="6050"/>
                  </a:cubicBezTo>
                  <a:cubicBezTo>
                    <a:pt x="4055" y="6269"/>
                    <a:pt x="3677" y="6288"/>
                    <a:pt x="3388" y="6046"/>
                  </a:cubicBezTo>
                  <a:cubicBezTo>
                    <a:pt x="3064" y="5594"/>
                    <a:pt x="2890" y="5142"/>
                    <a:pt x="2735" y="4692"/>
                  </a:cubicBezTo>
                  <a:cubicBezTo>
                    <a:pt x="2721" y="4650"/>
                    <a:pt x="2675" y="4627"/>
                    <a:pt x="2632" y="4640"/>
                  </a:cubicBezTo>
                  <a:cubicBezTo>
                    <a:pt x="2589" y="4653"/>
                    <a:pt x="2566" y="4698"/>
                    <a:pt x="2580" y="4740"/>
                  </a:cubicBezTo>
                  <a:cubicBezTo>
                    <a:pt x="2728" y="5171"/>
                    <a:pt x="2896" y="5600"/>
                    <a:pt x="3196" y="6033"/>
                  </a:cubicBezTo>
                  <a:cubicBezTo>
                    <a:pt x="3503" y="6326"/>
                    <a:pt x="3001" y="6257"/>
                    <a:pt x="2832" y="5997"/>
                  </a:cubicBezTo>
                  <a:cubicBezTo>
                    <a:pt x="2540" y="5554"/>
                    <a:pt x="2393" y="5151"/>
                    <a:pt x="2242" y="4709"/>
                  </a:cubicBezTo>
                  <a:cubicBezTo>
                    <a:pt x="2228" y="4668"/>
                    <a:pt x="2182" y="4645"/>
                    <a:pt x="2139" y="4658"/>
                  </a:cubicBezTo>
                  <a:cubicBezTo>
                    <a:pt x="2097" y="4671"/>
                    <a:pt x="2074" y="4716"/>
                    <a:pt x="2088" y="4758"/>
                  </a:cubicBezTo>
                  <a:cubicBezTo>
                    <a:pt x="2234" y="5183"/>
                    <a:pt x="2392" y="5609"/>
                    <a:pt x="2669" y="6035"/>
                  </a:cubicBezTo>
                  <a:cubicBezTo>
                    <a:pt x="2983" y="6383"/>
                    <a:pt x="2422" y="6246"/>
                    <a:pt x="2279" y="6033"/>
                  </a:cubicBezTo>
                  <a:cubicBezTo>
                    <a:pt x="2096" y="5765"/>
                    <a:pt x="1962" y="5498"/>
                    <a:pt x="1862" y="5230"/>
                  </a:cubicBezTo>
                  <a:cubicBezTo>
                    <a:pt x="1763" y="4964"/>
                    <a:pt x="1669" y="4695"/>
                    <a:pt x="1574" y="4427"/>
                  </a:cubicBezTo>
                  <a:cubicBezTo>
                    <a:pt x="1602" y="4421"/>
                    <a:pt x="1619" y="4414"/>
                    <a:pt x="1649" y="4399"/>
                  </a:cubicBezTo>
                  <a:cubicBezTo>
                    <a:pt x="1831" y="4306"/>
                    <a:pt x="2008" y="4069"/>
                    <a:pt x="1966" y="3674"/>
                  </a:cubicBezTo>
                  <a:cubicBezTo>
                    <a:pt x="1958" y="3599"/>
                    <a:pt x="1942" y="3521"/>
                    <a:pt x="1918" y="3436"/>
                  </a:cubicBezTo>
                  <a:cubicBezTo>
                    <a:pt x="1896" y="3360"/>
                    <a:pt x="1866" y="3278"/>
                    <a:pt x="1827" y="3192"/>
                  </a:cubicBezTo>
                  <a:cubicBezTo>
                    <a:pt x="1895" y="2917"/>
                    <a:pt x="1899" y="2696"/>
                    <a:pt x="1859" y="2480"/>
                  </a:cubicBezTo>
                  <a:cubicBezTo>
                    <a:pt x="1818" y="2259"/>
                    <a:pt x="1733" y="2050"/>
                    <a:pt x="1625" y="1793"/>
                  </a:cubicBezTo>
                  <a:cubicBezTo>
                    <a:pt x="1609" y="1753"/>
                    <a:pt x="1561" y="1734"/>
                    <a:pt x="1519" y="1750"/>
                  </a:cubicBezTo>
                  <a:cubicBezTo>
                    <a:pt x="1478" y="1766"/>
                    <a:pt x="1457" y="1813"/>
                    <a:pt x="1474" y="1853"/>
                  </a:cubicBezTo>
                  <a:cubicBezTo>
                    <a:pt x="1579" y="2103"/>
                    <a:pt x="1661" y="2305"/>
                    <a:pt x="1699" y="2508"/>
                  </a:cubicBezTo>
                  <a:cubicBezTo>
                    <a:pt x="1736" y="2709"/>
                    <a:pt x="1731" y="2915"/>
                    <a:pt x="1662" y="3180"/>
                  </a:cubicBezTo>
                  <a:cubicBezTo>
                    <a:pt x="1658" y="3200"/>
                    <a:pt x="1661" y="3218"/>
                    <a:pt x="1669" y="3235"/>
                  </a:cubicBezTo>
                  <a:cubicBezTo>
                    <a:pt x="1709" y="3322"/>
                    <a:pt x="1739" y="3403"/>
                    <a:pt x="1760" y="3479"/>
                  </a:cubicBezTo>
                  <a:cubicBezTo>
                    <a:pt x="1783" y="3556"/>
                    <a:pt x="1797" y="3626"/>
                    <a:pt x="1804" y="3691"/>
                  </a:cubicBezTo>
                  <a:cubicBezTo>
                    <a:pt x="1837" y="4007"/>
                    <a:pt x="1709" y="4190"/>
                    <a:pt x="1574" y="4259"/>
                  </a:cubicBezTo>
                  <a:cubicBezTo>
                    <a:pt x="1552" y="4270"/>
                    <a:pt x="1541" y="4279"/>
                    <a:pt x="1523" y="4285"/>
                  </a:cubicBezTo>
                  <a:cubicBezTo>
                    <a:pt x="1280" y="3599"/>
                    <a:pt x="1034" y="2914"/>
                    <a:pt x="788" y="2229"/>
                  </a:cubicBezTo>
                  <a:cubicBezTo>
                    <a:pt x="542" y="1543"/>
                    <a:pt x="245" y="698"/>
                    <a:pt x="0" y="11"/>
                  </a:cubicBezTo>
                  <a:close/>
                </a:path>
              </a:pathLst>
            </a:custGeom>
            <a:solidFill>
              <a:srgbClr val="36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132" name="Freeform 271"/>
            <p:cNvSpPr>
              <a:spLocks/>
            </p:cNvSpPr>
            <p:nvPr/>
          </p:nvSpPr>
          <p:spPr bwMode="auto">
            <a:xfrm>
              <a:off x="2308" y="1015"/>
              <a:ext cx="388" cy="461"/>
            </a:xfrm>
            <a:custGeom>
              <a:avLst/>
              <a:gdLst>
                <a:gd name="T0" fmla="*/ 0 w 5290"/>
                <a:gd name="T1" fmla="*/ 6273 h 6313"/>
                <a:gd name="T2" fmla="*/ 1666 w 5290"/>
                <a:gd name="T3" fmla="*/ 3853 h 6313"/>
                <a:gd name="T4" fmla="*/ 3171 w 5290"/>
                <a:gd name="T5" fmla="*/ 353 h 6313"/>
                <a:gd name="T6" fmla="*/ 3582 w 5290"/>
                <a:gd name="T7" fmla="*/ 337 h 6313"/>
                <a:gd name="T8" fmla="*/ 2973 w 5290"/>
                <a:gd name="T9" fmla="*/ 1651 h 6313"/>
                <a:gd name="T10" fmla="*/ 3140 w 5290"/>
                <a:gd name="T11" fmla="*/ 1685 h 6313"/>
                <a:gd name="T12" fmla="*/ 3752 w 5290"/>
                <a:gd name="T13" fmla="*/ 343 h 6313"/>
                <a:gd name="T14" fmla="*/ 4133 w 5290"/>
                <a:gd name="T15" fmla="*/ 345 h 6313"/>
                <a:gd name="T16" fmla="*/ 3534 w 5290"/>
                <a:gd name="T17" fmla="*/ 1648 h 6313"/>
                <a:gd name="T18" fmla="*/ 3707 w 5290"/>
                <a:gd name="T19" fmla="*/ 1664 h 6313"/>
                <a:gd name="T20" fmla="*/ 4303 w 5290"/>
                <a:gd name="T21" fmla="*/ 357 h 6313"/>
                <a:gd name="T22" fmla="*/ 4641 w 5290"/>
                <a:gd name="T23" fmla="*/ 352 h 6313"/>
                <a:gd name="T24" fmla="*/ 4053 w 5290"/>
                <a:gd name="T25" fmla="*/ 1623 h 6313"/>
                <a:gd name="T26" fmla="*/ 4226 w 5290"/>
                <a:gd name="T27" fmla="*/ 1646 h 6313"/>
                <a:gd name="T28" fmla="*/ 4817 w 5290"/>
                <a:gd name="T29" fmla="*/ 351 h 6313"/>
                <a:gd name="T30" fmla="*/ 5197 w 5290"/>
                <a:gd name="T31" fmla="*/ 352 h 6313"/>
                <a:gd name="T32" fmla="*/ 4413 w 5290"/>
                <a:gd name="T33" fmla="*/ 2098 h 6313"/>
                <a:gd name="T34" fmla="*/ 3747 w 5290"/>
                <a:gd name="T35" fmla="*/ 2307 h 6313"/>
                <a:gd name="T36" fmla="*/ 3398 w 5290"/>
                <a:gd name="T37" fmla="*/ 2885 h 6313"/>
                <a:gd name="T38" fmla="*/ 2884 w 5290"/>
                <a:gd name="T39" fmla="*/ 3413 h 6313"/>
                <a:gd name="T40" fmla="*/ 2575 w 5290"/>
                <a:gd name="T41" fmla="*/ 4075 h 6313"/>
                <a:gd name="T42" fmla="*/ 2630 w 5290"/>
                <a:gd name="T43" fmla="*/ 4176 h 6313"/>
                <a:gd name="T44" fmla="*/ 2733 w 5290"/>
                <a:gd name="T45" fmla="*/ 4123 h 6313"/>
                <a:gd name="T46" fmla="*/ 3022 w 5290"/>
                <a:gd name="T47" fmla="*/ 3503 h 6313"/>
                <a:gd name="T48" fmla="*/ 3515 w 5290"/>
                <a:gd name="T49" fmla="*/ 3001 h 6313"/>
                <a:gd name="T50" fmla="*/ 3541 w 5290"/>
                <a:gd name="T51" fmla="*/ 2969 h 6313"/>
                <a:gd name="T52" fmla="*/ 3541 w 5290"/>
                <a:gd name="T53" fmla="*/ 2969 h 6313"/>
                <a:gd name="T54" fmla="*/ 3866 w 5290"/>
                <a:gd name="T55" fmla="*/ 2418 h 6313"/>
                <a:gd name="T56" fmla="*/ 4344 w 5290"/>
                <a:gd name="T57" fmla="*/ 2251 h 6313"/>
                <a:gd name="T58" fmla="*/ 3013 w 5290"/>
                <a:gd name="T59" fmla="*/ 5388 h 6313"/>
                <a:gd name="T60" fmla="*/ 2114 w 5290"/>
                <a:gd name="T61" fmla="*/ 6277 h 6313"/>
                <a:gd name="T62" fmla="*/ 0 w 5290"/>
                <a:gd name="T63" fmla="*/ 6273 h 6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90" h="6313">
                  <a:moveTo>
                    <a:pt x="0" y="6273"/>
                  </a:moveTo>
                  <a:cubicBezTo>
                    <a:pt x="795" y="6170"/>
                    <a:pt x="1316" y="4735"/>
                    <a:pt x="1666" y="3853"/>
                  </a:cubicBezTo>
                  <a:lnTo>
                    <a:pt x="3171" y="353"/>
                  </a:lnTo>
                  <a:cubicBezTo>
                    <a:pt x="3316" y="89"/>
                    <a:pt x="3682" y="111"/>
                    <a:pt x="3582" y="337"/>
                  </a:cubicBezTo>
                  <a:lnTo>
                    <a:pt x="2973" y="1651"/>
                  </a:lnTo>
                  <a:cubicBezTo>
                    <a:pt x="2905" y="1796"/>
                    <a:pt x="3086" y="1786"/>
                    <a:pt x="3140" y="1685"/>
                  </a:cubicBezTo>
                  <a:cubicBezTo>
                    <a:pt x="3344" y="1238"/>
                    <a:pt x="3548" y="791"/>
                    <a:pt x="3752" y="343"/>
                  </a:cubicBezTo>
                  <a:cubicBezTo>
                    <a:pt x="3899" y="20"/>
                    <a:pt x="4245" y="101"/>
                    <a:pt x="4133" y="345"/>
                  </a:cubicBezTo>
                  <a:lnTo>
                    <a:pt x="3534" y="1648"/>
                  </a:lnTo>
                  <a:cubicBezTo>
                    <a:pt x="3465" y="1789"/>
                    <a:pt x="3653" y="1786"/>
                    <a:pt x="3707" y="1664"/>
                  </a:cubicBezTo>
                  <a:lnTo>
                    <a:pt x="4303" y="357"/>
                  </a:lnTo>
                  <a:cubicBezTo>
                    <a:pt x="4456" y="21"/>
                    <a:pt x="4754" y="106"/>
                    <a:pt x="4641" y="352"/>
                  </a:cubicBezTo>
                  <a:lnTo>
                    <a:pt x="4053" y="1623"/>
                  </a:lnTo>
                  <a:cubicBezTo>
                    <a:pt x="3991" y="1769"/>
                    <a:pt x="4145" y="1812"/>
                    <a:pt x="4226" y="1646"/>
                  </a:cubicBezTo>
                  <a:lnTo>
                    <a:pt x="4817" y="351"/>
                  </a:lnTo>
                  <a:cubicBezTo>
                    <a:pt x="4977" y="0"/>
                    <a:pt x="5290" y="146"/>
                    <a:pt x="5197" y="352"/>
                  </a:cubicBezTo>
                  <a:cubicBezTo>
                    <a:pt x="4775" y="1294"/>
                    <a:pt x="4552" y="1790"/>
                    <a:pt x="4413" y="2098"/>
                  </a:cubicBezTo>
                  <a:cubicBezTo>
                    <a:pt x="4118" y="2045"/>
                    <a:pt x="3908" y="2140"/>
                    <a:pt x="3747" y="2307"/>
                  </a:cubicBezTo>
                  <a:cubicBezTo>
                    <a:pt x="3596" y="2462"/>
                    <a:pt x="3492" y="2676"/>
                    <a:pt x="3398" y="2885"/>
                  </a:cubicBezTo>
                  <a:cubicBezTo>
                    <a:pt x="3180" y="3050"/>
                    <a:pt x="3015" y="3222"/>
                    <a:pt x="2884" y="3413"/>
                  </a:cubicBezTo>
                  <a:cubicBezTo>
                    <a:pt x="2751" y="3610"/>
                    <a:pt x="2654" y="3825"/>
                    <a:pt x="2575" y="4075"/>
                  </a:cubicBezTo>
                  <a:cubicBezTo>
                    <a:pt x="2562" y="4118"/>
                    <a:pt x="2586" y="4163"/>
                    <a:pt x="2630" y="4176"/>
                  </a:cubicBezTo>
                  <a:cubicBezTo>
                    <a:pt x="2674" y="4189"/>
                    <a:pt x="2720" y="4165"/>
                    <a:pt x="2733" y="4123"/>
                  </a:cubicBezTo>
                  <a:cubicBezTo>
                    <a:pt x="2807" y="3887"/>
                    <a:pt x="2898" y="3685"/>
                    <a:pt x="3022" y="3503"/>
                  </a:cubicBezTo>
                  <a:cubicBezTo>
                    <a:pt x="3145" y="3322"/>
                    <a:pt x="3304" y="3159"/>
                    <a:pt x="3515" y="3001"/>
                  </a:cubicBezTo>
                  <a:cubicBezTo>
                    <a:pt x="3527" y="2992"/>
                    <a:pt x="3535" y="2981"/>
                    <a:pt x="3541" y="2969"/>
                  </a:cubicBezTo>
                  <a:lnTo>
                    <a:pt x="3541" y="2969"/>
                  </a:lnTo>
                  <a:cubicBezTo>
                    <a:pt x="3632" y="2767"/>
                    <a:pt x="3730" y="2559"/>
                    <a:pt x="3866" y="2418"/>
                  </a:cubicBezTo>
                  <a:cubicBezTo>
                    <a:pt x="3984" y="2297"/>
                    <a:pt x="4135" y="2224"/>
                    <a:pt x="4344" y="2251"/>
                  </a:cubicBezTo>
                  <a:cubicBezTo>
                    <a:pt x="4051" y="2902"/>
                    <a:pt x="3781" y="3661"/>
                    <a:pt x="3013" y="5388"/>
                  </a:cubicBezTo>
                  <a:cubicBezTo>
                    <a:pt x="2938" y="5550"/>
                    <a:pt x="2543" y="6307"/>
                    <a:pt x="2114" y="6277"/>
                  </a:cubicBezTo>
                  <a:cubicBezTo>
                    <a:pt x="1321" y="6304"/>
                    <a:pt x="1075" y="6313"/>
                    <a:pt x="0" y="6273"/>
                  </a:cubicBezTo>
                  <a:close/>
                </a:path>
              </a:pathLst>
            </a:custGeom>
            <a:solidFill>
              <a:srgbClr val="36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26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4350" y="1514511"/>
            <a:ext cx="1881631" cy="385364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 marR="3455">
              <a:spcBef>
                <a:spcPts val="68"/>
              </a:spcBef>
            </a:pP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 пищевых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продуктов</a:t>
            </a:r>
            <a:r>
              <a:rPr sz="816" spc="-2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7" dirty="0">
                <a:solidFill>
                  <a:srgbClr val="364093"/>
                </a:solidFill>
                <a:latin typeface="Calibri"/>
                <a:cs typeface="Calibri"/>
              </a:rPr>
              <a:t>(за 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исключением промышленных  биотехнологий)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4350" y="2019170"/>
            <a:ext cx="1189785" cy="134270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</a:t>
            </a:r>
            <a:r>
              <a:rPr sz="816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7" dirty="0">
                <a:solidFill>
                  <a:srgbClr val="364093"/>
                </a:solidFill>
                <a:latin typeface="Calibri"/>
                <a:cs typeface="Calibri"/>
              </a:rPr>
              <a:t>напитков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4350" y="2275074"/>
            <a:ext cx="1641515" cy="134270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 табачных</a:t>
            </a:r>
            <a:r>
              <a:rPr sz="816" spc="-2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изделий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4349" y="2530980"/>
            <a:ext cx="1676496" cy="259817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 marR="3455">
              <a:spcBef>
                <a:spcPts val="68"/>
              </a:spcBef>
            </a:pP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Деятельность </a:t>
            </a:r>
            <a:r>
              <a:rPr sz="816" spc="51" dirty="0">
                <a:solidFill>
                  <a:srgbClr val="364093"/>
                </a:solidFill>
                <a:latin typeface="Calibri"/>
                <a:cs typeface="Calibri"/>
              </a:rPr>
              <a:t>полиграфическая</a:t>
            </a:r>
            <a:r>
              <a:rPr sz="816" spc="-3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и  копирование</a:t>
            </a:r>
            <a:r>
              <a:rPr sz="816" spc="1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7" dirty="0">
                <a:solidFill>
                  <a:srgbClr val="364093"/>
                </a:solidFill>
                <a:latin typeface="Calibri"/>
                <a:cs typeface="Calibri"/>
              </a:rPr>
              <a:t>носителей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7098" y="1504648"/>
            <a:ext cx="174473" cy="165688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10</a:t>
            </a:r>
            <a:endParaRPr sz="1020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7098" y="1999952"/>
            <a:ext cx="174473" cy="684805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11</a:t>
            </a:r>
            <a:endParaRPr sz="1020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>
              <a:spcBef>
                <a:spcPts val="830"/>
              </a:spcBef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12</a:t>
            </a:r>
            <a:endParaRPr sz="1020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8636">
              <a:spcBef>
                <a:spcPts val="796"/>
              </a:spcBef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18</a:t>
            </a:r>
            <a:endParaRPr sz="1020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7099" y="2912308"/>
            <a:ext cx="2198619" cy="400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">
              <a:lnSpc>
                <a:spcPts val="1088"/>
              </a:lnSpc>
              <a:tabLst>
                <a:tab pos="275506" algn="l"/>
              </a:tabLst>
            </a:pPr>
            <a:r>
              <a:rPr sz="1020" spc="95" dirty="0">
                <a:solidFill>
                  <a:srgbClr val="364093"/>
                </a:solidFill>
                <a:latin typeface="Calibri"/>
                <a:cs typeface="Calibri"/>
              </a:rPr>
              <a:t>19	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Производство кокса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и</a:t>
            </a:r>
            <a:r>
              <a:rPr sz="816" spc="-2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нефтепродуктов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  <a:p>
            <a:pPr marL="12955">
              <a:spcBef>
                <a:spcPts val="819"/>
              </a:spcBef>
              <a:tabLst>
                <a:tab pos="465511" algn="l"/>
              </a:tabLst>
            </a:pPr>
            <a:r>
              <a:rPr sz="1020" spc="75" dirty="0">
                <a:solidFill>
                  <a:srgbClr val="364093"/>
                </a:solidFill>
                <a:latin typeface="Calibri"/>
                <a:cs typeface="Calibri"/>
              </a:rPr>
              <a:t>24.46	</a:t>
            </a:r>
            <a:r>
              <a:rPr sz="1224" spc="60" baseline="2314" dirty="0">
                <a:solidFill>
                  <a:srgbClr val="364093"/>
                </a:solidFill>
                <a:latin typeface="Calibri"/>
                <a:cs typeface="Calibri"/>
              </a:rPr>
              <a:t>Производство </a:t>
            </a:r>
            <a:r>
              <a:rPr sz="1224" spc="51" baseline="2314" dirty="0">
                <a:solidFill>
                  <a:srgbClr val="364093"/>
                </a:solidFill>
                <a:latin typeface="Calibri"/>
                <a:cs typeface="Calibri"/>
              </a:rPr>
              <a:t>ядерного</a:t>
            </a:r>
            <a:r>
              <a:rPr sz="1224" spc="-10" baseline="231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1224" spc="60" baseline="2314" dirty="0">
                <a:solidFill>
                  <a:srgbClr val="364093"/>
                </a:solidFill>
                <a:latin typeface="Calibri"/>
                <a:cs typeface="Calibri"/>
              </a:rPr>
              <a:t>топлива</a:t>
            </a:r>
            <a:endParaRPr sz="1224" baseline="2314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5283" y="681764"/>
            <a:ext cx="1690747" cy="686645"/>
          </a:xfrm>
          <a:prstGeom prst="rect">
            <a:avLst/>
          </a:prstGeom>
        </p:spPr>
        <p:txBody>
          <a:bodyPr vert="horz" wrap="square" lIns="0" tIns="48369" rIns="0" bIns="0" rtlCol="0">
            <a:spAutoFit/>
          </a:bodyPr>
          <a:lstStyle/>
          <a:p>
            <a:pPr marL="8636">
              <a:spcBef>
                <a:spcPts val="381"/>
              </a:spcBef>
            </a:pPr>
            <a:r>
              <a:rPr sz="1020" spc="85" dirty="0">
                <a:solidFill>
                  <a:srgbClr val="E31836"/>
                </a:solidFill>
                <a:latin typeface="Calibri"/>
                <a:cs typeface="Calibri"/>
              </a:rPr>
              <a:t>РАЗДЕЛ</a:t>
            </a:r>
            <a:r>
              <a:rPr sz="1020" spc="7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r>
              <a:rPr sz="1020" spc="126" dirty="0">
                <a:solidFill>
                  <a:srgbClr val="E31836"/>
                </a:solidFill>
                <a:latin typeface="Calibri"/>
                <a:cs typeface="Calibri"/>
              </a:rPr>
              <a:t>С</a:t>
            </a:r>
            <a:endParaRPr sz="1020" dirty="0">
              <a:latin typeface="Calibri"/>
              <a:cs typeface="Calibri"/>
            </a:endParaRPr>
          </a:p>
          <a:p>
            <a:pPr marL="8636">
              <a:spcBef>
                <a:spcPts val="248"/>
              </a:spcBef>
            </a:pP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"Обрабатывающие</a:t>
            </a:r>
            <a:r>
              <a:rPr sz="816" spc="-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производства"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  <a:p>
            <a:pPr>
              <a:spcBef>
                <a:spcPts val="3"/>
              </a:spcBef>
            </a:pPr>
            <a:endParaRPr sz="1122" dirty="0">
              <a:latin typeface="Times New Roman"/>
              <a:cs typeface="Times New Roman"/>
            </a:endParaRPr>
          </a:p>
          <a:p>
            <a:pPr marL="527261">
              <a:spcBef>
                <a:spcPts val="3"/>
              </a:spcBef>
            </a:pPr>
            <a:r>
              <a:rPr sz="1020" b="1" spc="85" dirty="0">
                <a:solidFill>
                  <a:srgbClr val="364093"/>
                </a:solidFill>
                <a:latin typeface="Calibri"/>
                <a:cs typeface="Calibri"/>
              </a:rPr>
              <a:t>Класс</a:t>
            </a:r>
            <a:r>
              <a:rPr sz="1020" b="1" spc="1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1020" b="1" spc="71" dirty="0">
                <a:solidFill>
                  <a:srgbClr val="364093"/>
                </a:solidFill>
                <a:latin typeface="Calibri"/>
                <a:cs typeface="Calibri"/>
              </a:rPr>
              <a:t>ОКВЭД</a:t>
            </a:r>
            <a:endParaRPr sz="1020" b="1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71588" y="1295888"/>
            <a:ext cx="421499" cy="0"/>
          </a:xfrm>
          <a:custGeom>
            <a:avLst/>
            <a:gdLst/>
            <a:ahLst/>
            <a:cxnLst/>
            <a:rect l="l" t="t" r="r" b="b"/>
            <a:pathLst>
              <a:path w="619760">
                <a:moveTo>
                  <a:pt x="61926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1" name="object 11"/>
          <p:cNvSpPr/>
          <p:nvPr/>
        </p:nvSpPr>
        <p:spPr>
          <a:xfrm>
            <a:off x="1171591" y="1295886"/>
            <a:ext cx="151584" cy="1948571"/>
          </a:xfrm>
          <a:custGeom>
            <a:avLst/>
            <a:gdLst/>
            <a:ahLst/>
            <a:cxnLst/>
            <a:rect l="l" t="t" r="r" b="b"/>
            <a:pathLst>
              <a:path w="222884" h="2865120">
                <a:moveTo>
                  <a:pt x="0" y="0"/>
                </a:moveTo>
                <a:lnTo>
                  <a:pt x="0" y="2864624"/>
                </a:lnTo>
                <a:lnTo>
                  <a:pt x="222516" y="2864624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2" name="object 12"/>
          <p:cNvSpPr/>
          <p:nvPr/>
        </p:nvSpPr>
        <p:spPr>
          <a:xfrm>
            <a:off x="1304957" y="3227009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3" name="object 13"/>
          <p:cNvSpPr/>
          <p:nvPr/>
        </p:nvSpPr>
        <p:spPr>
          <a:xfrm>
            <a:off x="1171591" y="2985102"/>
            <a:ext cx="151584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16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4" name="object 14"/>
          <p:cNvSpPr/>
          <p:nvPr/>
        </p:nvSpPr>
        <p:spPr>
          <a:xfrm>
            <a:off x="1304957" y="2967994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5" name="object 15"/>
          <p:cNvSpPr/>
          <p:nvPr/>
        </p:nvSpPr>
        <p:spPr>
          <a:xfrm>
            <a:off x="1171591" y="2616416"/>
            <a:ext cx="151584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16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6" name="object 16"/>
          <p:cNvSpPr/>
          <p:nvPr/>
        </p:nvSpPr>
        <p:spPr>
          <a:xfrm>
            <a:off x="1304957" y="2599312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7" name="object 17"/>
          <p:cNvSpPr/>
          <p:nvPr/>
        </p:nvSpPr>
        <p:spPr>
          <a:xfrm>
            <a:off x="1171591" y="2359300"/>
            <a:ext cx="151584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16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8" name="object 18"/>
          <p:cNvSpPr/>
          <p:nvPr/>
        </p:nvSpPr>
        <p:spPr>
          <a:xfrm>
            <a:off x="1304957" y="2342197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9" name="object 19"/>
          <p:cNvSpPr/>
          <p:nvPr/>
        </p:nvSpPr>
        <p:spPr>
          <a:xfrm>
            <a:off x="1171591" y="2102901"/>
            <a:ext cx="151584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16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0" name="object 20"/>
          <p:cNvSpPr/>
          <p:nvPr/>
        </p:nvSpPr>
        <p:spPr>
          <a:xfrm>
            <a:off x="1304957" y="2085799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1" name="object 21"/>
          <p:cNvSpPr/>
          <p:nvPr/>
        </p:nvSpPr>
        <p:spPr>
          <a:xfrm>
            <a:off x="1171591" y="1599873"/>
            <a:ext cx="151584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16" y="0"/>
                </a:lnTo>
              </a:path>
            </a:pathLst>
          </a:custGeom>
          <a:ln w="6350">
            <a:solidFill>
              <a:srgbClr val="E31836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2" name="object 22"/>
          <p:cNvSpPr/>
          <p:nvPr/>
        </p:nvSpPr>
        <p:spPr>
          <a:xfrm>
            <a:off x="1304957" y="1582764"/>
            <a:ext cx="34549" cy="3454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E31836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3" name="object 23"/>
          <p:cNvSpPr txBox="1"/>
          <p:nvPr/>
        </p:nvSpPr>
        <p:spPr>
          <a:xfrm>
            <a:off x="4555329" y="1164707"/>
            <a:ext cx="1601784" cy="342611"/>
          </a:xfrm>
          <a:prstGeom prst="rect">
            <a:avLst/>
          </a:prstGeom>
        </p:spPr>
        <p:txBody>
          <a:bodyPr vert="horz" wrap="square" lIns="0" tIns="34117" rIns="0" bIns="0" rtlCol="0">
            <a:spAutoFit/>
          </a:bodyPr>
          <a:lstStyle/>
          <a:p>
            <a:pPr marL="8636">
              <a:spcBef>
                <a:spcPts val="268"/>
              </a:spcBef>
            </a:pPr>
            <a:r>
              <a:rPr sz="1020" spc="85" dirty="0">
                <a:solidFill>
                  <a:srgbClr val="E31836"/>
                </a:solidFill>
                <a:latin typeface="Calibri"/>
                <a:cs typeface="Calibri"/>
              </a:rPr>
              <a:t>РАЗДЕЛ</a:t>
            </a:r>
            <a:r>
              <a:rPr sz="1020" spc="7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r>
              <a:rPr sz="1020" spc="119" dirty="0">
                <a:solidFill>
                  <a:srgbClr val="E31836"/>
                </a:solidFill>
                <a:latin typeface="Calibri"/>
                <a:cs typeface="Calibri"/>
              </a:rPr>
              <a:t>B</a:t>
            </a:r>
            <a:endParaRPr sz="1020" dirty="0">
              <a:latin typeface="Calibri"/>
              <a:cs typeface="Calibri"/>
            </a:endParaRPr>
          </a:p>
          <a:p>
            <a:pPr marL="8636">
              <a:spcBef>
                <a:spcPts val="160"/>
              </a:spcBef>
            </a:pPr>
            <a:r>
              <a:rPr sz="816" spc="27" dirty="0">
                <a:solidFill>
                  <a:srgbClr val="364093"/>
                </a:solidFill>
                <a:latin typeface="Calibri"/>
                <a:cs typeface="Calibri"/>
              </a:rPr>
              <a:t>"Добыча </a:t>
            </a:r>
            <a:r>
              <a:rPr sz="816" spc="51" dirty="0">
                <a:solidFill>
                  <a:srgbClr val="364093"/>
                </a:solidFill>
                <a:latin typeface="Calibri"/>
                <a:cs typeface="Calibri"/>
              </a:rPr>
              <a:t>полезных</a:t>
            </a:r>
            <a:r>
              <a:rPr sz="816" spc="-14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ископаемых</a:t>
            </a:r>
            <a:r>
              <a:rPr sz="816" spc="34" dirty="0">
                <a:solidFill>
                  <a:srgbClr val="001E31"/>
                </a:solidFill>
                <a:latin typeface="Calibri"/>
                <a:cs typeface="Calibri"/>
              </a:rPr>
              <a:t>"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55328" y="1852927"/>
            <a:ext cx="2735426" cy="478341"/>
          </a:xfrm>
          <a:prstGeom prst="rect">
            <a:avLst/>
          </a:prstGeom>
        </p:spPr>
        <p:txBody>
          <a:bodyPr vert="horz" wrap="square" lIns="0" tIns="36708" rIns="0" bIns="0" rtlCol="0">
            <a:spAutoFit/>
          </a:bodyPr>
          <a:lstStyle/>
          <a:p>
            <a:pPr marL="8636">
              <a:spcBef>
                <a:spcPts val="289"/>
              </a:spcBef>
            </a:pPr>
            <a:r>
              <a:rPr sz="1020" spc="85" dirty="0">
                <a:solidFill>
                  <a:srgbClr val="E31836"/>
                </a:solidFill>
                <a:latin typeface="Calibri"/>
                <a:cs typeface="Calibri"/>
              </a:rPr>
              <a:t>РАЗДЕЛ</a:t>
            </a:r>
            <a:r>
              <a:rPr sz="1020" spc="7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r>
              <a:rPr sz="1020" spc="68" dirty="0">
                <a:solidFill>
                  <a:srgbClr val="E31836"/>
                </a:solidFill>
                <a:latin typeface="Calibri"/>
                <a:cs typeface="Calibri"/>
              </a:rPr>
              <a:t>D</a:t>
            </a:r>
            <a:endParaRPr sz="1020" dirty="0">
              <a:latin typeface="Calibri"/>
              <a:cs typeface="Calibri"/>
            </a:endParaRPr>
          </a:p>
          <a:p>
            <a:pPr marL="8636" marR="3455">
              <a:lnSpc>
                <a:spcPct val="111100"/>
              </a:lnSpc>
              <a:spcBef>
                <a:spcPts val="71"/>
              </a:spcBef>
            </a:pP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"Обеспечение </a:t>
            </a:r>
            <a:r>
              <a:rPr sz="816" spc="51" dirty="0">
                <a:solidFill>
                  <a:srgbClr val="364093"/>
                </a:solidFill>
                <a:latin typeface="Calibri"/>
                <a:cs typeface="Calibri"/>
              </a:rPr>
              <a:t>электрической 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энергией,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газом и</a:t>
            </a:r>
            <a:r>
              <a:rPr sz="816" spc="-61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20" dirty="0">
                <a:solidFill>
                  <a:srgbClr val="364093"/>
                </a:solidFill>
                <a:latin typeface="Calibri"/>
                <a:cs typeface="Calibri"/>
              </a:rPr>
              <a:t>паром;  </a:t>
            </a:r>
            <a:r>
              <a:rPr sz="816" spc="37" dirty="0">
                <a:solidFill>
                  <a:srgbClr val="364093"/>
                </a:solidFill>
                <a:latin typeface="Calibri"/>
                <a:cs typeface="Calibri"/>
              </a:rPr>
              <a:t>кондиционирование</a:t>
            </a:r>
            <a:r>
              <a:rPr sz="816" spc="10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37" dirty="0">
                <a:solidFill>
                  <a:srgbClr val="364093"/>
                </a:solidFill>
                <a:latin typeface="Calibri"/>
                <a:cs typeface="Calibri"/>
              </a:rPr>
              <a:t>воздуха"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55329" y="2693714"/>
            <a:ext cx="2677988" cy="617675"/>
          </a:xfrm>
          <a:prstGeom prst="rect">
            <a:avLst/>
          </a:prstGeom>
        </p:spPr>
        <p:txBody>
          <a:bodyPr vert="horz" wrap="square" lIns="0" tIns="36708" rIns="0" bIns="0" rtlCol="0">
            <a:spAutoFit/>
          </a:bodyPr>
          <a:lstStyle/>
          <a:p>
            <a:pPr marL="8636">
              <a:spcBef>
                <a:spcPts val="289"/>
              </a:spcBef>
            </a:pPr>
            <a:r>
              <a:rPr sz="1020" spc="85" dirty="0">
                <a:solidFill>
                  <a:srgbClr val="E31836"/>
                </a:solidFill>
                <a:latin typeface="Calibri"/>
                <a:cs typeface="Calibri"/>
              </a:rPr>
              <a:t>РАЗДЕЛ</a:t>
            </a:r>
            <a:r>
              <a:rPr sz="1020" spc="7" dirty="0">
                <a:solidFill>
                  <a:srgbClr val="E31836"/>
                </a:solidFill>
                <a:latin typeface="Calibri"/>
                <a:cs typeface="Calibri"/>
              </a:rPr>
              <a:t> </a:t>
            </a:r>
            <a:r>
              <a:rPr sz="1020" spc="102" dirty="0">
                <a:solidFill>
                  <a:srgbClr val="E31836"/>
                </a:solidFill>
                <a:latin typeface="Calibri"/>
                <a:cs typeface="Calibri"/>
              </a:rPr>
              <a:t>E</a:t>
            </a:r>
            <a:endParaRPr sz="1020" dirty="0">
              <a:latin typeface="Calibri"/>
              <a:cs typeface="Calibri"/>
            </a:endParaRPr>
          </a:p>
          <a:p>
            <a:pPr marL="8636" marR="3455" indent="25478">
              <a:lnSpc>
                <a:spcPct val="111100"/>
              </a:lnSpc>
              <a:spcBef>
                <a:spcPts val="65"/>
              </a:spcBef>
            </a:pP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"Водоснабжение; водоотведение, </a:t>
            </a:r>
            <a:r>
              <a:rPr sz="816" spc="51" dirty="0">
                <a:solidFill>
                  <a:srgbClr val="364093"/>
                </a:solidFill>
                <a:latin typeface="Calibri"/>
                <a:cs typeface="Calibri"/>
              </a:rPr>
              <a:t>организация</a:t>
            </a:r>
            <a:r>
              <a:rPr sz="816" spc="-37" dirty="0">
                <a:solidFill>
                  <a:srgbClr val="364093"/>
                </a:solidFill>
                <a:latin typeface="Calibri"/>
                <a:cs typeface="Calibri"/>
              </a:rPr>
              <a:t> </a:t>
            </a:r>
            <a:r>
              <a:rPr sz="816" spc="41" dirty="0">
                <a:solidFill>
                  <a:srgbClr val="364093"/>
                </a:solidFill>
                <a:latin typeface="Calibri"/>
                <a:cs typeface="Calibri"/>
              </a:rPr>
              <a:t>сбора  </a:t>
            </a:r>
            <a:r>
              <a:rPr sz="816" spc="44" dirty="0">
                <a:solidFill>
                  <a:srgbClr val="364093"/>
                </a:solidFill>
                <a:latin typeface="Calibri"/>
                <a:cs typeface="Calibri"/>
              </a:rPr>
              <a:t>и </a:t>
            </a:r>
            <a:r>
              <a:rPr sz="816" spc="51" dirty="0">
                <a:solidFill>
                  <a:srgbClr val="364093"/>
                </a:solidFill>
                <a:latin typeface="Calibri"/>
                <a:cs typeface="Calibri"/>
              </a:rPr>
              <a:t>утилизации </a:t>
            </a:r>
            <a:r>
              <a:rPr sz="816" spc="34" dirty="0">
                <a:solidFill>
                  <a:srgbClr val="364093"/>
                </a:solidFill>
                <a:latin typeface="Calibri"/>
                <a:cs typeface="Calibri"/>
              </a:rPr>
              <a:t>отходов, </a:t>
            </a:r>
            <a:r>
              <a:rPr sz="816" spc="51" dirty="0">
                <a:solidFill>
                  <a:srgbClr val="364093"/>
                </a:solidFill>
                <a:latin typeface="Calibri"/>
                <a:cs typeface="Calibri"/>
              </a:rPr>
              <a:t>деятельность </a:t>
            </a:r>
            <a:r>
              <a:rPr sz="816" spc="27" dirty="0">
                <a:solidFill>
                  <a:srgbClr val="364093"/>
                </a:solidFill>
                <a:latin typeface="Calibri"/>
                <a:cs typeface="Calibri"/>
              </a:rPr>
              <a:t>по </a:t>
            </a:r>
            <a:r>
              <a:rPr sz="816" spc="51" dirty="0">
                <a:solidFill>
                  <a:srgbClr val="364093"/>
                </a:solidFill>
                <a:latin typeface="Calibri"/>
                <a:cs typeface="Calibri"/>
              </a:rPr>
              <a:t>ликвидации  загрязнений"</a:t>
            </a:r>
            <a:endParaRPr sz="816" dirty="0">
              <a:solidFill>
                <a:srgbClr val="364093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25420" y="182693"/>
            <a:ext cx="6398051" cy="228463"/>
          </a:xfrm>
          <a:prstGeom prst="rect">
            <a:avLst/>
          </a:prstGeom>
        </p:spPr>
        <p:txBody>
          <a:bodyPr vert="horz" wrap="square" lIns="0" tIns="8638" rIns="0" bIns="0" rtlCol="0">
            <a:spAutoFit/>
          </a:bodyPr>
          <a:lstStyle/>
          <a:p>
            <a:pPr marL="8636">
              <a:spcBef>
                <a:spcPts val="68"/>
              </a:spcBef>
            </a:pPr>
            <a:r>
              <a:rPr sz="1428" b="1" spc="163" dirty="0">
                <a:solidFill>
                  <a:srgbClr val="364093"/>
                </a:solidFill>
              </a:rPr>
              <a:t>|ОТРАСЛЕВЫЕ</a:t>
            </a:r>
            <a:r>
              <a:rPr sz="1428" b="1" spc="10" dirty="0">
                <a:solidFill>
                  <a:srgbClr val="364093"/>
                </a:solidFill>
              </a:rPr>
              <a:t> </a:t>
            </a:r>
            <a:r>
              <a:rPr sz="1428" b="1" spc="105" dirty="0">
                <a:solidFill>
                  <a:srgbClr val="364093"/>
                </a:solidFill>
              </a:rPr>
              <a:t>НАПРАВЛЕНИЯ,</a:t>
            </a:r>
            <a:r>
              <a:rPr sz="1428" b="1" spc="10" dirty="0">
                <a:solidFill>
                  <a:srgbClr val="364093"/>
                </a:solidFill>
              </a:rPr>
              <a:t> </a:t>
            </a:r>
            <a:r>
              <a:rPr sz="1428" b="1" spc="129" dirty="0">
                <a:solidFill>
                  <a:srgbClr val="364093"/>
                </a:solidFill>
              </a:rPr>
              <a:t>НЕ</a:t>
            </a:r>
            <a:r>
              <a:rPr sz="1428" b="1" spc="10" dirty="0">
                <a:solidFill>
                  <a:srgbClr val="364093"/>
                </a:solidFill>
              </a:rPr>
              <a:t> </a:t>
            </a:r>
            <a:r>
              <a:rPr sz="1428" b="1" spc="122" dirty="0">
                <a:solidFill>
                  <a:srgbClr val="364093"/>
                </a:solidFill>
              </a:rPr>
              <a:t>ФИНАНСИРУЕМЫЕ</a:t>
            </a:r>
            <a:r>
              <a:rPr sz="1428" b="1" spc="10" dirty="0">
                <a:solidFill>
                  <a:srgbClr val="364093"/>
                </a:solidFill>
              </a:rPr>
              <a:t> </a:t>
            </a:r>
            <a:r>
              <a:rPr sz="1428" b="1" spc="170" dirty="0">
                <a:solidFill>
                  <a:srgbClr val="364093"/>
                </a:solidFill>
              </a:rPr>
              <a:t>ФРП</a:t>
            </a:r>
            <a:endParaRPr sz="1428" b="1" dirty="0">
              <a:solidFill>
                <a:srgbClr val="364093"/>
              </a:solidFill>
            </a:endParaRPr>
          </a:p>
        </p:txBody>
      </p:sp>
      <p:grpSp>
        <p:nvGrpSpPr>
          <p:cNvPr id="296" name="Group 4"/>
          <p:cNvGrpSpPr>
            <a:grpSpLocks noChangeAspect="1"/>
          </p:cNvGrpSpPr>
          <p:nvPr/>
        </p:nvGrpSpPr>
        <p:grpSpPr bwMode="auto">
          <a:xfrm>
            <a:off x="7502234" y="13378"/>
            <a:ext cx="822208" cy="820736"/>
            <a:chOff x="1841" y="733"/>
            <a:chExt cx="1117" cy="1115"/>
          </a:xfrm>
        </p:grpSpPr>
        <p:sp>
          <p:nvSpPr>
            <p:cNvPr id="29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41" y="733"/>
              <a:ext cx="1117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grpSp>
          <p:nvGrpSpPr>
            <p:cNvPr id="298" name="Group 205"/>
            <p:cNvGrpSpPr>
              <a:grpSpLocks/>
            </p:cNvGrpSpPr>
            <p:nvPr/>
          </p:nvGrpSpPr>
          <p:grpSpPr bwMode="auto">
            <a:xfrm>
              <a:off x="1807" y="699"/>
              <a:ext cx="1195" cy="1191"/>
              <a:chOff x="1807" y="699"/>
              <a:chExt cx="1195" cy="1191"/>
            </a:xfrm>
          </p:grpSpPr>
          <p:sp>
            <p:nvSpPr>
              <p:cNvPr id="365" name="Oval 5"/>
              <p:cNvSpPr>
                <a:spLocks noChangeArrowheads="1"/>
              </p:cNvSpPr>
              <p:nvPr/>
            </p:nvSpPr>
            <p:spPr bwMode="auto">
              <a:xfrm>
                <a:off x="1844" y="736"/>
                <a:ext cx="1121" cy="1117"/>
              </a:xfrm>
              <a:prstGeom prst="ellipse">
                <a:avLst/>
              </a:prstGeom>
              <a:solidFill>
                <a:srgbClr val="364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66" name="Freeform 6"/>
              <p:cNvSpPr>
                <a:spLocks/>
              </p:cNvSpPr>
              <p:nvPr/>
            </p:nvSpPr>
            <p:spPr bwMode="auto">
              <a:xfrm>
                <a:off x="1807" y="699"/>
                <a:ext cx="1195" cy="1191"/>
              </a:xfrm>
              <a:custGeom>
                <a:avLst/>
                <a:gdLst>
                  <a:gd name="T0" fmla="*/ 2901 w 16318"/>
                  <a:gd name="T1" fmla="*/ 2901 h 16318"/>
                  <a:gd name="T2" fmla="*/ 2901 w 16318"/>
                  <a:gd name="T3" fmla="*/ 13417 h 16318"/>
                  <a:gd name="T4" fmla="*/ 13417 w 16318"/>
                  <a:gd name="T5" fmla="*/ 13417 h 16318"/>
                  <a:gd name="T6" fmla="*/ 13417 w 16318"/>
                  <a:gd name="T7" fmla="*/ 2901 h 16318"/>
                  <a:gd name="T8" fmla="*/ 2901 w 16318"/>
                  <a:gd name="T9" fmla="*/ 2901 h 16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18" h="16318">
                    <a:moveTo>
                      <a:pt x="2901" y="2901"/>
                    </a:moveTo>
                    <a:cubicBezTo>
                      <a:pt x="0" y="5802"/>
                      <a:pt x="0" y="10516"/>
                      <a:pt x="2901" y="13417"/>
                    </a:cubicBezTo>
                    <a:cubicBezTo>
                      <a:pt x="5802" y="16318"/>
                      <a:pt x="10516" y="16318"/>
                      <a:pt x="13417" y="13417"/>
                    </a:cubicBezTo>
                    <a:cubicBezTo>
                      <a:pt x="16318" y="10516"/>
                      <a:pt x="16318" y="5802"/>
                      <a:pt x="13417" y="2901"/>
                    </a:cubicBezTo>
                    <a:cubicBezTo>
                      <a:pt x="10516" y="0"/>
                      <a:pt x="5802" y="0"/>
                      <a:pt x="2901" y="290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67" name="Oval 7"/>
              <p:cNvSpPr>
                <a:spLocks noChangeArrowheads="1"/>
              </p:cNvSpPr>
              <p:nvPr/>
            </p:nvSpPr>
            <p:spPr bwMode="auto">
              <a:xfrm>
                <a:off x="1965" y="856"/>
                <a:ext cx="879" cy="877"/>
              </a:xfrm>
              <a:prstGeom prst="ellipse">
                <a:avLst/>
              </a:prstGeom>
              <a:solidFill>
                <a:srgbClr val="364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68" name="Freeform 8"/>
              <p:cNvSpPr>
                <a:spLocks noEditPoints="1"/>
              </p:cNvSpPr>
              <p:nvPr/>
            </p:nvSpPr>
            <p:spPr bwMode="auto">
              <a:xfrm>
                <a:off x="1886" y="770"/>
                <a:ext cx="1040" cy="1016"/>
              </a:xfrm>
              <a:custGeom>
                <a:avLst/>
                <a:gdLst>
                  <a:gd name="T0" fmla="*/ 4134 w 14199"/>
                  <a:gd name="T1" fmla="*/ 13085 h 13913"/>
                  <a:gd name="T2" fmla="*/ 3573 w 14199"/>
                  <a:gd name="T3" fmla="*/ 12422 h 13913"/>
                  <a:gd name="T4" fmla="*/ 3360 w 14199"/>
                  <a:gd name="T5" fmla="*/ 12861 h 13913"/>
                  <a:gd name="T6" fmla="*/ 3483 w 14199"/>
                  <a:gd name="T7" fmla="*/ 12697 h 13913"/>
                  <a:gd name="T8" fmla="*/ 2576 w 14199"/>
                  <a:gd name="T9" fmla="*/ 12365 h 13913"/>
                  <a:gd name="T10" fmla="*/ 2487 w 14199"/>
                  <a:gd name="T11" fmla="*/ 12198 h 13913"/>
                  <a:gd name="T12" fmla="*/ 2234 w 14199"/>
                  <a:gd name="T13" fmla="*/ 12048 h 13913"/>
                  <a:gd name="T14" fmla="*/ 2436 w 14199"/>
                  <a:gd name="T15" fmla="*/ 11498 h 13913"/>
                  <a:gd name="T16" fmla="*/ 1667 w 14199"/>
                  <a:gd name="T17" fmla="*/ 10464 h 13913"/>
                  <a:gd name="T18" fmla="*/ 1281 w 14199"/>
                  <a:gd name="T19" fmla="*/ 10062 h 13913"/>
                  <a:gd name="T20" fmla="*/ 474 w 14199"/>
                  <a:gd name="T21" fmla="*/ 9650 h 13913"/>
                  <a:gd name="T22" fmla="*/ 425 w 14199"/>
                  <a:gd name="T23" fmla="*/ 8074 h 13913"/>
                  <a:gd name="T24" fmla="*/ 714 w 14199"/>
                  <a:gd name="T25" fmla="*/ 8451 h 13913"/>
                  <a:gd name="T26" fmla="*/ 24 w 14199"/>
                  <a:gd name="T27" fmla="*/ 7485 h 13913"/>
                  <a:gd name="T28" fmla="*/ 54 w 14199"/>
                  <a:gd name="T29" fmla="*/ 6403 h 13913"/>
                  <a:gd name="T30" fmla="*/ 403 w 14199"/>
                  <a:gd name="T31" fmla="*/ 5744 h 13913"/>
                  <a:gd name="T32" fmla="*/ 1190 w 14199"/>
                  <a:gd name="T33" fmla="*/ 4251 h 13913"/>
                  <a:gd name="T34" fmla="*/ 974 w 14199"/>
                  <a:gd name="T35" fmla="*/ 4314 h 13913"/>
                  <a:gd name="T36" fmla="*/ 832 w 14199"/>
                  <a:gd name="T37" fmla="*/ 4338 h 13913"/>
                  <a:gd name="T38" fmla="*/ 1438 w 14199"/>
                  <a:gd name="T39" fmla="*/ 4224 h 13913"/>
                  <a:gd name="T40" fmla="*/ 1789 w 14199"/>
                  <a:gd name="T41" fmla="*/ 3125 h 13913"/>
                  <a:gd name="T42" fmla="*/ 2292 w 14199"/>
                  <a:gd name="T43" fmla="*/ 2649 h 13913"/>
                  <a:gd name="T44" fmla="*/ 2256 w 14199"/>
                  <a:gd name="T45" fmla="*/ 2489 h 13913"/>
                  <a:gd name="T46" fmla="*/ 2722 w 14199"/>
                  <a:gd name="T47" fmla="*/ 2362 h 13913"/>
                  <a:gd name="T48" fmla="*/ 3361 w 14199"/>
                  <a:gd name="T49" fmla="*/ 1758 h 13913"/>
                  <a:gd name="T50" fmla="*/ 3180 w 14199"/>
                  <a:gd name="T51" fmla="*/ 1472 h 13913"/>
                  <a:gd name="T52" fmla="*/ 3765 w 14199"/>
                  <a:gd name="T53" fmla="*/ 974 h 13913"/>
                  <a:gd name="T54" fmla="*/ 4933 w 14199"/>
                  <a:gd name="T55" fmla="*/ 1077 h 13913"/>
                  <a:gd name="T56" fmla="*/ 4936 w 14199"/>
                  <a:gd name="T57" fmla="*/ 775 h 13913"/>
                  <a:gd name="T58" fmla="*/ 5491 w 14199"/>
                  <a:gd name="T59" fmla="*/ 322 h 13913"/>
                  <a:gd name="T60" fmla="*/ 5850 w 14199"/>
                  <a:gd name="T61" fmla="*/ 102 h 13913"/>
                  <a:gd name="T62" fmla="*/ 7128 w 14199"/>
                  <a:gd name="T63" fmla="*/ 677 h 13913"/>
                  <a:gd name="T64" fmla="*/ 7568 w 14199"/>
                  <a:gd name="T65" fmla="*/ 344 h 13913"/>
                  <a:gd name="T66" fmla="*/ 8009 w 14199"/>
                  <a:gd name="T67" fmla="*/ 553 h 13913"/>
                  <a:gd name="T68" fmla="*/ 8227 w 14199"/>
                  <a:gd name="T69" fmla="*/ 483 h 13913"/>
                  <a:gd name="T70" fmla="*/ 9010 w 14199"/>
                  <a:gd name="T71" fmla="*/ 397 h 13913"/>
                  <a:gd name="T72" fmla="*/ 9587 w 14199"/>
                  <a:gd name="T73" fmla="*/ 1189 h 13913"/>
                  <a:gd name="T74" fmla="*/ 11509 w 14199"/>
                  <a:gd name="T75" fmla="*/ 2060 h 13913"/>
                  <a:gd name="T76" fmla="*/ 11448 w 14199"/>
                  <a:gd name="T77" fmla="*/ 1839 h 13913"/>
                  <a:gd name="T78" fmla="*/ 12221 w 14199"/>
                  <a:gd name="T79" fmla="*/ 2298 h 13913"/>
                  <a:gd name="T80" fmla="*/ 12079 w 14199"/>
                  <a:gd name="T81" fmla="*/ 2659 h 13913"/>
                  <a:gd name="T82" fmla="*/ 12504 w 14199"/>
                  <a:gd name="T83" fmla="*/ 2797 h 13913"/>
                  <a:gd name="T84" fmla="*/ 12247 w 14199"/>
                  <a:gd name="T85" fmla="*/ 3305 h 13913"/>
                  <a:gd name="T86" fmla="*/ 13617 w 14199"/>
                  <a:gd name="T87" fmla="*/ 4335 h 13913"/>
                  <a:gd name="T88" fmla="*/ 13289 w 14199"/>
                  <a:gd name="T89" fmla="*/ 3725 h 13913"/>
                  <a:gd name="T90" fmla="*/ 13614 w 14199"/>
                  <a:gd name="T91" fmla="*/ 4731 h 13913"/>
                  <a:gd name="T92" fmla="*/ 13241 w 14199"/>
                  <a:gd name="T93" fmla="*/ 4977 h 13913"/>
                  <a:gd name="T94" fmla="*/ 13327 w 14199"/>
                  <a:gd name="T95" fmla="*/ 5544 h 13913"/>
                  <a:gd name="T96" fmla="*/ 13952 w 14199"/>
                  <a:gd name="T97" fmla="*/ 5346 h 13913"/>
                  <a:gd name="T98" fmla="*/ 13489 w 14199"/>
                  <a:gd name="T99" fmla="*/ 7652 h 13913"/>
                  <a:gd name="T100" fmla="*/ 14077 w 14199"/>
                  <a:gd name="T101" fmla="*/ 7358 h 13913"/>
                  <a:gd name="T102" fmla="*/ 13878 w 14199"/>
                  <a:gd name="T103" fmla="*/ 8247 h 13913"/>
                  <a:gd name="T104" fmla="*/ 13723 w 14199"/>
                  <a:gd name="T105" fmla="*/ 9292 h 13913"/>
                  <a:gd name="T106" fmla="*/ 13270 w 14199"/>
                  <a:gd name="T107" fmla="*/ 10241 h 13913"/>
                  <a:gd name="T108" fmla="*/ 12057 w 14199"/>
                  <a:gd name="T109" fmla="*/ 11356 h 13913"/>
                  <a:gd name="T110" fmla="*/ 11603 w 14199"/>
                  <a:gd name="T111" fmla="*/ 11974 h 13913"/>
                  <a:gd name="T112" fmla="*/ 11923 w 14199"/>
                  <a:gd name="T113" fmla="*/ 12105 h 13913"/>
                  <a:gd name="T114" fmla="*/ 11537 w 14199"/>
                  <a:gd name="T115" fmla="*/ 12360 h 13913"/>
                  <a:gd name="T116" fmla="*/ 11355 w 14199"/>
                  <a:gd name="T117" fmla="*/ 12590 h 13913"/>
                  <a:gd name="T118" fmla="*/ 10827 w 14199"/>
                  <a:gd name="T119" fmla="*/ 12324 h 13913"/>
                  <a:gd name="T120" fmla="*/ 9682 w 14199"/>
                  <a:gd name="T121" fmla="*/ 12929 h 13913"/>
                  <a:gd name="T122" fmla="*/ 9096 w 14199"/>
                  <a:gd name="T123" fmla="*/ 13473 h 13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199" h="13913">
                    <a:moveTo>
                      <a:pt x="4826" y="13055"/>
                    </a:moveTo>
                    <a:lnTo>
                      <a:pt x="4992" y="13112"/>
                    </a:lnTo>
                    <a:lnTo>
                      <a:pt x="4841" y="13546"/>
                    </a:lnTo>
                    <a:lnTo>
                      <a:pt x="5267" y="13205"/>
                    </a:lnTo>
                    <a:lnTo>
                      <a:pt x="5429" y="13260"/>
                    </a:lnTo>
                    <a:lnTo>
                      <a:pt x="5201" y="13913"/>
                    </a:lnTo>
                    <a:lnTo>
                      <a:pt x="5036" y="13856"/>
                    </a:lnTo>
                    <a:lnTo>
                      <a:pt x="5173" y="13463"/>
                    </a:lnTo>
                    <a:lnTo>
                      <a:pt x="4780" y="13769"/>
                    </a:lnTo>
                    <a:lnTo>
                      <a:pt x="4599" y="13708"/>
                    </a:lnTo>
                    <a:lnTo>
                      <a:pt x="4826" y="13055"/>
                    </a:lnTo>
                    <a:close/>
                    <a:moveTo>
                      <a:pt x="4101" y="12734"/>
                    </a:moveTo>
                    <a:lnTo>
                      <a:pt x="4264" y="12809"/>
                    </a:lnTo>
                    <a:lnTo>
                      <a:pt x="4134" y="13085"/>
                    </a:lnTo>
                    <a:lnTo>
                      <a:pt x="4375" y="13196"/>
                    </a:lnTo>
                    <a:lnTo>
                      <a:pt x="4505" y="12920"/>
                    </a:lnTo>
                    <a:lnTo>
                      <a:pt x="4669" y="12995"/>
                    </a:lnTo>
                    <a:lnTo>
                      <a:pt x="4373" y="13621"/>
                    </a:lnTo>
                    <a:lnTo>
                      <a:pt x="4210" y="13545"/>
                    </a:lnTo>
                    <a:lnTo>
                      <a:pt x="4318" y="13317"/>
                    </a:lnTo>
                    <a:lnTo>
                      <a:pt x="4077" y="13206"/>
                    </a:lnTo>
                    <a:lnTo>
                      <a:pt x="3969" y="13434"/>
                    </a:lnTo>
                    <a:lnTo>
                      <a:pt x="3805" y="13359"/>
                    </a:lnTo>
                    <a:lnTo>
                      <a:pt x="4101" y="12734"/>
                    </a:lnTo>
                    <a:close/>
                    <a:moveTo>
                      <a:pt x="3323" y="12499"/>
                    </a:moveTo>
                    <a:cubicBezTo>
                      <a:pt x="3342" y="12471"/>
                      <a:pt x="3364" y="12449"/>
                      <a:pt x="3390" y="12435"/>
                    </a:cubicBezTo>
                    <a:cubicBezTo>
                      <a:pt x="3416" y="12420"/>
                      <a:pt x="3443" y="12412"/>
                      <a:pt x="3473" y="12410"/>
                    </a:cubicBezTo>
                    <a:cubicBezTo>
                      <a:pt x="3507" y="12408"/>
                      <a:pt x="3541" y="12412"/>
                      <a:pt x="3573" y="12422"/>
                    </a:cubicBezTo>
                    <a:cubicBezTo>
                      <a:pt x="3606" y="12433"/>
                      <a:pt x="3643" y="12452"/>
                      <a:pt x="3686" y="12479"/>
                    </a:cubicBezTo>
                    <a:lnTo>
                      <a:pt x="3941" y="12643"/>
                    </a:lnTo>
                    <a:lnTo>
                      <a:pt x="3561" y="13222"/>
                    </a:lnTo>
                    <a:lnTo>
                      <a:pt x="3333" y="13076"/>
                    </a:lnTo>
                    <a:cubicBezTo>
                      <a:pt x="3286" y="13045"/>
                      <a:pt x="3252" y="13022"/>
                      <a:pt x="3233" y="13005"/>
                    </a:cubicBezTo>
                    <a:cubicBezTo>
                      <a:pt x="3213" y="12987"/>
                      <a:pt x="3195" y="12967"/>
                      <a:pt x="3181" y="12942"/>
                    </a:cubicBezTo>
                    <a:cubicBezTo>
                      <a:pt x="3166" y="12917"/>
                      <a:pt x="3159" y="12891"/>
                      <a:pt x="3161" y="12865"/>
                    </a:cubicBezTo>
                    <a:cubicBezTo>
                      <a:pt x="3162" y="12840"/>
                      <a:pt x="3171" y="12815"/>
                      <a:pt x="3187" y="12791"/>
                    </a:cubicBezTo>
                    <a:cubicBezTo>
                      <a:pt x="3205" y="12763"/>
                      <a:pt x="3229" y="12743"/>
                      <a:pt x="3258" y="12731"/>
                    </a:cubicBezTo>
                    <a:cubicBezTo>
                      <a:pt x="3287" y="12719"/>
                      <a:pt x="3319" y="12716"/>
                      <a:pt x="3354" y="12722"/>
                    </a:cubicBezTo>
                    <a:lnTo>
                      <a:pt x="3356" y="12719"/>
                    </a:lnTo>
                    <a:cubicBezTo>
                      <a:pt x="3323" y="12686"/>
                      <a:pt x="3302" y="12651"/>
                      <a:pt x="3296" y="12613"/>
                    </a:cubicBezTo>
                    <a:cubicBezTo>
                      <a:pt x="3289" y="12575"/>
                      <a:pt x="3298" y="12537"/>
                      <a:pt x="3323" y="12499"/>
                    </a:cubicBezTo>
                    <a:close/>
                    <a:moveTo>
                      <a:pt x="3360" y="12861"/>
                    </a:moveTo>
                    <a:cubicBezTo>
                      <a:pt x="3354" y="12870"/>
                      <a:pt x="3350" y="12881"/>
                      <a:pt x="3349" y="12894"/>
                    </a:cubicBezTo>
                    <a:cubicBezTo>
                      <a:pt x="3347" y="12907"/>
                      <a:pt x="3351" y="12919"/>
                      <a:pt x="3361" y="12932"/>
                    </a:cubicBezTo>
                    <a:cubicBezTo>
                      <a:pt x="3369" y="12943"/>
                      <a:pt x="3381" y="12954"/>
                      <a:pt x="3397" y="12965"/>
                    </a:cubicBezTo>
                    <a:cubicBezTo>
                      <a:pt x="3413" y="12976"/>
                      <a:pt x="3436" y="12991"/>
                      <a:pt x="3466" y="13010"/>
                    </a:cubicBezTo>
                    <a:lnTo>
                      <a:pt x="3480" y="13019"/>
                    </a:lnTo>
                    <a:lnTo>
                      <a:pt x="3561" y="12897"/>
                    </a:lnTo>
                    <a:lnTo>
                      <a:pt x="3537" y="12882"/>
                    </a:lnTo>
                    <a:cubicBezTo>
                      <a:pt x="3513" y="12866"/>
                      <a:pt x="3493" y="12854"/>
                      <a:pt x="3475" y="12843"/>
                    </a:cubicBezTo>
                    <a:cubicBezTo>
                      <a:pt x="3458" y="12833"/>
                      <a:pt x="3443" y="12828"/>
                      <a:pt x="3430" y="12826"/>
                    </a:cubicBezTo>
                    <a:cubicBezTo>
                      <a:pt x="3413" y="12823"/>
                      <a:pt x="3399" y="12825"/>
                      <a:pt x="3388" y="12832"/>
                    </a:cubicBezTo>
                    <a:cubicBezTo>
                      <a:pt x="3378" y="12839"/>
                      <a:pt x="3369" y="12848"/>
                      <a:pt x="3360" y="12861"/>
                    </a:cubicBezTo>
                    <a:close/>
                    <a:moveTo>
                      <a:pt x="3478" y="12601"/>
                    </a:moveTo>
                    <a:cubicBezTo>
                      <a:pt x="3466" y="12620"/>
                      <a:pt x="3461" y="12636"/>
                      <a:pt x="3461" y="12651"/>
                    </a:cubicBezTo>
                    <a:cubicBezTo>
                      <a:pt x="3462" y="12666"/>
                      <a:pt x="3469" y="12681"/>
                      <a:pt x="3483" y="12697"/>
                    </a:cubicBezTo>
                    <a:cubicBezTo>
                      <a:pt x="3493" y="12708"/>
                      <a:pt x="3508" y="12720"/>
                      <a:pt x="3529" y="12734"/>
                    </a:cubicBezTo>
                    <a:cubicBezTo>
                      <a:pt x="3549" y="12747"/>
                      <a:pt x="3571" y="12761"/>
                      <a:pt x="3593" y="12776"/>
                    </a:cubicBezTo>
                    <a:lnTo>
                      <a:pt x="3626" y="12797"/>
                    </a:lnTo>
                    <a:lnTo>
                      <a:pt x="3721" y="12653"/>
                    </a:lnTo>
                    <a:lnTo>
                      <a:pt x="3710" y="12646"/>
                    </a:lnTo>
                    <a:cubicBezTo>
                      <a:pt x="3668" y="12618"/>
                      <a:pt x="3637" y="12599"/>
                      <a:pt x="3619" y="12587"/>
                    </a:cubicBezTo>
                    <a:cubicBezTo>
                      <a:pt x="3600" y="12576"/>
                      <a:pt x="3581" y="12568"/>
                      <a:pt x="3561" y="12565"/>
                    </a:cubicBezTo>
                    <a:cubicBezTo>
                      <a:pt x="3541" y="12561"/>
                      <a:pt x="3525" y="12563"/>
                      <a:pt x="3512" y="12570"/>
                    </a:cubicBezTo>
                    <a:cubicBezTo>
                      <a:pt x="3499" y="12577"/>
                      <a:pt x="3488" y="12587"/>
                      <a:pt x="3478" y="12601"/>
                    </a:cubicBezTo>
                    <a:close/>
                    <a:moveTo>
                      <a:pt x="2931" y="11932"/>
                    </a:moveTo>
                    <a:lnTo>
                      <a:pt x="3324" y="12246"/>
                    </a:lnTo>
                    <a:lnTo>
                      <a:pt x="2884" y="12782"/>
                    </a:lnTo>
                    <a:lnTo>
                      <a:pt x="2491" y="12468"/>
                    </a:lnTo>
                    <a:lnTo>
                      <a:pt x="2576" y="12365"/>
                    </a:lnTo>
                    <a:lnTo>
                      <a:pt x="2829" y="12567"/>
                    </a:lnTo>
                    <a:lnTo>
                      <a:pt x="2905" y="12475"/>
                    </a:lnTo>
                    <a:lnTo>
                      <a:pt x="2670" y="12287"/>
                    </a:lnTo>
                    <a:lnTo>
                      <a:pt x="2755" y="12183"/>
                    </a:lnTo>
                    <a:lnTo>
                      <a:pt x="2990" y="12371"/>
                    </a:lnTo>
                    <a:lnTo>
                      <a:pt x="3099" y="12239"/>
                    </a:lnTo>
                    <a:lnTo>
                      <a:pt x="2846" y="12036"/>
                    </a:lnTo>
                    <a:lnTo>
                      <a:pt x="2931" y="11932"/>
                    </a:lnTo>
                    <a:close/>
                    <a:moveTo>
                      <a:pt x="2604" y="11606"/>
                    </a:moveTo>
                    <a:cubicBezTo>
                      <a:pt x="2642" y="11642"/>
                      <a:pt x="2671" y="11680"/>
                      <a:pt x="2692" y="11721"/>
                    </a:cubicBezTo>
                    <a:cubicBezTo>
                      <a:pt x="2713" y="11762"/>
                      <a:pt x="2724" y="11804"/>
                      <a:pt x="2726" y="11847"/>
                    </a:cubicBezTo>
                    <a:cubicBezTo>
                      <a:pt x="2727" y="11891"/>
                      <a:pt x="2719" y="11934"/>
                      <a:pt x="2700" y="11979"/>
                    </a:cubicBezTo>
                    <a:cubicBezTo>
                      <a:pt x="2681" y="12023"/>
                      <a:pt x="2651" y="12066"/>
                      <a:pt x="2609" y="12108"/>
                    </a:cubicBezTo>
                    <a:cubicBezTo>
                      <a:pt x="2571" y="12147"/>
                      <a:pt x="2530" y="12177"/>
                      <a:pt x="2487" y="12198"/>
                    </a:cubicBezTo>
                    <a:cubicBezTo>
                      <a:pt x="2443" y="12219"/>
                      <a:pt x="2399" y="12230"/>
                      <a:pt x="2354" y="12231"/>
                    </a:cubicBezTo>
                    <a:cubicBezTo>
                      <a:pt x="2311" y="12232"/>
                      <a:pt x="2267" y="12223"/>
                      <a:pt x="2223" y="12204"/>
                    </a:cubicBezTo>
                    <a:cubicBezTo>
                      <a:pt x="2179" y="12186"/>
                      <a:pt x="2138" y="12158"/>
                      <a:pt x="2100" y="12122"/>
                    </a:cubicBezTo>
                    <a:cubicBezTo>
                      <a:pt x="2078" y="12101"/>
                      <a:pt x="2061" y="12082"/>
                      <a:pt x="2046" y="12063"/>
                    </a:cubicBezTo>
                    <a:cubicBezTo>
                      <a:pt x="2031" y="12045"/>
                      <a:pt x="2018" y="12027"/>
                      <a:pt x="2008" y="12009"/>
                    </a:cubicBezTo>
                    <a:cubicBezTo>
                      <a:pt x="1997" y="11991"/>
                      <a:pt x="1988" y="11973"/>
                      <a:pt x="1981" y="11956"/>
                    </a:cubicBezTo>
                    <a:cubicBezTo>
                      <a:pt x="1973" y="11939"/>
                      <a:pt x="1967" y="11924"/>
                      <a:pt x="1962" y="11911"/>
                    </a:cubicBezTo>
                    <a:lnTo>
                      <a:pt x="2080" y="11790"/>
                    </a:lnTo>
                    <a:lnTo>
                      <a:pt x="2095" y="11805"/>
                    </a:lnTo>
                    <a:cubicBezTo>
                      <a:pt x="2096" y="11816"/>
                      <a:pt x="2098" y="11830"/>
                      <a:pt x="2100" y="11846"/>
                    </a:cubicBezTo>
                    <a:cubicBezTo>
                      <a:pt x="2103" y="11863"/>
                      <a:pt x="2106" y="11880"/>
                      <a:pt x="2112" y="11899"/>
                    </a:cubicBezTo>
                    <a:cubicBezTo>
                      <a:pt x="2117" y="11918"/>
                      <a:pt x="2125" y="11937"/>
                      <a:pt x="2134" y="11955"/>
                    </a:cubicBezTo>
                    <a:cubicBezTo>
                      <a:pt x="2144" y="11974"/>
                      <a:pt x="2157" y="11991"/>
                      <a:pt x="2173" y="12007"/>
                    </a:cubicBezTo>
                    <a:cubicBezTo>
                      <a:pt x="2192" y="12024"/>
                      <a:pt x="2211" y="12038"/>
                      <a:pt x="2234" y="12048"/>
                    </a:cubicBezTo>
                    <a:cubicBezTo>
                      <a:pt x="2256" y="12058"/>
                      <a:pt x="2280" y="12063"/>
                      <a:pt x="2307" y="12063"/>
                    </a:cubicBezTo>
                    <a:cubicBezTo>
                      <a:pt x="2332" y="12063"/>
                      <a:pt x="2360" y="12057"/>
                      <a:pt x="2388" y="12044"/>
                    </a:cubicBezTo>
                    <a:cubicBezTo>
                      <a:pt x="2417" y="12031"/>
                      <a:pt x="2446" y="12009"/>
                      <a:pt x="2475" y="11979"/>
                    </a:cubicBezTo>
                    <a:cubicBezTo>
                      <a:pt x="2505" y="11948"/>
                      <a:pt x="2526" y="11918"/>
                      <a:pt x="2538" y="11889"/>
                    </a:cubicBezTo>
                    <a:cubicBezTo>
                      <a:pt x="2549" y="11859"/>
                      <a:pt x="2554" y="11832"/>
                      <a:pt x="2552" y="11807"/>
                    </a:cubicBezTo>
                    <a:cubicBezTo>
                      <a:pt x="2551" y="11782"/>
                      <a:pt x="2544" y="11759"/>
                      <a:pt x="2532" y="11737"/>
                    </a:cubicBezTo>
                    <a:cubicBezTo>
                      <a:pt x="2520" y="11716"/>
                      <a:pt x="2506" y="11698"/>
                      <a:pt x="2490" y="11682"/>
                    </a:cubicBezTo>
                    <a:cubicBezTo>
                      <a:pt x="2474" y="11667"/>
                      <a:pt x="2456" y="11654"/>
                      <a:pt x="2436" y="11644"/>
                    </a:cubicBezTo>
                    <a:cubicBezTo>
                      <a:pt x="2416" y="11634"/>
                      <a:pt x="2396" y="11627"/>
                      <a:pt x="2375" y="11623"/>
                    </a:cubicBezTo>
                    <a:cubicBezTo>
                      <a:pt x="2358" y="11618"/>
                      <a:pt x="2341" y="11616"/>
                      <a:pt x="2324" y="11614"/>
                    </a:cubicBezTo>
                    <a:cubicBezTo>
                      <a:pt x="2307" y="11612"/>
                      <a:pt x="2293" y="11611"/>
                      <a:pt x="2282" y="11611"/>
                    </a:cubicBezTo>
                    <a:lnTo>
                      <a:pt x="2269" y="11598"/>
                    </a:lnTo>
                    <a:lnTo>
                      <a:pt x="2385" y="11479"/>
                    </a:lnTo>
                    <a:cubicBezTo>
                      <a:pt x="2403" y="11486"/>
                      <a:pt x="2420" y="11492"/>
                      <a:pt x="2436" y="11498"/>
                    </a:cubicBezTo>
                    <a:cubicBezTo>
                      <a:pt x="2452" y="11504"/>
                      <a:pt x="2469" y="11511"/>
                      <a:pt x="2485" y="11520"/>
                    </a:cubicBezTo>
                    <a:cubicBezTo>
                      <a:pt x="2506" y="11531"/>
                      <a:pt x="2525" y="11542"/>
                      <a:pt x="2541" y="11553"/>
                    </a:cubicBezTo>
                    <a:cubicBezTo>
                      <a:pt x="2558" y="11564"/>
                      <a:pt x="2579" y="11582"/>
                      <a:pt x="2604" y="11606"/>
                    </a:cubicBezTo>
                    <a:close/>
                    <a:moveTo>
                      <a:pt x="1549" y="11296"/>
                    </a:moveTo>
                    <a:lnTo>
                      <a:pt x="1689" y="11461"/>
                    </a:lnTo>
                    <a:lnTo>
                      <a:pt x="2121" y="11103"/>
                    </a:lnTo>
                    <a:lnTo>
                      <a:pt x="2237" y="11239"/>
                    </a:lnTo>
                    <a:lnTo>
                      <a:pt x="1805" y="11597"/>
                    </a:lnTo>
                    <a:lnTo>
                      <a:pt x="1946" y="11762"/>
                    </a:lnTo>
                    <a:lnTo>
                      <a:pt x="1842" y="11848"/>
                    </a:lnTo>
                    <a:lnTo>
                      <a:pt x="1446" y="11381"/>
                    </a:lnTo>
                    <a:lnTo>
                      <a:pt x="1549" y="11296"/>
                    </a:lnTo>
                    <a:close/>
                    <a:moveTo>
                      <a:pt x="1574" y="10317"/>
                    </a:moveTo>
                    <a:lnTo>
                      <a:pt x="1667" y="10464"/>
                    </a:lnTo>
                    <a:lnTo>
                      <a:pt x="1272" y="10708"/>
                    </a:lnTo>
                    <a:lnTo>
                      <a:pt x="1821" y="10707"/>
                    </a:lnTo>
                    <a:lnTo>
                      <a:pt x="1912" y="10851"/>
                    </a:lnTo>
                    <a:lnTo>
                      <a:pt x="1319" y="11216"/>
                    </a:lnTo>
                    <a:lnTo>
                      <a:pt x="1226" y="11070"/>
                    </a:lnTo>
                    <a:lnTo>
                      <a:pt x="1583" y="10849"/>
                    </a:lnTo>
                    <a:lnTo>
                      <a:pt x="1083" y="10843"/>
                    </a:lnTo>
                    <a:lnTo>
                      <a:pt x="981" y="10683"/>
                    </a:lnTo>
                    <a:lnTo>
                      <a:pt x="1574" y="10317"/>
                    </a:lnTo>
                    <a:close/>
                    <a:moveTo>
                      <a:pt x="1261" y="9695"/>
                    </a:moveTo>
                    <a:lnTo>
                      <a:pt x="1476" y="10171"/>
                    </a:lnTo>
                    <a:lnTo>
                      <a:pt x="838" y="10452"/>
                    </a:lnTo>
                    <a:lnTo>
                      <a:pt x="764" y="10289"/>
                    </a:lnTo>
                    <a:lnTo>
                      <a:pt x="1281" y="10062"/>
                    </a:lnTo>
                    <a:lnTo>
                      <a:pt x="1173" y="9824"/>
                    </a:lnTo>
                    <a:lnTo>
                      <a:pt x="657" y="10050"/>
                    </a:lnTo>
                    <a:lnTo>
                      <a:pt x="583" y="9888"/>
                    </a:lnTo>
                    <a:lnTo>
                      <a:pt x="1100" y="9661"/>
                    </a:lnTo>
                    <a:lnTo>
                      <a:pt x="1072" y="9599"/>
                    </a:lnTo>
                    <a:lnTo>
                      <a:pt x="1340" y="9481"/>
                    </a:lnTo>
                    <a:lnTo>
                      <a:pt x="1408" y="9630"/>
                    </a:lnTo>
                    <a:lnTo>
                      <a:pt x="1261" y="9695"/>
                    </a:lnTo>
                    <a:close/>
                    <a:moveTo>
                      <a:pt x="941" y="8839"/>
                    </a:moveTo>
                    <a:lnTo>
                      <a:pt x="996" y="9003"/>
                    </a:lnTo>
                    <a:lnTo>
                      <a:pt x="553" y="9145"/>
                    </a:lnTo>
                    <a:lnTo>
                      <a:pt x="1085" y="9276"/>
                    </a:lnTo>
                    <a:lnTo>
                      <a:pt x="1138" y="9437"/>
                    </a:lnTo>
                    <a:lnTo>
                      <a:pt x="474" y="9650"/>
                    </a:lnTo>
                    <a:lnTo>
                      <a:pt x="419" y="9486"/>
                    </a:lnTo>
                    <a:lnTo>
                      <a:pt x="820" y="9357"/>
                    </a:lnTo>
                    <a:lnTo>
                      <a:pt x="336" y="9232"/>
                    </a:lnTo>
                    <a:lnTo>
                      <a:pt x="277" y="9052"/>
                    </a:lnTo>
                    <a:lnTo>
                      <a:pt x="941" y="8839"/>
                    </a:lnTo>
                    <a:close/>
                    <a:moveTo>
                      <a:pt x="425" y="8074"/>
                    </a:moveTo>
                    <a:cubicBezTo>
                      <a:pt x="535" y="8055"/>
                      <a:pt x="627" y="8071"/>
                      <a:pt x="703" y="8121"/>
                    </a:cubicBezTo>
                    <a:cubicBezTo>
                      <a:pt x="778" y="8172"/>
                      <a:pt x="826" y="8252"/>
                      <a:pt x="846" y="8362"/>
                    </a:cubicBezTo>
                    <a:cubicBezTo>
                      <a:pt x="865" y="8471"/>
                      <a:pt x="848" y="8562"/>
                      <a:pt x="795" y="8636"/>
                    </a:cubicBezTo>
                    <a:cubicBezTo>
                      <a:pt x="741" y="8709"/>
                      <a:pt x="660" y="8755"/>
                      <a:pt x="550" y="8774"/>
                    </a:cubicBezTo>
                    <a:cubicBezTo>
                      <a:pt x="439" y="8794"/>
                      <a:pt x="346" y="8778"/>
                      <a:pt x="271" y="8727"/>
                    </a:cubicBezTo>
                    <a:cubicBezTo>
                      <a:pt x="195" y="8676"/>
                      <a:pt x="148" y="8596"/>
                      <a:pt x="129" y="8487"/>
                    </a:cubicBezTo>
                    <a:cubicBezTo>
                      <a:pt x="109" y="8378"/>
                      <a:pt x="126" y="8287"/>
                      <a:pt x="179" y="8213"/>
                    </a:cubicBezTo>
                    <a:cubicBezTo>
                      <a:pt x="232" y="8139"/>
                      <a:pt x="314" y="8093"/>
                      <a:pt x="425" y="8074"/>
                    </a:cubicBezTo>
                    <a:close/>
                    <a:moveTo>
                      <a:pt x="641" y="8276"/>
                    </a:moveTo>
                    <a:cubicBezTo>
                      <a:pt x="617" y="8262"/>
                      <a:pt x="589" y="8254"/>
                      <a:pt x="560" y="8251"/>
                    </a:cubicBezTo>
                    <a:cubicBezTo>
                      <a:pt x="530" y="8248"/>
                      <a:pt x="495" y="8249"/>
                      <a:pt x="457" y="8256"/>
                    </a:cubicBezTo>
                    <a:cubicBezTo>
                      <a:pt x="416" y="8263"/>
                      <a:pt x="381" y="8274"/>
                      <a:pt x="354" y="8289"/>
                    </a:cubicBezTo>
                    <a:cubicBezTo>
                      <a:pt x="327" y="8303"/>
                      <a:pt x="305" y="8319"/>
                      <a:pt x="290" y="8338"/>
                    </a:cubicBezTo>
                    <a:cubicBezTo>
                      <a:pt x="275" y="8356"/>
                      <a:pt x="264" y="8377"/>
                      <a:pt x="260" y="8398"/>
                    </a:cubicBezTo>
                    <a:cubicBezTo>
                      <a:pt x="255" y="8420"/>
                      <a:pt x="254" y="8442"/>
                      <a:pt x="258" y="8464"/>
                    </a:cubicBezTo>
                    <a:cubicBezTo>
                      <a:pt x="262" y="8486"/>
                      <a:pt x="270" y="8506"/>
                      <a:pt x="282" y="8524"/>
                    </a:cubicBezTo>
                    <a:cubicBezTo>
                      <a:pt x="293" y="8543"/>
                      <a:pt x="310" y="8558"/>
                      <a:pt x="331" y="8572"/>
                    </a:cubicBezTo>
                    <a:cubicBezTo>
                      <a:pt x="351" y="8584"/>
                      <a:pt x="377" y="8592"/>
                      <a:pt x="409" y="8596"/>
                    </a:cubicBezTo>
                    <a:cubicBezTo>
                      <a:pt x="441" y="8601"/>
                      <a:pt x="477" y="8599"/>
                      <a:pt x="517" y="8592"/>
                    </a:cubicBezTo>
                    <a:cubicBezTo>
                      <a:pt x="558" y="8585"/>
                      <a:pt x="592" y="8575"/>
                      <a:pt x="620" y="8560"/>
                    </a:cubicBezTo>
                    <a:cubicBezTo>
                      <a:pt x="647" y="8546"/>
                      <a:pt x="668" y="8530"/>
                      <a:pt x="684" y="8511"/>
                    </a:cubicBezTo>
                    <a:cubicBezTo>
                      <a:pt x="699" y="8493"/>
                      <a:pt x="709" y="8473"/>
                      <a:pt x="714" y="8451"/>
                    </a:cubicBezTo>
                    <a:cubicBezTo>
                      <a:pt x="719" y="8429"/>
                      <a:pt x="720" y="8407"/>
                      <a:pt x="716" y="8384"/>
                    </a:cubicBezTo>
                    <a:cubicBezTo>
                      <a:pt x="712" y="8362"/>
                      <a:pt x="703" y="8341"/>
                      <a:pt x="691" y="8322"/>
                    </a:cubicBezTo>
                    <a:cubicBezTo>
                      <a:pt x="678" y="8303"/>
                      <a:pt x="662" y="8288"/>
                      <a:pt x="641" y="8276"/>
                    </a:cubicBezTo>
                    <a:close/>
                    <a:moveTo>
                      <a:pt x="708" y="7259"/>
                    </a:moveTo>
                    <a:lnTo>
                      <a:pt x="721" y="7437"/>
                    </a:lnTo>
                    <a:lnTo>
                      <a:pt x="414" y="7458"/>
                    </a:lnTo>
                    <a:lnTo>
                      <a:pt x="432" y="7720"/>
                    </a:lnTo>
                    <a:lnTo>
                      <a:pt x="739" y="7699"/>
                    </a:lnTo>
                    <a:lnTo>
                      <a:pt x="752" y="7876"/>
                    </a:lnTo>
                    <a:lnTo>
                      <a:pt x="55" y="7925"/>
                    </a:lnTo>
                    <a:lnTo>
                      <a:pt x="42" y="7747"/>
                    </a:lnTo>
                    <a:lnTo>
                      <a:pt x="297" y="7729"/>
                    </a:lnTo>
                    <a:lnTo>
                      <a:pt x="279" y="7467"/>
                    </a:lnTo>
                    <a:lnTo>
                      <a:pt x="24" y="7485"/>
                    </a:lnTo>
                    <a:lnTo>
                      <a:pt x="11" y="7307"/>
                    </a:lnTo>
                    <a:lnTo>
                      <a:pt x="708" y="7259"/>
                    </a:lnTo>
                    <a:close/>
                    <a:moveTo>
                      <a:pt x="751" y="6463"/>
                    </a:moveTo>
                    <a:lnTo>
                      <a:pt x="735" y="6640"/>
                    </a:lnTo>
                    <a:lnTo>
                      <a:pt x="428" y="6614"/>
                    </a:lnTo>
                    <a:lnTo>
                      <a:pt x="405" y="6875"/>
                    </a:lnTo>
                    <a:lnTo>
                      <a:pt x="712" y="6902"/>
                    </a:lnTo>
                    <a:lnTo>
                      <a:pt x="696" y="7079"/>
                    </a:lnTo>
                    <a:lnTo>
                      <a:pt x="0" y="7019"/>
                    </a:lnTo>
                    <a:lnTo>
                      <a:pt x="15" y="6842"/>
                    </a:lnTo>
                    <a:lnTo>
                      <a:pt x="270" y="6864"/>
                    </a:lnTo>
                    <a:lnTo>
                      <a:pt x="293" y="6602"/>
                    </a:lnTo>
                    <a:lnTo>
                      <a:pt x="39" y="6580"/>
                    </a:lnTo>
                    <a:lnTo>
                      <a:pt x="54" y="6403"/>
                    </a:lnTo>
                    <a:lnTo>
                      <a:pt x="751" y="6463"/>
                    </a:lnTo>
                    <a:close/>
                    <a:moveTo>
                      <a:pt x="547" y="5568"/>
                    </a:moveTo>
                    <a:cubicBezTo>
                      <a:pt x="657" y="5589"/>
                      <a:pt x="737" y="5637"/>
                      <a:pt x="790" y="5711"/>
                    </a:cubicBezTo>
                    <a:cubicBezTo>
                      <a:pt x="842" y="5785"/>
                      <a:pt x="857" y="5877"/>
                      <a:pt x="836" y="5986"/>
                    </a:cubicBezTo>
                    <a:cubicBezTo>
                      <a:pt x="814" y="6095"/>
                      <a:pt x="765" y="6174"/>
                      <a:pt x="689" y="6224"/>
                    </a:cubicBezTo>
                    <a:cubicBezTo>
                      <a:pt x="612" y="6273"/>
                      <a:pt x="519" y="6288"/>
                      <a:pt x="410" y="6267"/>
                    </a:cubicBezTo>
                    <a:cubicBezTo>
                      <a:pt x="299" y="6245"/>
                      <a:pt x="218" y="6198"/>
                      <a:pt x="167" y="6124"/>
                    </a:cubicBezTo>
                    <a:cubicBezTo>
                      <a:pt x="115" y="6049"/>
                      <a:pt x="99" y="5958"/>
                      <a:pt x="121" y="5849"/>
                    </a:cubicBezTo>
                    <a:cubicBezTo>
                      <a:pt x="142" y="5741"/>
                      <a:pt x="191" y="5661"/>
                      <a:pt x="267" y="5611"/>
                    </a:cubicBezTo>
                    <a:cubicBezTo>
                      <a:pt x="344" y="5561"/>
                      <a:pt x="437" y="5547"/>
                      <a:pt x="547" y="5568"/>
                    </a:cubicBezTo>
                    <a:close/>
                    <a:moveTo>
                      <a:pt x="675" y="5833"/>
                    </a:moveTo>
                    <a:cubicBezTo>
                      <a:pt x="658" y="5812"/>
                      <a:pt x="636" y="5795"/>
                      <a:pt x="609" y="5781"/>
                    </a:cubicBezTo>
                    <a:cubicBezTo>
                      <a:pt x="582" y="5768"/>
                      <a:pt x="550" y="5757"/>
                      <a:pt x="511" y="5750"/>
                    </a:cubicBezTo>
                    <a:cubicBezTo>
                      <a:pt x="470" y="5742"/>
                      <a:pt x="434" y="5740"/>
                      <a:pt x="403" y="5744"/>
                    </a:cubicBezTo>
                    <a:cubicBezTo>
                      <a:pt x="373" y="5747"/>
                      <a:pt x="347" y="5755"/>
                      <a:pt x="326" y="5767"/>
                    </a:cubicBezTo>
                    <a:cubicBezTo>
                      <a:pt x="304" y="5779"/>
                      <a:pt x="288" y="5794"/>
                      <a:pt x="275" y="5813"/>
                    </a:cubicBezTo>
                    <a:cubicBezTo>
                      <a:pt x="263" y="5831"/>
                      <a:pt x="255" y="5852"/>
                      <a:pt x="250" y="5873"/>
                    </a:cubicBezTo>
                    <a:cubicBezTo>
                      <a:pt x="246" y="5896"/>
                      <a:pt x="246" y="5917"/>
                      <a:pt x="250" y="5938"/>
                    </a:cubicBezTo>
                    <a:cubicBezTo>
                      <a:pt x="254" y="5959"/>
                      <a:pt x="264" y="5980"/>
                      <a:pt x="279" y="6000"/>
                    </a:cubicBezTo>
                    <a:cubicBezTo>
                      <a:pt x="293" y="6018"/>
                      <a:pt x="315" y="6035"/>
                      <a:pt x="343" y="6051"/>
                    </a:cubicBezTo>
                    <a:cubicBezTo>
                      <a:pt x="371" y="6066"/>
                      <a:pt x="406" y="6077"/>
                      <a:pt x="445" y="6085"/>
                    </a:cubicBezTo>
                    <a:cubicBezTo>
                      <a:pt x="486" y="6093"/>
                      <a:pt x="522" y="6095"/>
                      <a:pt x="553" y="6091"/>
                    </a:cubicBezTo>
                    <a:cubicBezTo>
                      <a:pt x="583" y="6087"/>
                      <a:pt x="609" y="6080"/>
                      <a:pt x="630" y="6068"/>
                    </a:cubicBezTo>
                    <a:cubicBezTo>
                      <a:pt x="651" y="6056"/>
                      <a:pt x="668" y="6041"/>
                      <a:pt x="681" y="6023"/>
                    </a:cubicBezTo>
                    <a:cubicBezTo>
                      <a:pt x="693" y="6004"/>
                      <a:pt x="702" y="5983"/>
                      <a:pt x="706" y="5961"/>
                    </a:cubicBezTo>
                    <a:cubicBezTo>
                      <a:pt x="711" y="5939"/>
                      <a:pt x="711" y="5916"/>
                      <a:pt x="706" y="5894"/>
                    </a:cubicBezTo>
                    <a:cubicBezTo>
                      <a:pt x="701" y="5872"/>
                      <a:pt x="691" y="5852"/>
                      <a:pt x="675" y="5833"/>
                    </a:cubicBezTo>
                    <a:close/>
                    <a:moveTo>
                      <a:pt x="1190" y="4251"/>
                    </a:moveTo>
                    <a:cubicBezTo>
                      <a:pt x="1220" y="4266"/>
                      <a:pt x="1245" y="4284"/>
                      <a:pt x="1263" y="4307"/>
                    </a:cubicBezTo>
                    <a:cubicBezTo>
                      <a:pt x="1282" y="4331"/>
                      <a:pt x="1294" y="4357"/>
                      <a:pt x="1300" y="4385"/>
                    </a:cubicBezTo>
                    <a:cubicBezTo>
                      <a:pt x="1307" y="4418"/>
                      <a:pt x="1307" y="4452"/>
                      <a:pt x="1301" y="4485"/>
                    </a:cubicBezTo>
                    <a:cubicBezTo>
                      <a:pt x="1295" y="4518"/>
                      <a:pt x="1281" y="4557"/>
                      <a:pt x="1260" y="4603"/>
                    </a:cubicBezTo>
                    <a:lnTo>
                      <a:pt x="1131" y="4876"/>
                    </a:lnTo>
                    <a:lnTo>
                      <a:pt x="497" y="4584"/>
                    </a:lnTo>
                    <a:lnTo>
                      <a:pt x="612" y="4341"/>
                    </a:lnTo>
                    <a:cubicBezTo>
                      <a:pt x="636" y="4291"/>
                      <a:pt x="655" y="4255"/>
                      <a:pt x="669" y="4233"/>
                    </a:cubicBezTo>
                    <a:cubicBezTo>
                      <a:pt x="684" y="4211"/>
                      <a:pt x="702" y="4192"/>
                      <a:pt x="725" y="4174"/>
                    </a:cubicBezTo>
                    <a:cubicBezTo>
                      <a:pt x="748" y="4156"/>
                      <a:pt x="773" y="4146"/>
                      <a:pt x="799" y="4143"/>
                    </a:cubicBezTo>
                    <a:cubicBezTo>
                      <a:pt x="825" y="4141"/>
                      <a:pt x="851" y="4146"/>
                      <a:pt x="878" y="4158"/>
                    </a:cubicBezTo>
                    <a:cubicBezTo>
                      <a:pt x="908" y="4173"/>
                      <a:pt x="932" y="4193"/>
                      <a:pt x="947" y="4220"/>
                    </a:cubicBezTo>
                    <a:cubicBezTo>
                      <a:pt x="963" y="4246"/>
                      <a:pt x="971" y="4277"/>
                      <a:pt x="970" y="4313"/>
                    </a:cubicBezTo>
                    <a:lnTo>
                      <a:pt x="974" y="4314"/>
                    </a:lnTo>
                    <a:cubicBezTo>
                      <a:pt x="1001" y="4277"/>
                      <a:pt x="1033" y="4252"/>
                      <a:pt x="1071" y="4240"/>
                    </a:cubicBezTo>
                    <a:cubicBezTo>
                      <a:pt x="1108" y="4228"/>
                      <a:pt x="1147" y="4232"/>
                      <a:pt x="1190" y="4251"/>
                    </a:cubicBezTo>
                    <a:close/>
                    <a:moveTo>
                      <a:pt x="832" y="4338"/>
                    </a:moveTo>
                    <a:cubicBezTo>
                      <a:pt x="821" y="4333"/>
                      <a:pt x="810" y="4331"/>
                      <a:pt x="796" y="4332"/>
                    </a:cubicBezTo>
                    <a:cubicBezTo>
                      <a:pt x="784" y="4332"/>
                      <a:pt x="771" y="4337"/>
                      <a:pt x="760" y="4348"/>
                    </a:cubicBezTo>
                    <a:cubicBezTo>
                      <a:pt x="750" y="4358"/>
                      <a:pt x="741" y="4371"/>
                      <a:pt x="732" y="4389"/>
                    </a:cubicBezTo>
                    <a:cubicBezTo>
                      <a:pt x="723" y="4406"/>
                      <a:pt x="711" y="4430"/>
                      <a:pt x="696" y="4462"/>
                    </a:cubicBezTo>
                    <a:lnTo>
                      <a:pt x="689" y="4477"/>
                    </a:lnTo>
                    <a:lnTo>
                      <a:pt x="823" y="4539"/>
                    </a:lnTo>
                    <a:lnTo>
                      <a:pt x="835" y="4514"/>
                    </a:lnTo>
                    <a:cubicBezTo>
                      <a:pt x="847" y="4488"/>
                      <a:pt x="857" y="4466"/>
                      <a:pt x="865" y="4448"/>
                    </a:cubicBezTo>
                    <a:cubicBezTo>
                      <a:pt x="872" y="4430"/>
                      <a:pt x="876" y="4414"/>
                      <a:pt x="876" y="4402"/>
                    </a:cubicBezTo>
                    <a:cubicBezTo>
                      <a:pt x="877" y="4384"/>
                      <a:pt x="873" y="4371"/>
                      <a:pt x="865" y="4361"/>
                    </a:cubicBezTo>
                    <a:cubicBezTo>
                      <a:pt x="856" y="4352"/>
                      <a:pt x="845" y="4344"/>
                      <a:pt x="832" y="4338"/>
                    </a:cubicBezTo>
                    <a:close/>
                    <a:moveTo>
                      <a:pt x="1108" y="4417"/>
                    </a:moveTo>
                    <a:cubicBezTo>
                      <a:pt x="1088" y="4408"/>
                      <a:pt x="1071" y="4405"/>
                      <a:pt x="1056" y="4408"/>
                    </a:cubicBezTo>
                    <a:cubicBezTo>
                      <a:pt x="1042" y="4410"/>
                      <a:pt x="1027" y="4420"/>
                      <a:pt x="1013" y="4435"/>
                    </a:cubicBezTo>
                    <a:cubicBezTo>
                      <a:pt x="1004" y="4446"/>
                      <a:pt x="993" y="4463"/>
                      <a:pt x="983" y="4485"/>
                    </a:cubicBezTo>
                    <a:cubicBezTo>
                      <a:pt x="972" y="4507"/>
                      <a:pt x="961" y="4530"/>
                      <a:pt x="949" y="4554"/>
                    </a:cubicBezTo>
                    <a:lnTo>
                      <a:pt x="933" y="4589"/>
                    </a:lnTo>
                    <a:lnTo>
                      <a:pt x="1091" y="4662"/>
                    </a:lnTo>
                    <a:lnTo>
                      <a:pt x="1096" y="4650"/>
                    </a:lnTo>
                    <a:cubicBezTo>
                      <a:pt x="1118" y="4605"/>
                      <a:pt x="1133" y="4572"/>
                      <a:pt x="1142" y="4552"/>
                    </a:cubicBezTo>
                    <a:cubicBezTo>
                      <a:pt x="1151" y="4533"/>
                      <a:pt x="1156" y="4513"/>
                      <a:pt x="1156" y="4493"/>
                    </a:cubicBezTo>
                    <a:cubicBezTo>
                      <a:pt x="1157" y="4473"/>
                      <a:pt x="1153" y="4457"/>
                      <a:pt x="1144" y="4446"/>
                    </a:cubicBezTo>
                    <a:cubicBezTo>
                      <a:pt x="1136" y="4434"/>
                      <a:pt x="1124" y="4424"/>
                      <a:pt x="1108" y="4417"/>
                    </a:cubicBezTo>
                    <a:close/>
                    <a:moveTo>
                      <a:pt x="1690" y="3792"/>
                    </a:moveTo>
                    <a:lnTo>
                      <a:pt x="1438" y="4224"/>
                    </a:lnTo>
                    <a:lnTo>
                      <a:pt x="832" y="3879"/>
                    </a:lnTo>
                    <a:lnTo>
                      <a:pt x="1085" y="3447"/>
                    </a:lnTo>
                    <a:lnTo>
                      <a:pt x="1202" y="3514"/>
                    </a:lnTo>
                    <a:lnTo>
                      <a:pt x="1039" y="3793"/>
                    </a:lnTo>
                    <a:lnTo>
                      <a:pt x="1143" y="3852"/>
                    </a:lnTo>
                    <a:lnTo>
                      <a:pt x="1295" y="3594"/>
                    </a:lnTo>
                    <a:lnTo>
                      <a:pt x="1412" y="3660"/>
                    </a:lnTo>
                    <a:lnTo>
                      <a:pt x="1260" y="3919"/>
                    </a:lnTo>
                    <a:lnTo>
                      <a:pt x="1410" y="4004"/>
                    </a:lnTo>
                    <a:lnTo>
                      <a:pt x="1573" y="3725"/>
                    </a:lnTo>
                    <a:lnTo>
                      <a:pt x="1690" y="3792"/>
                    </a:lnTo>
                    <a:close/>
                    <a:moveTo>
                      <a:pt x="2144" y="3159"/>
                    </a:moveTo>
                    <a:lnTo>
                      <a:pt x="2038" y="3303"/>
                    </a:lnTo>
                    <a:lnTo>
                      <a:pt x="1789" y="3125"/>
                    </a:lnTo>
                    <a:lnTo>
                      <a:pt x="1632" y="3337"/>
                    </a:lnTo>
                    <a:lnTo>
                      <a:pt x="1881" y="3516"/>
                    </a:lnTo>
                    <a:lnTo>
                      <a:pt x="1775" y="3660"/>
                    </a:lnTo>
                    <a:lnTo>
                      <a:pt x="1210" y="3254"/>
                    </a:lnTo>
                    <a:lnTo>
                      <a:pt x="1316" y="3110"/>
                    </a:lnTo>
                    <a:lnTo>
                      <a:pt x="1523" y="3259"/>
                    </a:lnTo>
                    <a:lnTo>
                      <a:pt x="1679" y="3046"/>
                    </a:lnTo>
                    <a:lnTo>
                      <a:pt x="1472" y="2898"/>
                    </a:lnTo>
                    <a:lnTo>
                      <a:pt x="1578" y="2754"/>
                    </a:lnTo>
                    <a:lnTo>
                      <a:pt x="2144" y="3159"/>
                    </a:lnTo>
                    <a:close/>
                    <a:moveTo>
                      <a:pt x="2655" y="2621"/>
                    </a:moveTo>
                    <a:lnTo>
                      <a:pt x="2530" y="2749"/>
                    </a:lnTo>
                    <a:lnTo>
                      <a:pt x="2344" y="2572"/>
                    </a:lnTo>
                    <a:cubicBezTo>
                      <a:pt x="2324" y="2603"/>
                      <a:pt x="2307" y="2628"/>
                      <a:pt x="2292" y="2649"/>
                    </a:cubicBezTo>
                    <a:cubicBezTo>
                      <a:pt x="2277" y="2670"/>
                      <a:pt x="2255" y="2696"/>
                      <a:pt x="2225" y="2726"/>
                    </a:cubicBezTo>
                    <a:cubicBezTo>
                      <a:pt x="2203" y="2749"/>
                      <a:pt x="2179" y="2768"/>
                      <a:pt x="2154" y="2782"/>
                    </a:cubicBezTo>
                    <a:cubicBezTo>
                      <a:pt x="2129" y="2796"/>
                      <a:pt x="2103" y="2805"/>
                      <a:pt x="2077" y="2808"/>
                    </a:cubicBezTo>
                    <a:cubicBezTo>
                      <a:pt x="2050" y="2812"/>
                      <a:pt x="2023" y="2809"/>
                      <a:pt x="1996" y="2800"/>
                    </a:cubicBezTo>
                    <a:cubicBezTo>
                      <a:pt x="1969" y="2790"/>
                      <a:pt x="1943" y="2774"/>
                      <a:pt x="1917" y="2749"/>
                    </a:cubicBezTo>
                    <a:lnTo>
                      <a:pt x="1731" y="2572"/>
                    </a:lnTo>
                    <a:lnTo>
                      <a:pt x="1857" y="2444"/>
                    </a:lnTo>
                    <a:lnTo>
                      <a:pt x="1976" y="2557"/>
                    </a:lnTo>
                    <a:cubicBezTo>
                      <a:pt x="1996" y="2576"/>
                      <a:pt x="2013" y="2591"/>
                      <a:pt x="2028" y="2602"/>
                    </a:cubicBezTo>
                    <a:cubicBezTo>
                      <a:pt x="2044" y="2613"/>
                      <a:pt x="2060" y="2619"/>
                      <a:pt x="2078" y="2622"/>
                    </a:cubicBezTo>
                    <a:cubicBezTo>
                      <a:pt x="2095" y="2624"/>
                      <a:pt x="2113" y="2621"/>
                      <a:pt x="2131" y="2613"/>
                    </a:cubicBezTo>
                    <a:cubicBezTo>
                      <a:pt x="2149" y="2604"/>
                      <a:pt x="2170" y="2588"/>
                      <a:pt x="2194" y="2563"/>
                    </a:cubicBezTo>
                    <a:cubicBezTo>
                      <a:pt x="2203" y="2554"/>
                      <a:pt x="2214" y="2542"/>
                      <a:pt x="2226" y="2527"/>
                    </a:cubicBezTo>
                    <a:cubicBezTo>
                      <a:pt x="2239" y="2512"/>
                      <a:pt x="2249" y="2499"/>
                      <a:pt x="2256" y="2489"/>
                    </a:cubicBezTo>
                    <a:lnTo>
                      <a:pt x="2027" y="2270"/>
                    </a:lnTo>
                    <a:lnTo>
                      <a:pt x="2152" y="2142"/>
                    </a:lnTo>
                    <a:lnTo>
                      <a:pt x="2655" y="2621"/>
                    </a:lnTo>
                    <a:close/>
                    <a:moveTo>
                      <a:pt x="2808" y="1579"/>
                    </a:moveTo>
                    <a:lnTo>
                      <a:pt x="2973" y="2163"/>
                    </a:lnTo>
                    <a:cubicBezTo>
                      <a:pt x="2982" y="2197"/>
                      <a:pt x="2986" y="2227"/>
                      <a:pt x="2984" y="2254"/>
                    </a:cubicBezTo>
                    <a:cubicBezTo>
                      <a:pt x="2982" y="2281"/>
                      <a:pt x="2976" y="2305"/>
                      <a:pt x="2967" y="2325"/>
                    </a:cubicBezTo>
                    <a:cubicBezTo>
                      <a:pt x="2957" y="2345"/>
                      <a:pt x="2946" y="2362"/>
                      <a:pt x="2932" y="2377"/>
                    </a:cubicBezTo>
                    <a:cubicBezTo>
                      <a:pt x="2919" y="2392"/>
                      <a:pt x="2905" y="2405"/>
                      <a:pt x="2890" y="2418"/>
                    </a:cubicBezTo>
                    <a:cubicBezTo>
                      <a:pt x="2873" y="2432"/>
                      <a:pt x="2853" y="2448"/>
                      <a:pt x="2829" y="2466"/>
                    </a:cubicBezTo>
                    <a:cubicBezTo>
                      <a:pt x="2805" y="2484"/>
                      <a:pt x="2789" y="2496"/>
                      <a:pt x="2781" y="2502"/>
                    </a:cubicBezTo>
                    <a:lnTo>
                      <a:pt x="2683" y="2386"/>
                    </a:lnTo>
                    <a:lnTo>
                      <a:pt x="2691" y="2379"/>
                    </a:lnTo>
                    <a:cubicBezTo>
                      <a:pt x="2698" y="2377"/>
                      <a:pt x="2708" y="2371"/>
                      <a:pt x="2722" y="2362"/>
                    </a:cubicBezTo>
                    <a:cubicBezTo>
                      <a:pt x="2736" y="2353"/>
                      <a:pt x="2749" y="2343"/>
                      <a:pt x="2761" y="2333"/>
                    </a:cubicBezTo>
                    <a:cubicBezTo>
                      <a:pt x="2785" y="2313"/>
                      <a:pt x="2802" y="2295"/>
                      <a:pt x="2814" y="2278"/>
                    </a:cubicBezTo>
                    <a:cubicBezTo>
                      <a:pt x="2824" y="2262"/>
                      <a:pt x="2828" y="2248"/>
                      <a:pt x="2826" y="2238"/>
                    </a:cubicBezTo>
                    <a:lnTo>
                      <a:pt x="2272" y="2023"/>
                    </a:lnTo>
                    <a:lnTo>
                      <a:pt x="2422" y="1899"/>
                    </a:lnTo>
                    <a:lnTo>
                      <a:pt x="2768" y="2039"/>
                    </a:lnTo>
                    <a:lnTo>
                      <a:pt x="2665" y="1697"/>
                    </a:lnTo>
                    <a:lnTo>
                      <a:pt x="2808" y="1579"/>
                    </a:lnTo>
                    <a:close/>
                    <a:moveTo>
                      <a:pt x="3564" y="1340"/>
                    </a:moveTo>
                    <a:cubicBezTo>
                      <a:pt x="3581" y="1367"/>
                      <a:pt x="3593" y="1395"/>
                      <a:pt x="3599" y="1426"/>
                    </a:cubicBezTo>
                    <a:cubicBezTo>
                      <a:pt x="3606" y="1457"/>
                      <a:pt x="3606" y="1486"/>
                      <a:pt x="3599" y="1513"/>
                    </a:cubicBezTo>
                    <a:cubicBezTo>
                      <a:pt x="3590" y="1551"/>
                      <a:pt x="3575" y="1585"/>
                      <a:pt x="3553" y="1614"/>
                    </a:cubicBezTo>
                    <a:cubicBezTo>
                      <a:pt x="3532" y="1644"/>
                      <a:pt x="3499" y="1672"/>
                      <a:pt x="3456" y="1699"/>
                    </a:cubicBezTo>
                    <a:lnTo>
                      <a:pt x="3361" y="1758"/>
                    </a:lnTo>
                    <a:lnTo>
                      <a:pt x="3481" y="1948"/>
                    </a:lnTo>
                    <a:lnTo>
                      <a:pt x="3329" y="2043"/>
                    </a:lnTo>
                    <a:lnTo>
                      <a:pt x="2958" y="1457"/>
                    </a:lnTo>
                    <a:lnTo>
                      <a:pt x="3210" y="1302"/>
                    </a:lnTo>
                    <a:cubicBezTo>
                      <a:pt x="3248" y="1279"/>
                      <a:pt x="3281" y="1263"/>
                      <a:pt x="3311" y="1253"/>
                    </a:cubicBezTo>
                    <a:cubicBezTo>
                      <a:pt x="3341" y="1243"/>
                      <a:pt x="3370" y="1239"/>
                      <a:pt x="3398" y="1240"/>
                    </a:cubicBezTo>
                    <a:cubicBezTo>
                      <a:pt x="3432" y="1240"/>
                      <a:pt x="3463" y="1249"/>
                      <a:pt x="3490" y="1265"/>
                    </a:cubicBezTo>
                    <a:cubicBezTo>
                      <a:pt x="3518" y="1281"/>
                      <a:pt x="3543" y="1307"/>
                      <a:pt x="3564" y="1340"/>
                    </a:cubicBezTo>
                    <a:close/>
                    <a:moveTo>
                      <a:pt x="3409" y="1441"/>
                    </a:moveTo>
                    <a:cubicBezTo>
                      <a:pt x="3398" y="1425"/>
                      <a:pt x="3385" y="1413"/>
                      <a:pt x="3368" y="1407"/>
                    </a:cubicBezTo>
                    <a:cubicBezTo>
                      <a:pt x="3351" y="1401"/>
                      <a:pt x="3336" y="1399"/>
                      <a:pt x="3321" y="1402"/>
                    </a:cubicBezTo>
                    <a:cubicBezTo>
                      <a:pt x="3301" y="1405"/>
                      <a:pt x="3283" y="1411"/>
                      <a:pt x="3267" y="1420"/>
                    </a:cubicBezTo>
                    <a:cubicBezTo>
                      <a:pt x="3252" y="1429"/>
                      <a:pt x="3232" y="1441"/>
                      <a:pt x="3206" y="1456"/>
                    </a:cubicBezTo>
                    <a:lnTo>
                      <a:pt x="3180" y="1472"/>
                    </a:lnTo>
                    <a:lnTo>
                      <a:pt x="3291" y="1648"/>
                    </a:lnTo>
                    <a:lnTo>
                      <a:pt x="3335" y="1621"/>
                    </a:lnTo>
                    <a:cubicBezTo>
                      <a:pt x="3361" y="1605"/>
                      <a:pt x="3381" y="1590"/>
                      <a:pt x="3396" y="1576"/>
                    </a:cubicBezTo>
                    <a:cubicBezTo>
                      <a:pt x="3411" y="1563"/>
                      <a:pt x="3421" y="1548"/>
                      <a:pt x="3427" y="1531"/>
                    </a:cubicBezTo>
                    <a:cubicBezTo>
                      <a:pt x="3431" y="1517"/>
                      <a:pt x="3432" y="1502"/>
                      <a:pt x="3429" y="1488"/>
                    </a:cubicBezTo>
                    <a:cubicBezTo>
                      <a:pt x="3426" y="1474"/>
                      <a:pt x="3419" y="1458"/>
                      <a:pt x="3409" y="1441"/>
                    </a:cubicBezTo>
                    <a:close/>
                    <a:moveTo>
                      <a:pt x="4480" y="1389"/>
                    </a:moveTo>
                    <a:lnTo>
                      <a:pt x="4319" y="1470"/>
                    </a:lnTo>
                    <a:lnTo>
                      <a:pt x="4180" y="1199"/>
                    </a:lnTo>
                    <a:lnTo>
                      <a:pt x="3942" y="1318"/>
                    </a:lnTo>
                    <a:lnTo>
                      <a:pt x="4082" y="1589"/>
                    </a:lnTo>
                    <a:lnTo>
                      <a:pt x="3922" y="1670"/>
                    </a:lnTo>
                    <a:lnTo>
                      <a:pt x="3604" y="1055"/>
                    </a:lnTo>
                    <a:lnTo>
                      <a:pt x="3765" y="974"/>
                    </a:lnTo>
                    <a:lnTo>
                      <a:pt x="3881" y="1199"/>
                    </a:lnTo>
                    <a:lnTo>
                      <a:pt x="4118" y="1080"/>
                    </a:lnTo>
                    <a:lnTo>
                      <a:pt x="4002" y="855"/>
                    </a:lnTo>
                    <a:lnTo>
                      <a:pt x="4163" y="774"/>
                    </a:lnTo>
                    <a:lnTo>
                      <a:pt x="4480" y="1389"/>
                    </a:lnTo>
                    <a:close/>
                    <a:moveTo>
                      <a:pt x="4968" y="981"/>
                    </a:moveTo>
                    <a:cubicBezTo>
                      <a:pt x="4964" y="971"/>
                      <a:pt x="4959" y="961"/>
                      <a:pt x="4954" y="952"/>
                    </a:cubicBezTo>
                    <a:cubicBezTo>
                      <a:pt x="4948" y="943"/>
                      <a:pt x="4940" y="936"/>
                      <a:pt x="4929" y="930"/>
                    </a:cubicBezTo>
                    <a:cubicBezTo>
                      <a:pt x="4919" y="924"/>
                      <a:pt x="4906" y="922"/>
                      <a:pt x="4890" y="922"/>
                    </a:cubicBezTo>
                    <a:cubicBezTo>
                      <a:pt x="4875" y="921"/>
                      <a:pt x="4854" y="925"/>
                      <a:pt x="4830" y="933"/>
                    </a:cubicBezTo>
                    <a:lnTo>
                      <a:pt x="4722" y="968"/>
                    </a:lnTo>
                    <a:lnTo>
                      <a:pt x="4777" y="1135"/>
                    </a:lnTo>
                    <a:lnTo>
                      <a:pt x="4885" y="1100"/>
                    </a:lnTo>
                    <a:cubicBezTo>
                      <a:pt x="4904" y="1094"/>
                      <a:pt x="4920" y="1086"/>
                      <a:pt x="4933" y="1077"/>
                    </a:cubicBezTo>
                    <a:cubicBezTo>
                      <a:pt x="4947" y="1067"/>
                      <a:pt x="4956" y="1058"/>
                      <a:pt x="4962" y="1048"/>
                    </a:cubicBezTo>
                    <a:cubicBezTo>
                      <a:pt x="4967" y="1038"/>
                      <a:pt x="4971" y="1028"/>
                      <a:pt x="4972" y="1016"/>
                    </a:cubicBezTo>
                    <a:cubicBezTo>
                      <a:pt x="4973" y="1005"/>
                      <a:pt x="4971" y="993"/>
                      <a:pt x="4968" y="981"/>
                    </a:cubicBezTo>
                    <a:close/>
                    <a:moveTo>
                      <a:pt x="5143" y="920"/>
                    </a:moveTo>
                    <a:cubicBezTo>
                      <a:pt x="5154" y="952"/>
                      <a:pt x="5157" y="983"/>
                      <a:pt x="5154" y="1014"/>
                    </a:cubicBezTo>
                    <a:cubicBezTo>
                      <a:pt x="5150" y="1045"/>
                      <a:pt x="5141" y="1072"/>
                      <a:pt x="5125" y="1096"/>
                    </a:cubicBezTo>
                    <a:cubicBezTo>
                      <a:pt x="5105" y="1126"/>
                      <a:pt x="5081" y="1150"/>
                      <a:pt x="5055" y="1168"/>
                    </a:cubicBezTo>
                    <a:cubicBezTo>
                      <a:pt x="5028" y="1185"/>
                      <a:pt x="4994" y="1201"/>
                      <a:pt x="4952" y="1214"/>
                    </a:cubicBezTo>
                    <a:lnTo>
                      <a:pt x="4646" y="1312"/>
                    </a:lnTo>
                    <a:lnTo>
                      <a:pt x="4430" y="656"/>
                    </a:lnTo>
                    <a:lnTo>
                      <a:pt x="4601" y="601"/>
                    </a:lnTo>
                    <a:lnTo>
                      <a:pt x="4682" y="846"/>
                    </a:lnTo>
                    <a:lnTo>
                      <a:pt x="4819" y="801"/>
                    </a:lnTo>
                    <a:cubicBezTo>
                      <a:pt x="4866" y="787"/>
                      <a:pt x="4905" y="778"/>
                      <a:pt x="4936" y="775"/>
                    </a:cubicBezTo>
                    <a:cubicBezTo>
                      <a:pt x="4968" y="772"/>
                      <a:pt x="4998" y="776"/>
                      <a:pt x="5027" y="786"/>
                    </a:cubicBezTo>
                    <a:cubicBezTo>
                      <a:pt x="5055" y="796"/>
                      <a:pt x="5079" y="813"/>
                      <a:pt x="5099" y="837"/>
                    </a:cubicBezTo>
                    <a:cubicBezTo>
                      <a:pt x="5118" y="860"/>
                      <a:pt x="5133" y="888"/>
                      <a:pt x="5143" y="920"/>
                    </a:cubicBezTo>
                    <a:close/>
                    <a:moveTo>
                      <a:pt x="5447" y="1055"/>
                    </a:moveTo>
                    <a:lnTo>
                      <a:pt x="5276" y="1110"/>
                    </a:lnTo>
                    <a:lnTo>
                      <a:pt x="5060" y="454"/>
                    </a:lnTo>
                    <a:lnTo>
                      <a:pt x="5231" y="399"/>
                    </a:lnTo>
                    <a:lnTo>
                      <a:pt x="5447" y="1055"/>
                    </a:lnTo>
                    <a:close/>
                    <a:moveTo>
                      <a:pt x="6240" y="892"/>
                    </a:moveTo>
                    <a:lnTo>
                      <a:pt x="6067" y="922"/>
                    </a:lnTo>
                    <a:lnTo>
                      <a:pt x="5987" y="470"/>
                    </a:lnTo>
                    <a:lnTo>
                      <a:pt x="5782" y="972"/>
                    </a:lnTo>
                    <a:lnTo>
                      <a:pt x="5612" y="1001"/>
                    </a:lnTo>
                    <a:lnTo>
                      <a:pt x="5491" y="322"/>
                    </a:lnTo>
                    <a:lnTo>
                      <a:pt x="5664" y="292"/>
                    </a:lnTo>
                    <a:lnTo>
                      <a:pt x="5737" y="701"/>
                    </a:lnTo>
                    <a:lnTo>
                      <a:pt x="5930" y="246"/>
                    </a:lnTo>
                    <a:lnTo>
                      <a:pt x="6119" y="213"/>
                    </a:lnTo>
                    <a:lnTo>
                      <a:pt x="6240" y="892"/>
                    </a:lnTo>
                    <a:close/>
                    <a:moveTo>
                      <a:pt x="6014" y="0"/>
                    </a:moveTo>
                    <a:cubicBezTo>
                      <a:pt x="6023" y="56"/>
                      <a:pt x="6010" y="105"/>
                      <a:pt x="5972" y="145"/>
                    </a:cubicBezTo>
                    <a:cubicBezTo>
                      <a:pt x="5935" y="184"/>
                      <a:pt x="5877" y="211"/>
                      <a:pt x="5798" y="225"/>
                    </a:cubicBezTo>
                    <a:cubicBezTo>
                      <a:pt x="5720" y="238"/>
                      <a:pt x="5656" y="233"/>
                      <a:pt x="5607" y="208"/>
                    </a:cubicBezTo>
                    <a:cubicBezTo>
                      <a:pt x="5558" y="183"/>
                      <a:pt x="5528" y="143"/>
                      <a:pt x="5518" y="86"/>
                    </a:cubicBezTo>
                    <a:lnTo>
                      <a:pt x="5673" y="59"/>
                    </a:lnTo>
                    <a:cubicBezTo>
                      <a:pt x="5680" y="92"/>
                      <a:pt x="5691" y="115"/>
                      <a:pt x="5708" y="127"/>
                    </a:cubicBezTo>
                    <a:cubicBezTo>
                      <a:pt x="5724" y="140"/>
                      <a:pt x="5749" y="143"/>
                      <a:pt x="5783" y="137"/>
                    </a:cubicBezTo>
                    <a:cubicBezTo>
                      <a:pt x="5817" y="131"/>
                      <a:pt x="5839" y="120"/>
                      <a:pt x="5850" y="102"/>
                    </a:cubicBezTo>
                    <a:cubicBezTo>
                      <a:pt x="5861" y="85"/>
                      <a:pt x="5864" y="60"/>
                      <a:pt x="5858" y="27"/>
                    </a:cubicBezTo>
                    <a:lnTo>
                      <a:pt x="6014" y="0"/>
                    </a:lnTo>
                    <a:close/>
                    <a:moveTo>
                      <a:pt x="7808" y="323"/>
                    </a:moveTo>
                    <a:cubicBezTo>
                      <a:pt x="7834" y="348"/>
                      <a:pt x="7853" y="377"/>
                      <a:pt x="7866" y="412"/>
                    </a:cubicBezTo>
                    <a:cubicBezTo>
                      <a:pt x="7878" y="446"/>
                      <a:pt x="7883" y="485"/>
                      <a:pt x="7880" y="528"/>
                    </a:cubicBezTo>
                    <a:cubicBezTo>
                      <a:pt x="7877" y="571"/>
                      <a:pt x="7867" y="608"/>
                      <a:pt x="7849" y="641"/>
                    </a:cubicBezTo>
                    <a:cubicBezTo>
                      <a:pt x="7831" y="673"/>
                      <a:pt x="7807" y="700"/>
                      <a:pt x="7777" y="722"/>
                    </a:cubicBezTo>
                    <a:cubicBezTo>
                      <a:pt x="7746" y="744"/>
                      <a:pt x="7711" y="760"/>
                      <a:pt x="7671" y="771"/>
                    </a:cubicBezTo>
                    <a:cubicBezTo>
                      <a:pt x="7632" y="781"/>
                      <a:pt x="7587" y="786"/>
                      <a:pt x="7536" y="786"/>
                    </a:cubicBezTo>
                    <a:lnTo>
                      <a:pt x="7531" y="862"/>
                    </a:lnTo>
                    <a:lnTo>
                      <a:pt x="7352" y="849"/>
                    </a:lnTo>
                    <a:lnTo>
                      <a:pt x="7357" y="774"/>
                    </a:lnTo>
                    <a:cubicBezTo>
                      <a:pt x="7309" y="767"/>
                      <a:pt x="7265" y="756"/>
                      <a:pt x="7226" y="740"/>
                    </a:cubicBezTo>
                    <a:cubicBezTo>
                      <a:pt x="7188" y="723"/>
                      <a:pt x="7155" y="702"/>
                      <a:pt x="7128" y="677"/>
                    </a:cubicBezTo>
                    <a:cubicBezTo>
                      <a:pt x="7101" y="651"/>
                      <a:pt x="7082" y="621"/>
                      <a:pt x="7069" y="587"/>
                    </a:cubicBezTo>
                    <a:cubicBezTo>
                      <a:pt x="7056" y="552"/>
                      <a:pt x="7051" y="514"/>
                      <a:pt x="7054" y="471"/>
                    </a:cubicBezTo>
                    <a:cubicBezTo>
                      <a:pt x="7057" y="428"/>
                      <a:pt x="7067" y="391"/>
                      <a:pt x="7084" y="359"/>
                    </a:cubicBezTo>
                    <a:cubicBezTo>
                      <a:pt x="7101" y="328"/>
                      <a:pt x="7124" y="302"/>
                      <a:pt x="7153" y="280"/>
                    </a:cubicBezTo>
                    <a:cubicBezTo>
                      <a:pt x="7182" y="259"/>
                      <a:pt x="7217" y="244"/>
                      <a:pt x="7259" y="233"/>
                    </a:cubicBezTo>
                    <a:cubicBezTo>
                      <a:pt x="7301" y="223"/>
                      <a:pt x="7347" y="217"/>
                      <a:pt x="7397" y="217"/>
                    </a:cubicBezTo>
                    <a:lnTo>
                      <a:pt x="7402" y="147"/>
                    </a:lnTo>
                    <a:lnTo>
                      <a:pt x="7581" y="159"/>
                    </a:lnTo>
                    <a:lnTo>
                      <a:pt x="7576" y="229"/>
                    </a:lnTo>
                    <a:cubicBezTo>
                      <a:pt x="7627" y="236"/>
                      <a:pt x="7672" y="246"/>
                      <a:pt x="7711" y="262"/>
                    </a:cubicBezTo>
                    <a:cubicBezTo>
                      <a:pt x="7749" y="277"/>
                      <a:pt x="7782" y="298"/>
                      <a:pt x="7808" y="323"/>
                    </a:cubicBezTo>
                    <a:close/>
                    <a:moveTo>
                      <a:pt x="7694" y="512"/>
                    </a:moveTo>
                    <a:cubicBezTo>
                      <a:pt x="7697" y="468"/>
                      <a:pt x="7688" y="431"/>
                      <a:pt x="7666" y="402"/>
                    </a:cubicBezTo>
                    <a:cubicBezTo>
                      <a:pt x="7644" y="372"/>
                      <a:pt x="7612" y="353"/>
                      <a:pt x="7568" y="344"/>
                    </a:cubicBezTo>
                    <a:lnTo>
                      <a:pt x="7544" y="672"/>
                    </a:lnTo>
                    <a:cubicBezTo>
                      <a:pt x="7597" y="666"/>
                      <a:pt x="7634" y="651"/>
                      <a:pt x="7656" y="625"/>
                    </a:cubicBezTo>
                    <a:cubicBezTo>
                      <a:pt x="7678" y="599"/>
                      <a:pt x="7691" y="561"/>
                      <a:pt x="7694" y="512"/>
                    </a:cubicBezTo>
                    <a:close/>
                    <a:moveTo>
                      <a:pt x="7366" y="659"/>
                    </a:moveTo>
                    <a:lnTo>
                      <a:pt x="7389" y="332"/>
                    </a:lnTo>
                    <a:cubicBezTo>
                      <a:pt x="7343" y="336"/>
                      <a:pt x="7307" y="350"/>
                      <a:pt x="7282" y="375"/>
                    </a:cubicBezTo>
                    <a:cubicBezTo>
                      <a:pt x="7257" y="399"/>
                      <a:pt x="7243" y="435"/>
                      <a:pt x="7240" y="481"/>
                    </a:cubicBezTo>
                    <a:cubicBezTo>
                      <a:pt x="7236" y="529"/>
                      <a:pt x="7244" y="568"/>
                      <a:pt x="7263" y="597"/>
                    </a:cubicBezTo>
                    <a:cubicBezTo>
                      <a:pt x="7282" y="626"/>
                      <a:pt x="7316" y="647"/>
                      <a:pt x="7366" y="659"/>
                    </a:cubicBezTo>
                    <a:close/>
                    <a:moveTo>
                      <a:pt x="8719" y="676"/>
                    </a:moveTo>
                    <a:cubicBezTo>
                      <a:pt x="8700" y="785"/>
                      <a:pt x="8653" y="865"/>
                      <a:pt x="8578" y="918"/>
                    </a:cubicBezTo>
                    <a:cubicBezTo>
                      <a:pt x="8504" y="971"/>
                      <a:pt x="8412" y="987"/>
                      <a:pt x="8301" y="968"/>
                    </a:cubicBezTo>
                    <a:cubicBezTo>
                      <a:pt x="8190" y="949"/>
                      <a:pt x="8109" y="902"/>
                      <a:pt x="8057" y="827"/>
                    </a:cubicBezTo>
                    <a:cubicBezTo>
                      <a:pt x="8006" y="752"/>
                      <a:pt x="7990" y="661"/>
                      <a:pt x="8009" y="553"/>
                    </a:cubicBezTo>
                    <a:cubicBezTo>
                      <a:pt x="8029" y="443"/>
                      <a:pt x="8076" y="363"/>
                      <a:pt x="8150" y="310"/>
                    </a:cubicBezTo>
                    <a:cubicBezTo>
                      <a:pt x="8224" y="258"/>
                      <a:pt x="8316" y="241"/>
                      <a:pt x="8427" y="260"/>
                    </a:cubicBezTo>
                    <a:cubicBezTo>
                      <a:pt x="8537" y="279"/>
                      <a:pt x="8619" y="326"/>
                      <a:pt x="8670" y="401"/>
                    </a:cubicBezTo>
                    <a:cubicBezTo>
                      <a:pt x="8722" y="475"/>
                      <a:pt x="8738" y="567"/>
                      <a:pt x="8719" y="676"/>
                    </a:cubicBezTo>
                    <a:close/>
                    <a:moveTo>
                      <a:pt x="8453" y="807"/>
                    </a:moveTo>
                    <a:cubicBezTo>
                      <a:pt x="8474" y="790"/>
                      <a:pt x="8491" y="767"/>
                      <a:pt x="8504" y="741"/>
                    </a:cubicBezTo>
                    <a:cubicBezTo>
                      <a:pt x="8518" y="714"/>
                      <a:pt x="8528" y="682"/>
                      <a:pt x="8535" y="644"/>
                    </a:cubicBezTo>
                    <a:cubicBezTo>
                      <a:pt x="8542" y="603"/>
                      <a:pt x="8543" y="567"/>
                      <a:pt x="8539" y="537"/>
                    </a:cubicBezTo>
                    <a:cubicBezTo>
                      <a:pt x="8534" y="507"/>
                      <a:pt x="8526" y="481"/>
                      <a:pt x="8514" y="461"/>
                    </a:cubicBezTo>
                    <a:cubicBezTo>
                      <a:pt x="8501" y="440"/>
                      <a:pt x="8485" y="424"/>
                      <a:pt x="8467" y="412"/>
                    </a:cubicBezTo>
                    <a:cubicBezTo>
                      <a:pt x="8447" y="400"/>
                      <a:pt x="8427" y="392"/>
                      <a:pt x="8405" y="389"/>
                    </a:cubicBezTo>
                    <a:cubicBezTo>
                      <a:pt x="8382" y="385"/>
                      <a:pt x="8360" y="385"/>
                      <a:pt x="8339" y="389"/>
                    </a:cubicBezTo>
                    <a:cubicBezTo>
                      <a:pt x="8318" y="394"/>
                      <a:pt x="8297" y="404"/>
                      <a:pt x="8277" y="419"/>
                    </a:cubicBezTo>
                    <a:cubicBezTo>
                      <a:pt x="8259" y="433"/>
                      <a:pt x="8242" y="455"/>
                      <a:pt x="8227" y="483"/>
                    </a:cubicBezTo>
                    <a:cubicBezTo>
                      <a:pt x="8212" y="511"/>
                      <a:pt x="8201" y="545"/>
                      <a:pt x="8194" y="585"/>
                    </a:cubicBezTo>
                    <a:cubicBezTo>
                      <a:pt x="8186" y="625"/>
                      <a:pt x="8185" y="660"/>
                      <a:pt x="8189" y="691"/>
                    </a:cubicBezTo>
                    <a:cubicBezTo>
                      <a:pt x="8194" y="721"/>
                      <a:pt x="8202" y="746"/>
                      <a:pt x="8214" y="767"/>
                    </a:cubicBezTo>
                    <a:cubicBezTo>
                      <a:pt x="8226" y="787"/>
                      <a:pt x="8242" y="804"/>
                      <a:pt x="8261" y="816"/>
                    </a:cubicBezTo>
                    <a:cubicBezTo>
                      <a:pt x="8280" y="828"/>
                      <a:pt x="8301" y="836"/>
                      <a:pt x="8324" y="840"/>
                    </a:cubicBezTo>
                    <a:cubicBezTo>
                      <a:pt x="8347" y="844"/>
                      <a:pt x="8369" y="843"/>
                      <a:pt x="8392" y="838"/>
                    </a:cubicBezTo>
                    <a:cubicBezTo>
                      <a:pt x="8414" y="833"/>
                      <a:pt x="8434" y="823"/>
                      <a:pt x="8453" y="807"/>
                    </a:cubicBezTo>
                    <a:close/>
                    <a:moveTo>
                      <a:pt x="9390" y="1245"/>
                    </a:moveTo>
                    <a:lnTo>
                      <a:pt x="9218" y="1190"/>
                    </a:lnTo>
                    <a:lnTo>
                      <a:pt x="9313" y="901"/>
                    </a:lnTo>
                    <a:lnTo>
                      <a:pt x="9060" y="819"/>
                    </a:lnTo>
                    <a:lnTo>
                      <a:pt x="8965" y="1109"/>
                    </a:lnTo>
                    <a:lnTo>
                      <a:pt x="8794" y="1054"/>
                    </a:lnTo>
                    <a:lnTo>
                      <a:pt x="9010" y="397"/>
                    </a:lnTo>
                    <a:lnTo>
                      <a:pt x="9181" y="452"/>
                    </a:lnTo>
                    <a:lnTo>
                      <a:pt x="9102" y="692"/>
                    </a:lnTo>
                    <a:lnTo>
                      <a:pt x="9355" y="774"/>
                    </a:lnTo>
                    <a:lnTo>
                      <a:pt x="9434" y="533"/>
                    </a:lnTo>
                    <a:lnTo>
                      <a:pt x="9606" y="588"/>
                    </a:lnTo>
                    <a:lnTo>
                      <a:pt x="9390" y="1245"/>
                    </a:lnTo>
                    <a:close/>
                    <a:moveTo>
                      <a:pt x="10109" y="1739"/>
                    </a:moveTo>
                    <a:lnTo>
                      <a:pt x="9958" y="1672"/>
                    </a:lnTo>
                    <a:lnTo>
                      <a:pt x="10024" y="1525"/>
                    </a:lnTo>
                    <a:lnTo>
                      <a:pt x="9636" y="1355"/>
                    </a:lnTo>
                    <a:lnTo>
                      <a:pt x="9570" y="1502"/>
                    </a:lnTo>
                    <a:lnTo>
                      <a:pt x="9418" y="1435"/>
                    </a:lnTo>
                    <a:lnTo>
                      <a:pt x="9539" y="1168"/>
                    </a:lnTo>
                    <a:lnTo>
                      <a:pt x="9587" y="1189"/>
                    </a:lnTo>
                    <a:cubicBezTo>
                      <a:pt x="9652" y="1135"/>
                      <a:pt x="9712" y="1069"/>
                      <a:pt x="9768" y="991"/>
                    </a:cubicBezTo>
                    <a:cubicBezTo>
                      <a:pt x="9825" y="912"/>
                      <a:pt x="9875" y="824"/>
                      <a:pt x="9919" y="726"/>
                    </a:cubicBezTo>
                    <a:lnTo>
                      <a:pt x="10395" y="936"/>
                    </a:lnTo>
                    <a:lnTo>
                      <a:pt x="10166" y="1444"/>
                    </a:lnTo>
                    <a:lnTo>
                      <a:pt x="10229" y="1472"/>
                    </a:lnTo>
                    <a:lnTo>
                      <a:pt x="10109" y="1739"/>
                    </a:lnTo>
                    <a:close/>
                    <a:moveTo>
                      <a:pt x="10002" y="1371"/>
                    </a:moveTo>
                    <a:lnTo>
                      <a:pt x="10176" y="985"/>
                    </a:lnTo>
                    <a:lnTo>
                      <a:pt x="10016" y="915"/>
                    </a:lnTo>
                    <a:cubicBezTo>
                      <a:pt x="9976" y="990"/>
                      <a:pt x="9933" y="1056"/>
                      <a:pt x="9886" y="1113"/>
                    </a:cubicBezTo>
                    <a:cubicBezTo>
                      <a:pt x="9840" y="1170"/>
                      <a:pt x="9793" y="1219"/>
                      <a:pt x="9745" y="1259"/>
                    </a:cubicBezTo>
                    <a:lnTo>
                      <a:pt x="10002" y="1371"/>
                    </a:lnTo>
                    <a:close/>
                    <a:moveTo>
                      <a:pt x="11578" y="1999"/>
                    </a:moveTo>
                    <a:cubicBezTo>
                      <a:pt x="11559" y="2023"/>
                      <a:pt x="11536" y="2043"/>
                      <a:pt x="11509" y="2060"/>
                    </a:cubicBezTo>
                    <a:cubicBezTo>
                      <a:pt x="11482" y="2077"/>
                      <a:pt x="11454" y="2087"/>
                      <a:pt x="11426" y="2090"/>
                    </a:cubicBezTo>
                    <a:cubicBezTo>
                      <a:pt x="11387" y="2095"/>
                      <a:pt x="11349" y="2092"/>
                      <a:pt x="11314" y="2082"/>
                    </a:cubicBezTo>
                    <a:cubicBezTo>
                      <a:pt x="11278" y="2072"/>
                      <a:pt x="11240" y="2052"/>
                      <a:pt x="11200" y="2021"/>
                    </a:cubicBezTo>
                    <a:lnTo>
                      <a:pt x="11112" y="1953"/>
                    </a:lnTo>
                    <a:lnTo>
                      <a:pt x="10971" y="2130"/>
                    </a:lnTo>
                    <a:lnTo>
                      <a:pt x="10829" y="2020"/>
                    </a:lnTo>
                    <a:lnTo>
                      <a:pt x="11260" y="1476"/>
                    </a:lnTo>
                    <a:lnTo>
                      <a:pt x="11493" y="1657"/>
                    </a:lnTo>
                    <a:cubicBezTo>
                      <a:pt x="11528" y="1684"/>
                      <a:pt x="11556" y="1709"/>
                      <a:pt x="11575" y="1734"/>
                    </a:cubicBezTo>
                    <a:cubicBezTo>
                      <a:pt x="11594" y="1758"/>
                      <a:pt x="11608" y="1784"/>
                      <a:pt x="11617" y="1810"/>
                    </a:cubicBezTo>
                    <a:cubicBezTo>
                      <a:pt x="11628" y="1841"/>
                      <a:pt x="11631" y="1873"/>
                      <a:pt x="11625" y="1904"/>
                    </a:cubicBezTo>
                    <a:cubicBezTo>
                      <a:pt x="11619" y="1936"/>
                      <a:pt x="11603" y="1967"/>
                      <a:pt x="11578" y="1999"/>
                    </a:cubicBezTo>
                    <a:close/>
                    <a:moveTo>
                      <a:pt x="11429" y="1889"/>
                    </a:moveTo>
                    <a:cubicBezTo>
                      <a:pt x="11441" y="1873"/>
                      <a:pt x="11447" y="1857"/>
                      <a:pt x="11448" y="1839"/>
                    </a:cubicBezTo>
                    <a:cubicBezTo>
                      <a:pt x="11448" y="1822"/>
                      <a:pt x="11445" y="1807"/>
                      <a:pt x="11437" y="1794"/>
                    </a:cubicBezTo>
                    <a:cubicBezTo>
                      <a:pt x="11427" y="1776"/>
                      <a:pt x="11415" y="1762"/>
                      <a:pt x="11401" y="1750"/>
                    </a:cubicBezTo>
                    <a:cubicBezTo>
                      <a:pt x="11388" y="1739"/>
                      <a:pt x="11369" y="1724"/>
                      <a:pt x="11346" y="1706"/>
                    </a:cubicBezTo>
                    <a:lnTo>
                      <a:pt x="11321" y="1687"/>
                    </a:lnTo>
                    <a:lnTo>
                      <a:pt x="11192" y="1850"/>
                    </a:lnTo>
                    <a:lnTo>
                      <a:pt x="11233" y="1882"/>
                    </a:lnTo>
                    <a:cubicBezTo>
                      <a:pt x="11257" y="1900"/>
                      <a:pt x="11278" y="1914"/>
                      <a:pt x="11296" y="1923"/>
                    </a:cubicBezTo>
                    <a:cubicBezTo>
                      <a:pt x="11314" y="1933"/>
                      <a:pt x="11332" y="1937"/>
                      <a:pt x="11350" y="1936"/>
                    </a:cubicBezTo>
                    <a:cubicBezTo>
                      <a:pt x="11365" y="1935"/>
                      <a:pt x="11379" y="1931"/>
                      <a:pt x="11392" y="1924"/>
                    </a:cubicBezTo>
                    <a:cubicBezTo>
                      <a:pt x="11404" y="1916"/>
                      <a:pt x="11417" y="1904"/>
                      <a:pt x="11429" y="1889"/>
                    </a:cubicBezTo>
                    <a:close/>
                    <a:moveTo>
                      <a:pt x="11745" y="2803"/>
                    </a:moveTo>
                    <a:lnTo>
                      <a:pt x="11375" y="2463"/>
                    </a:lnTo>
                    <a:lnTo>
                      <a:pt x="11852" y="1958"/>
                    </a:lnTo>
                    <a:lnTo>
                      <a:pt x="12221" y="2298"/>
                    </a:lnTo>
                    <a:lnTo>
                      <a:pt x="12129" y="2396"/>
                    </a:lnTo>
                    <a:lnTo>
                      <a:pt x="11891" y="2176"/>
                    </a:lnTo>
                    <a:lnTo>
                      <a:pt x="11808" y="2263"/>
                    </a:lnTo>
                    <a:lnTo>
                      <a:pt x="12030" y="2467"/>
                    </a:lnTo>
                    <a:lnTo>
                      <a:pt x="11938" y="2565"/>
                    </a:lnTo>
                    <a:lnTo>
                      <a:pt x="11716" y="2361"/>
                    </a:lnTo>
                    <a:lnTo>
                      <a:pt x="11598" y="2486"/>
                    </a:lnTo>
                    <a:lnTo>
                      <a:pt x="11837" y="2705"/>
                    </a:lnTo>
                    <a:lnTo>
                      <a:pt x="11745" y="2803"/>
                    </a:lnTo>
                    <a:close/>
                    <a:moveTo>
                      <a:pt x="12039" y="3159"/>
                    </a:moveTo>
                    <a:cubicBezTo>
                      <a:pt x="12005" y="3121"/>
                      <a:pt x="11980" y="3080"/>
                      <a:pt x="11962" y="3037"/>
                    </a:cubicBezTo>
                    <a:cubicBezTo>
                      <a:pt x="11945" y="2994"/>
                      <a:pt x="11938" y="2951"/>
                      <a:pt x="11940" y="2908"/>
                    </a:cubicBezTo>
                    <a:cubicBezTo>
                      <a:pt x="11942" y="2865"/>
                      <a:pt x="11954" y="2822"/>
                      <a:pt x="11977" y="2780"/>
                    </a:cubicBezTo>
                    <a:cubicBezTo>
                      <a:pt x="12000" y="2738"/>
                      <a:pt x="12034" y="2697"/>
                      <a:pt x="12079" y="2659"/>
                    </a:cubicBezTo>
                    <a:cubicBezTo>
                      <a:pt x="12121" y="2623"/>
                      <a:pt x="12164" y="2597"/>
                      <a:pt x="12209" y="2580"/>
                    </a:cubicBezTo>
                    <a:cubicBezTo>
                      <a:pt x="12254" y="2563"/>
                      <a:pt x="12299" y="2556"/>
                      <a:pt x="12344" y="2558"/>
                    </a:cubicBezTo>
                    <a:cubicBezTo>
                      <a:pt x="12387" y="2561"/>
                      <a:pt x="12430" y="2574"/>
                      <a:pt x="12472" y="2596"/>
                    </a:cubicBezTo>
                    <a:cubicBezTo>
                      <a:pt x="12514" y="2618"/>
                      <a:pt x="12553" y="2650"/>
                      <a:pt x="12588" y="2689"/>
                    </a:cubicBezTo>
                    <a:cubicBezTo>
                      <a:pt x="12607" y="2711"/>
                      <a:pt x="12623" y="2732"/>
                      <a:pt x="12636" y="2752"/>
                    </a:cubicBezTo>
                    <a:cubicBezTo>
                      <a:pt x="12649" y="2771"/>
                      <a:pt x="12660" y="2791"/>
                      <a:pt x="12670" y="2809"/>
                    </a:cubicBezTo>
                    <a:cubicBezTo>
                      <a:pt x="12679" y="2828"/>
                      <a:pt x="12686" y="2847"/>
                      <a:pt x="12692" y="2864"/>
                    </a:cubicBezTo>
                    <a:cubicBezTo>
                      <a:pt x="12698" y="2882"/>
                      <a:pt x="12702" y="2897"/>
                      <a:pt x="12706" y="2911"/>
                    </a:cubicBezTo>
                    <a:lnTo>
                      <a:pt x="12578" y="3021"/>
                    </a:lnTo>
                    <a:lnTo>
                      <a:pt x="12564" y="3005"/>
                    </a:lnTo>
                    <a:cubicBezTo>
                      <a:pt x="12564" y="2994"/>
                      <a:pt x="12564" y="2980"/>
                      <a:pt x="12563" y="2963"/>
                    </a:cubicBezTo>
                    <a:cubicBezTo>
                      <a:pt x="12562" y="2947"/>
                      <a:pt x="12560" y="2929"/>
                      <a:pt x="12556" y="2910"/>
                    </a:cubicBezTo>
                    <a:cubicBezTo>
                      <a:pt x="12553" y="2891"/>
                      <a:pt x="12547" y="2871"/>
                      <a:pt x="12539" y="2852"/>
                    </a:cubicBezTo>
                    <a:cubicBezTo>
                      <a:pt x="12531" y="2832"/>
                      <a:pt x="12519" y="2814"/>
                      <a:pt x="12504" y="2797"/>
                    </a:cubicBezTo>
                    <a:cubicBezTo>
                      <a:pt x="12488" y="2778"/>
                      <a:pt x="12469" y="2763"/>
                      <a:pt x="12448" y="2751"/>
                    </a:cubicBezTo>
                    <a:cubicBezTo>
                      <a:pt x="12427" y="2739"/>
                      <a:pt x="12403" y="2732"/>
                      <a:pt x="12376" y="2729"/>
                    </a:cubicBezTo>
                    <a:cubicBezTo>
                      <a:pt x="12351" y="2727"/>
                      <a:pt x="12323" y="2732"/>
                      <a:pt x="12293" y="2742"/>
                    </a:cubicBezTo>
                    <a:cubicBezTo>
                      <a:pt x="12264" y="2753"/>
                      <a:pt x="12233" y="2771"/>
                      <a:pt x="12201" y="2799"/>
                    </a:cubicBezTo>
                    <a:cubicBezTo>
                      <a:pt x="12168" y="2827"/>
                      <a:pt x="12145" y="2855"/>
                      <a:pt x="12131" y="2884"/>
                    </a:cubicBezTo>
                    <a:cubicBezTo>
                      <a:pt x="12117" y="2912"/>
                      <a:pt x="12109" y="2938"/>
                      <a:pt x="12109" y="2963"/>
                    </a:cubicBezTo>
                    <a:cubicBezTo>
                      <a:pt x="12108" y="2989"/>
                      <a:pt x="12113" y="3012"/>
                      <a:pt x="12123" y="3035"/>
                    </a:cubicBezTo>
                    <a:cubicBezTo>
                      <a:pt x="12133" y="3057"/>
                      <a:pt x="12145" y="3077"/>
                      <a:pt x="12160" y="3094"/>
                    </a:cubicBezTo>
                    <a:cubicBezTo>
                      <a:pt x="12175" y="3110"/>
                      <a:pt x="12191" y="3124"/>
                      <a:pt x="12210" y="3136"/>
                    </a:cubicBezTo>
                    <a:cubicBezTo>
                      <a:pt x="12229" y="3148"/>
                      <a:pt x="12249" y="3156"/>
                      <a:pt x="12269" y="3163"/>
                    </a:cubicBezTo>
                    <a:cubicBezTo>
                      <a:pt x="12286" y="3168"/>
                      <a:pt x="12303" y="3172"/>
                      <a:pt x="12319" y="3176"/>
                    </a:cubicBezTo>
                    <a:cubicBezTo>
                      <a:pt x="12336" y="3179"/>
                      <a:pt x="12350" y="3181"/>
                      <a:pt x="12361" y="3182"/>
                    </a:cubicBezTo>
                    <a:lnTo>
                      <a:pt x="12373" y="3196"/>
                    </a:lnTo>
                    <a:lnTo>
                      <a:pt x="12247" y="3305"/>
                    </a:lnTo>
                    <a:cubicBezTo>
                      <a:pt x="12230" y="3297"/>
                      <a:pt x="12213" y="3289"/>
                      <a:pt x="12197" y="3282"/>
                    </a:cubicBezTo>
                    <a:cubicBezTo>
                      <a:pt x="12182" y="3274"/>
                      <a:pt x="12166" y="3266"/>
                      <a:pt x="12151" y="3256"/>
                    </a:cubicBezTo>
                    <a:cubicBezTo>
                      <a:pt x="12131" y="3243"/>
                      <a:pt x="12113" y="3230"/>
                      <a:pt x="12097" y="3217"/>
                    </a:cubicBezTo>
                    <a:cubicBezTo>
                      <a:pt x="12082" y="3205"/>
                      <a:pt x="12062" y="3185"/>
                      <a:pt x="12039" y="3159"/>
                    </a:cubicBezTo>
                    <a:close/>
                    <a:moveTo>
                      <a:pt x="12629" y="3963"/>
                    </a:moveTo>
                    <a:lnTo>
                      <a:pt x="12531" y="3814"/>
                    </a:lnTo>
                    <a:lnTo>
                      <a:pt x="13004" y="3511"/>
                    </a:lnTo>
                    <a:lnTo>
                      <a:pt x="12859" y="3291"/>
                    </a:lnTo>
                    <a:lnTo>
                      <a:pt x="12386" y="3594"/>
                    </a:lnTo>
                    <a:lnTo>
                      <a:pt x="12288" y="3444"/>
                    </a:lnTo>
                    <a:lnTo>
                      <a:pt x="12874" y="3069"/>
                    </a:lnTo>
                    <a:lnTo>
                      <a:pt x="13215" y="3588"/>
                    </a:lnTo>
                    <a:lnTo>
                      <a:pt x="12629" y="3963"/>
                    </a:lnTo>
                    <a:close/>
                    <a:moveTo>
                      <a:pt x="13617" y="4335"/>
                    </a:moveTo>
                    <a:lnTo>
                      <a:pt x="13004" y="4372"/>
                    </a:lnTo>
                    <a:cubicBezTo>
                      <a:pt x="12969" y="4374"/>
                      <a:pt x="12938" y="4371"/>
                      <a:pt x="12912" y="4364"/>
                    </a:cubicBezTo>
                    <a:cubicBezTo>
                      <a:pt x="12885" y="4356"/>
                      <a:pt x="12863" y="4346"/>
                      <a:pt x="12845" y="4333"/>
                    </a:cubicBezTo>
                    <a:cubicBezTo>
                      <a:pt x="12827" y="4319"/>
                      <a:pt x="12812" y="4305"/>
                      <a:pt x="12800" y="4289"/>
                    </a:cubicBezTo>
                    <a:cubicBezTo>
                      <a:pt x="12789" y="4273"/>
                      <a:pt x="12778" y="4256"/>
                      <a:pt x="12769" y="4239"/>
                    </a:cubicBezTo>
                    <a:cubicBezTo>
                      <a:pt x="12759" y="4220"/>
                      <a:pt x="12747" y="4197"/>
                      <a:pt x="12734" y="4170"/>
                    </a:cubicBezTo>
                    <a:cubicBezTo>
                      <a:pt x="12721" y="4144"/>
                      <a:pt x="12712" y="4126"/>
                      <a:pt x="12708" y="4117"/>
                    </a:cubicBezTo>
                    <a:lnTo>
                      <a:pt x="12843" y="4046"/>
                    </a:lnTo>
                    <a:lnTo>
                      <a:pt x="12848" y="4056"/>
                    </a:lnTo>
                    <a:cubicBezTo>
                      <a:pt x="12850" y="4062"/>
                      <a:pt x="12853" y="4073"/>
                      <a:pt x="12859" y="4089"/>
                    </a:cubicBezTo>
                    <a:cubicBezTo>
                      <a:pt x="12865" y="4104"/>
                      <a:pt x="12872" y="4119"/>
                      <a:pt x="12880" y="4133"/>
                    </a:cubicBezTo>
                    <a:cubicBezTo>
                      <a:pt x="12894" y="4160"/>
                      <a:pt x="12909" y="4180"/>
                      <a:pt x="12923" y="4195"/>
                    </a:cubicBezTo>
                    <a:cubicBezTo>
                      <a:pt x="12937" y="4209"/>
                      <a:pt x="12950" y="4215"/>
                      <a:pt x="12960" y="4215"/>
                    </a:cubicBezTo>
                    <a:lnTo>
                      <a:pt x="13289" y="3725"/>
                    </a:lnTo>
                    <a:lnTo>
                      <a:pt x="13381" y="3895"/>
                    </a:lnTo>
                    <a:lnTo>
                      <a:pt x="13170" y="4200"/>
                    </a:lnTo>
                    <a:lnTo>
                      <a:pt x="13529" y="4172"/>
                    </a:lnTo>
                    <a:lnTo>
                      <a:pt x="13617" y="4335"/>
                    </a:lnTo>
                    <a:close/>
                    <a:moveTo>
                      <a:pt x="13429" y="5229"/>
                    </a:moveTo>
                    <a:cubicBezTo>
                      <a:pt x="13396" y="5240"/>
                      <a:pt x="13365" y="5244"/>
                      <a:pt x="13333" y="5241"/>
                    </a:cubicBezTo>
                    <a:cubicBezTo>
                      <a:pt x="13302" y="5238"/>
                      <a:pt x="13274" y="5229"/>
                      <a:pt x="13250" y="5214"/>
                    </a:cubicBezTo>
                    <a:cubicBezTo>
                      <a:pt x="13219" y="5195"/>
                      <a:pt x="13194" y="5172"/>
                      <a:pt x="13176" y="5146"/>
                    </a:cubicBezTo>
                    <a:cubicBezTo>
                      <a:pt x="13158" y="5120"/>
                      <a:pt x="13142" y="5087"/>
                      <a:pt x="13127" y="5046"/>
                    </a:cubicBezTo>
                    <a:lnTo>
                      <a:pt x="13022" y="4745"/>
                    </a:lnTo>
                    <a:lnTo>
                      <a:pt x="13683" y="4520"/>
                    </a:lnTo>
                    <a:lnTo>
                      <a:pt x="13860" y="5027"/>
                    </a:lnTo>
                    <a:lnTo>
                      <a:pt x="13732" y="5070"/>
                    </a:lnTo>
                    <a:lnTo>
                      <a:pt x="13614" y="4731"/>
                    </a:lnTo>
                    <a:lnTo>
                      <a:pt x="13495" y="4771"/>
                    </a:lnTo>
                    <a:lnTo>
                      <a:pt x="13543" y="4907"/>
                    </a:lnTo>
                    <a:cubicBezTo>
                      <a:pt x="13559" y="4953"/>
                      <a:pt x="13568" y="4991"/>
                      <a:pt x="13572" y="5023"/>
                    </a:cubicBezTo>
                    <a:cubicBezTo>
                      <a:pt x="13575" y="5054"/>
                      <a:pt x="13572" y="5083"/>
                      <a:pt x="13562" y="5112"/>
                    </a:cubicBezTo>
                    <a:cubicBezTo>
                      <a:pt x="13552" y="5140"/>
                      <a:pt x="13535" y="5164"/>
                      <a:pt x="13512" y="5184"/>
                    </a:cubicBezTo>
                    <a:cubicBezTo>
                      <a:pt x="13488" y="5203"/>
                      <a:pt x="13461" y="5218"/>
                      <a:pt x="13429" y="5229"/>
                    </a:cubicBezTo>
                    <a:close/>
                    <a:moveTo>
                      <a:pt x="13363" y="5057"/>
                    </a:moveTo>
                    <a:cubicBezTo>
                      <a:pt x="13374" y="5053"/>
                      <a:pt x="13384" y="5048"/>
                      <a:pt x="13393" y="5043"/>
                    </a:cubicBezTo>
                    <a:cubicBezTo>
                      <a:pt x="13402" y="5037"/>
                      <a:pt x="13409" y="5029"/>
                      <a:pt x="13415" y="5018"/>
                    </a:cubicBezTo>
                    <a:cubicBezTo>
                      <a:pt x="13420" y="5008"/>
                      <a:pt x="13422" y="4994"/>
                      <a:pt x="13422" y="4979"/>
                    </a:cubicBezTo>
                    <a:cubicBezTo>
                      <a:pt x="13422" y="4964"/>
                      <a:pt x="13418" y="4944"/>
                      <a:pt x="13410" y="4920"/>
                    </a:cubicBezTo>
                    <a:lnTo>
                      <a:pt x="13372" y="4813"/>
                    </a:lnTo>
                    <a:lnTo>
                      <a:pt x="13204" y="4870"/>
                    </a:lnTo>
                    <a:lnTo>
                      <a:pt x="13241" y="4977"/>
                    </a:lnTo>
                    <a:cubicBezTo>
                      <a:pt x="13248" y="4995"/>
                      <a:pt x="13256" y="5011"/>
                      <a:pt x="13266" y="5024"/>
                    </a:cubicBezTo>
                    <a:cubicBezTo>
                      <a:pt x="13276" y="5037"/>
                      <a:pt x="13286" y="5047"/>
                      <a:pt x="13296" y="5052"/>
                    </a:cubicBezTo>
                    <a:cubicBezTo>
                      <a:pt x="13306" y="5058"/>
                      <a:pt x="13316" y="5061"/>
                      <a:pt x="13328" y="5062"/>
                    </a:cubicBezTo>
                    <a:cubicBezTo>
                      <a:pt x="13339" y="5062"/>
                      <a:pt x="13351" y="5061"/>
                      <a:pt x="13363" y="5057"/>
                    </a:cubicBezTo>
                    <a:close/>
                    <a:moveTo>
                      <a:pt x="13407" y="6038"/>
                    </a:moveTo>
                    <a:lnTo>
                      <a:pt x="13363" y="5865"/>
                    </a:lnTo>
                    <a:lnTo>
                      <a:pt x="13910" y="5730"/>
                    </a:lnTo>
                    <a:lnTo>
                      <a:pt x="13862" y="5539"/>
                    </a:lnTo>
                    <a:cubicBezTo>
                      <a:pt x="13832" y="5545"/>
                      <a:pt x="13808" y="5549"/>
                      <a:pt x="13791" y="5552"/>
                    </a:cubicBezTo>
                    <a:cubicBezTo>
                      <a:pt x="13773" y="5556"/>
                      <a:pt x="13751" y="5560"/>
                      <a:pt x="13722" y="5565"/>
                    </a:cubicBezTo>
                    <a:cubicBezTo>
                      <a:pt x="13660" y="5576"/>
                      <a:pt x="13607" y="5583"/>
                      <a:pt x="13563" y="5585"/>
                    </a:cubicBezTo>
                    <a:cubicBezTo>
                      <a:pt x="13519" y="5588"/>
                      <a:pt x="13483" y="5587"/>
                      <a:pt x="13453" y="5584"/>
                    </a:cubicBezTo>
                    <a:cubicBezTo>
                      <a:pt x="13423" y="5580"/>
                      <a:pt x="13398" y="5575"/>
                      <a:pt x="13378" y="5568"/>
                    </a:cubicBezTo>
                    <a:cubicBezTo>
                      <a:pt x="13358" y="5561"/>
                      <a:pt x="13341" y="5553"/>
                      <a:pt x="13327" y="5544"/>
                    </a:cubicBezTo>
                    <a:cubicBezTo>
                      <a:pt x="13309" y="5533"/>
                      <a:pt x="13293" y="5518"/>
                      <a:pt x="13279" y="5498"/>
                    </a:cubicBezTo>
                    <a:cubicBezTo>
                      <a:pt x="13265" y="5478"/>
                      <a:pt x="13255" y="5456"/>
                      <a:pt x="13249" y="5431"/>
                    </a:cubicBezTo>
                    <a:cubicBezTo>
                      <a:pt x="13245" y="5416"/>
                      <a:pt x="13242" y="5401"/>
                      <a:pt x="13239" y="5384"/>
                    </a:cubicBezTo>
                    <a:cubicBezTo>
                      <a:pt x="13236" y="5368"/>
                      <a:pt x="13234" y="5357"/>
                      <a:pt x="13234" y="5353"/>
                    </a:cubicBezTo>
                    <a:lnTo>
                      <a:pt x="13385" y="5316"/>
                    </a:lnTo>
                    <a:lnTo>
                      <a:pt x="13387" y="5322"/>
                    </a:lnTo>
                    <a:cubicBezTo>
                      <a:pt x="13387" y="5325"/>
                      <a:pt x="13388" y="5328"/>
                      <a:pt x="13388" y="5331"/>
                    </a:cubicBezTo>
                    <a:cubicBezTo>
                      <a:pt x="13389" y="5335"/>
                      <a:pt x="13390" y="5339"/>
                      <a:pt x="13391" y="5343"/>
                    </a:cubicBezTo>
                    <a:cubicBezTo>
                      <a:pt x="13395" y="5360"/>
                      <a:pt x="13399" y="5372"/>
                      <a:pt x="13403" y="5380"/>
                    </a:cubicBezTo>
                    <a:cubicBezTo>
                      <a:pt x="13408" y="5387"/>
                      <a:pt x="13413" y="5394"/>
                      <a:pt x="13420" y="5399"/>
                    </a:cubicBezTo>
                    <a:cubicBezTo>
                      <a:pt x="13446" y="5416"/>
                      <a:pt x="13483" y="5424"/>
                      <a:pt x="13529" y="5422"/>
                    </a:cubicBezTo>
                    <a:cubicBezTo>
                      <a:pt x="13575" y="5419"/>
                      <a:pt x="13639" y="5411"/>
                      <a:pt x="13719" y="5395"/>
                    </a:cubicBezTo>
                    <a:cubicBezTo>
                      <a:pt x="13751" y="5389"/>
                      <a:pt x="13786" y="5382"/>
                      <a:pt x="13824" y="5374"/>
                    </a:cubicBezTo>
                    <a:cubicBezTo>
                      <a:pt x="13861" y="5366"/>
                      <a:pt x="13904" y="5356"/>
                      <a:pt x="13952" y="5346"/>
                    </a:cubicBezTo>
                    <a:lnTo>
                      <a:pt x="14085" y="5871"/>
                    </a:lnTo>
                    <a:lnTo>
                      <a:pt x="13407" y="6038"/>
                    </a:lnTo>
                    <a:close/>
                    <a:moveTo>
                      <a:pt x="13492" y="6838"/>
                    </a:moveTo>
                    <a:lnTo>
                      <a:pt x="13477" y="6665"/>
                    </a:lnTo>
                    <a:lnTo>
                      <a:pt x="13940" y="6625"/>
                    </a:lnTo>
                    <a:lnTo>
                      <a:pt x="13452" y="6380"/>
                    </a:lnTo>
                    <a:lnTo>
                      <a:pt x="13437" y="6211"/>
                    </a:lnTo>
                    <a:lnTo>
                      <a:pt x="14133" y="6151"/>
                    </a:lnTo>
                    <a:lnTo>
                      <a:pt x="14148" y="6323"/>
                    </a:lnTo>
                    <a:lnTo>
                      <a:pt x="13729" y="6359"/>
                    </a:lnTo>
                    <a:lnTo>
                      <a:pt x="14172" y="6589"/>
                    </a:lnTo>
                    <a:lnTo>
                      <a:pt x="14189" y="6778"/>
                    </a:lnTo>
                    <a:lnTo>
                      <a:pt x="13492" y="6838"/>
                    </a:lnTo>
                    <a:close/>
                    <a:moveTo>
                      <a:pt x="13489" y="7652"/>
                    </a:moveTo>
                    <a:lnTo>
                      <a:pt x="13492" y="7434"/>
                    </a:lnTo>
                    <a:lnTo>
                      <a:pt x="13778" y="7235"/>
                    </a:lnTo>
                    <a:lnTo>
                      <a:pt x="13779" y="7191"/>
                    </a:lnTo>
                    <a:lnTo>
                      <a:pt x="13497" y="7186"/>
                    </a:lnTo>
                    <a:lnTo>
                      <a:pt x="13500" y="7008"/>
                    </a:lnTo>
                    <a:lnTo>
                      <a:pt x="14199" y="7020"/>
                    </a:lnTo>
                    <a:lnTo>
                      <a:pt x="14196" y="7198"/>
                    </a:lnTo>
                    <a:lnTo>
                      <a:pt x="13911" y="7193"/>
                    </a:lnTo>
                    <a:cubicBezTo>
                      <a:pt x="13911" y="7208"/>
                      <a:pt x="13913" y="7220"/>
                      <a:pt x="13915" y="7230"/>
                    </a:cubicBezTo>
                    <a:cubicBezTo>
                      <a:pt x="13917" y="7239"/>
                      <a:pt x="13921" y="7248"/>
                      <a:pt x="13927" y="7256"/>
                    </a:cubicBezTo>
                    <a:cubicBezTo>
                      <a:pt x="13933" y="7265"/>
                      <a:pt x="13942" y="7274"/>
                      <a:pt x="13954" y="7284"/>
                    </a:cubicBezTo>
                    <a:cubicBezTo>
                      <a:pt x="13966" y="7293"/>
                      <a:pt x="13981" y="7304"/>
                      <a:pt x="13999" y="7315"/>
                    </a:cubicBezTo>
                    <a:cubicBezTo>
                      <a:pt x="14011" y="7321"/>
                      <a:pt x="14024" y="7329"/>
                      <a:pt x="14039" y="7337"/>
                    </a:cubicBezTo>
                    <a:cubicBezTo>
                      <a:pt x="14055" y="7346"/>
                      <a:pt x="14067" y="7353"/>
                      <a:pt x="14077" y="7358"/>
                    </a:cubicBezTo>
                    <a:cubicBezTo>
                      <a:pt x="14119" y="7383"/>
                      <a:pt x="14148" y="7409"/>
                      <a:pt x="14166" y="7435"/>
                    </a:cubicBezTo>
                    <a:cubicBezTo>
                      <a:pt x="14184" y="7462"/>
                      <a:pt x="14192" y="7502"/>
                      <a:pt x="14191" y="7555"/>
                    </a:cubicBezTo>
                    <a:cubicBezTo>
                      <a:pt x="14191" y="7570"/>
                      <a:pt x="14190" y="7584"/>
                      <a:pt x="14190" y="7597"/>
                    </a:cubicBezTo>
                    <a:cubicBezTo>
                      <a:pt x="14189" y="7609"/>
                      <a:pt x="14188" y="7618"/>
                      <a:pt x="14188" y="7624"/>
                    </a:cubicBezTo>
                    <a:lnTo>
                      <a:pt x="14037" y="7621"/>
                    </a:lnTo>
                    <a:lnTo>
                      <a:pt x="14038" y="7570"/>
                    </a:lnTo>
                    <a:cubicBezTo>
                      <a:pt x="14038" y="7545"/>
                      <a:pt x="14032" y="7525"/>
                      <a:pt x="14019" y="7511"/>
                    </a:cubicBezTo>
                    <a:cubicBezTo>
                      <a:pt x="14006" y="7496"/>
                      <a:pt x="13983" y="7480"/>
                      <a:pt x="13950" y="7463"/>
                    </a:cubicBezTo>
                    <a:cubicBezTo>
                      <a:pt x="13918" y="7445"/>
                      <a:pt x="13895" y="7431"/>
                      <a:pt x="13882" y="7420"/>
                    </a:cubicBezTo>
                    <a:cubicBezTo>
                      <a:pt x="13869" y="7409"/>
                      <a:pt x="13859" y="7398"/>
                      <a:pt x="13854" y="7388"/>
                    </a:cubicBezTo>
                    <a:lnTo>
                      <a:pt x="13489" y="7652"/>
                    </a:lnTo>
                    <a:close/>
                    <a:moveTo>
                      <a:pt x="13395" y="8363"/>
                    </a:moveTo>
                    <a:lnTo>
                      <a:pt x="13416" y="8191"/>
                    </a:lnTo>
                    <a:lnTo>
                      <a:pt x="13878" y="8247"/>
                    </a:lnTo>
                    <a:lnTo>
                      <a:pt x="13451" y="7907"/>
                    </a:lnTo>
                    <a:lnTo>
                      <a:pt x="13472" y="7739"/>
                    </a:lnTo>
                    <a:lnTo>
                      <a:pt x="14166" y="7823"/>
                    </a:lnTo>
                    <a:lnTo>
                      <a:pt x="14145" y="7995"/>
                    </a:lnTo>
                    <a:lnTo>
                      <a:pt x="13727" y="7944"/>
                    </a:lnTo>
                    <a:lnTo>
                      <a:pt x="14112" y="8259"/>
                    </a:lnTo>
                    <a:lnTo>
                      <a:pt x="14089" y="8447"/>
                    </a:lnTo>
                    <a:lnTo>
                      <a:pt x="13395" y="8363"/>
                    </a:lnTo>
                    <a:close/>
                    <a:moveTo>
                      <a:pt x="13502" y="9861"/>
                    </a:moveTo>
                    <a:lnTo>
                      <a:pt x="13581" y="9659"/>
                    </a:lnTo>
                    <a:lnTo>
                      <a:pt x="13054" y="9460"/>
                    </a:lnTo>
                    <a:lnTo>
                      <a:pt x="13119" y="9294"/>
                    </a:lnTo>
                    <a:lnTo>
                      <a:pt x="13645" y="9493"/>
                    </a:lnTo>
                    <a:lnTo>
                      <a:pt x="13723" y="9292"/>
                    </a:lnTo>
                    <a:lnTo>
                      <a:pt x="13850" y="9340"/>
                    </a:lnTo>
                    <a:lnTo>
                      <a:pt x="13628" y="9908"/>
                    </a:lnTo>
                    <a:lnTo>
                      <a:pt x="13502" y="9861"/>
                    </a:lnTo>
                    <a:close/>
                    <a:moveTo>
                      <a:pt x="12641" y="10329"/>
                    </a:moveTo>
                    <a:lnTo>
                      <a:pt x="12726" y="10165"/>
                    </a:lnTo>
                    <a:lnTo>
                      <a:pt x="12873" y="10186"/>
                    </a:lnTo>
                    <a:lnTo>
                      <a:pt x="12991" y="9958"/>
                    </a:lnTo>
                    <a:lnTo>
                      <a:pt x="12887" y="9852"/>
                    </a:lnTo>
                    <a:lnTo>
                      <a:pt x="12970" y="9692"/>
                    </a:lnTo>
                    <a:lnTo>
                      <a:pt x="13475" y="10232"/>
                    </a:lnTo>
                    <a:lnTo>
                      <a:pt x="13381" y="10415"/>
                    </a:lnTo>
                    <a:lnTo>
                      <a:pt x="12641" y="10329"/>
                    </a:lnTo>
                    <a:close/>
                    <a:moveTo>
                      <a:pt x="13007" y="10205"/>
                    </a:moveTo>
                    <a:lnTo>
                      <a:pt x="13270" y="10241"/>
                    </a:lnTo>
                    <a:lnTo>
                      <a:pt x="13085" y="10054"/>
                    </a:lnTo>
                    <a:lnTo>
                      <a:pt x="13007" y="10205"/>
                    </a:lnTo>
                    <a:close/>
                    <a:moveTo>
                      <a:pt x="12766" y="11165"/>
                    </a:moveTo>
                    <a:lnTo>
                      <a:pt x="12882" y="10982"/>
                    </a:lnTo>
                    <a:lnTo>
                      <a:pt x="12404" y="10687"/>
                    </a:lnTo>
                    <a:lnTo>
                      <a:pt x="12499" y="10536"/>
                    </a:lnTo>
                    <a:lnTo>
                      <a:pt x="12977" y="10831"/>
                    </a:lnTo>
                    <a:lnTo>
                      <a:pt x="13093" y="10648"/>
                    </a:lnTo>
                    <a:lnTo>
                      <a:pt x="13208" y="10719"/>
                    </a:lnTo>
                    <a:lnTo>
                      <a:pt x="12881" y="11235"/>
                    </a:lnTo>
                    <a:lnTo>
                      <a:pt x="12766" y="11165"/>
                    </a:lnTo>
                    <a:close/>
                    <a:moveTo>
                      <a:pt x="11798" y="11443"/>
                    </a:moveTo>
                    <a:lnTo>
                      <a:pt x="11918" y="11303"/>
                    </a:lnTo>
                    <a:lnTo>
                      <a:pt x="12057" y="11356"/>
                    </a:lnTo>
                    <a:lnTo>
                      <a:pt x="12224" y="11160"/>
                    </a:lnTo>
                    <a:lnTo>
                      <a:pt x="12147" y="11033"/>
                    </a:lnTo>
                    <a:lnTo>
                      <a:pt x="12264" y="10896"/>
                    </a:lnTo>
                    <a:lnTo>
                      <a:pt x="12633" y="11535"/>
                    </a:lnTo>
                    <a:lnTo>
                      <a:pt x="12500" y="11692"/>
                    </a:lnTo>
                    <a:lnTo>
                      <a:pt x="11798" y="11443"/>
                    </a:lnTo>
                    <a:close/>
                    <a:moveTo>
                      <a:pt x="12184" y="11404"/>
                    </a:moveTo>
                    <a:lnTo>
                      <a:pt x="12431" y="11498"/>
                    </a:lnTo>
                    <a:lnTo>
                      <a:pt x="12294" y="11274"/>
                    </a:lnTo>
                    <a:lnTo>
                      <a:pt x="12184" y="11404"/>
                    </a:lnTo>
                    <a:close/>
                    <a:moveTo>
                      <a:pt x="11649" y="12244"/>
                    </a:moveTo>
                    <a:cubicBezTo>
                      <a:pt x="11628" y="12222"/>
                      <a:pt x="11610" y="12196"/>
                      <a:pt x="11597" y="12168"/>
                    </a:cubicBezTo>
                    <a:cubicBezTo>
                      <a:pt x="11585" y="12139"/>
                      <a:pt x="11578" y="12110"/>
                      <a:pt x="11579" y="12082"/>
                    </a:cubicBezTo>
                    <a:cubicBezTo>
                      <a:pt x="11580" y="12043"/>
                      <a:pt x="11588" y="12007"/>
                      <a:pt x="11603" y="11974"/>
                    </a:cubicBezTo>
                    <a:cubicBezTo>
                      <a:pt x="11617" y="11940"/>
                      <a:pt x="11643" y="11906"/>
                      <a:pt x="11680" y="11871"/>
                    </a:cubicBezTo>
                    <a:lnTo>
                      <a:pt x="11761" y="11794"/>
                    </a:lnTo>
                    <a:lnTo>
                      <a:pt x="11602" y="11632"/>
                    </a:lnTo>
                    <a:lnTo>
                      <a:pt x="11732" y="11509"/>
                    </a:lnTo>
                    <a:lnTo>
                      <a:pt x="12218" y="12005"/>
                    </a:lnTo>
                    <a:lnTo>
                      <a:pt x="12004" y="12208"/>
                    </a:lnTo>
                    <a:cubicBezTo>
                      <a:pt x="11972" y="12239"/>
                      <a:pt x="11943" y="12262"/>
                      <a:pt x="11915" y="12278"/>
                    </a:cubicBezTo>
                    <a:cubicBezTo>
                      <a:pt x="11888" y="12293"/>
                      <a:pt x="11861" y="12303"/>
                      <a:pt x="11833" y="12308"/>
                    </a:cubicBezTo>
                    <a:cubicBezTo>
                      <a:pt x="11800" y="12315"/>
                      <a:pt x="11768" y="12313"/>
                      <a:pt x="11737" y="12302"/>
                    </a:cubicBezTo>
                    <a:cubicBezTo>
                      <a:pt x="11707" y="12292"/>
                      <a:pt x="11677" y="12273"/>
                      <a:pt x="11649" y="12244"/>
                    </a:cubicBezTo>
                    <a:close/>
                    <a:moveTo>
                      <a:pt x="11780" y="12113"/>
                    </a:moveTo>
                    <a:cubicBezTo>
                      <a:pt x="11794" y="12127"/>
                      <a:pt x="11810" y="12136"/>
                      <a:pt x="11827" y="12139"/>
                    </a:cubicBezTo>
                    <a:cubicBezTo>
                      <a:pt x="11845" y="12141"/>
                      <a:pt x="11861" y="12140"/>
                      <a:pt x="11875" y="12134"/>
                    </a:cubicBezTo>
                    <a:cubicBezTo>
                      <a:pt x="11893" y="12127"/>
                      <a:pt x="11910" y="12117"/>
                      <a:pt x="11923" y="12105"/>
                    </a:cubicBezTo>
                    <a:cubicBezTo>
                      <a:pt x="11936" y="12094"/>
                      <a:pt x="11954" y="12078"/>
                      <a:pt x="11975" y="12057"/>
                    </a:cubicBezTo>
                    <a:lnTo>
                      <a:pt x="11997" y="12036"/>
                    </a:lnTo>
                    <a:lnTo>
                      <a:pt x="11852" y="11887"/>
                    </a:lnTo>
                    <a:lnTo>
                      <a:pt x="11815" y="11923"/>
                    </a:lnTo>
                    <a:cubicBezTo>
                      <a:pt x="11793" y="11944"/>
                      <a:pt x="11776" y="11962"/>
                      <a:pt x="11764" y="11979"/>
                    </a:cubicBezTo>
                    <a:cubicBezTo>
                      <a:pt x="11752" y="11995"/>
                      <a:pt x="11746" y="12012"/>
                      <a:pt x="11744" y="12029"/>
                    </a:cubicBezTo>
                    <a:cubicBezTo>
                      <a:pt x="11742" y="12044"/>
                      <a:pt x="11745" y="12058"/>
                      <a:pt x="11751" y="12072"/>
                    </a:cubicBezTo>
                    <a:cubicBezTo>
                      <a:pt x="11757" y="12085"/>
                      <a:pt x="11767" y="12099"/>
                      <a:pt x="11780" y="12113"/>
                    </a:cubicBezTo>
                    <a:close/>
                    <a:moveTo>
                      <a:pt x="10956" y="12173"/>
                    </a:moveTo>
                    <a:cubicBezTo>
                      <a:pt x="10997" y="12141"/>
                      <a:pt x="11039" y="12117"/>
                      <a:pt x="11083" y="12101"/>
                    </a:cubicBezTo>
                    <a:cubicBezTo>
                      <a:pt x="11126" y="12085"/>
                      <a:pt x="11170" y="12080"/>
                      <a:pt x="11214" y="12083"/>
                    </a:cubicBezTo>
                    <a:cubicBezTo>
                      <a:pt x="11258" y="12087"/>
                      <a:pt x="11300" y="12101"/>
                      <a:pt x="11342" y="12125"/>
                    </a:cubicBezTo>
                    <a:cubicBezTo>
                      <a:pt x="11385" y="12149"/>
                      <a:pt x="11424" y="12184"/>
                      <a:pt x="11462" y="12229"/>
                    </a:cubicBezTo>
                    <a:cubicBezTo>
                      <a:pt x="11496" y="12272"/>
                      <a:pt x="11522" y="12315"/>
                      <a:pt x="11537" y="12360"/>
                    </a:cubicBezTo>
                    <a:cubicBezTo>
                      <a:pt x="11553" y="12405"/>
                      <a:pt x="11558" y="12450"/>
                      <a:pt x="11554" y="12494"/>
                    </a:cubicBezTo>
                    <a:cubicBezTo>
                      <a:pt x="11550" y="12537"/>
                      <a:pt x="11536" y="12579"/>
                      <a:pt x="11511" y="12619"/>
                    </a:cubicBezTo>
                    <a:cubicBezTo>
                      <a:pt x="11487" y="12660"/>
                      <a:pt x="11454" y="12697"/>
                      <a:pt x="11413" y="12730"/>
                    </a:cubicBezTo>
                    <a:cubicBezTo>
                      <a:pt x="11390" y="12749"/>
                      <a:pt x="11369" y="12764"/>
                      <a:pt x="11348" y="12776"/>
                    </a:cubicBezTo>
                    <a:cubicBezTo>
                      <a:pt x="11328" y="12788"/>
                      <a:pt x="11308" y="12798"/>
                      <a:pt x="11289" y="12807"/>
                    </a:cubicBezTo>
                    <a:cubicBezTo>
                      <a:pt x="11269" y="12815"/>
                      <a:pt x="11250" y="12822"/>
                      <a:pt x="11232" y="12827"/>
                    </a:cubicBezTo>
                    <a:cubicBezTo>
                      <a:pt x="11214" y="12832"/>
                      <a:pt x="11198" y="12836"/>
                      <a:pt x="11184" y="12839"/>
                    </a:cubicBezTo>
                    <a:lnTo>
                      <a:pt x="11078" y="12709"/>
                    </a:lnTo>
                    <a:lnTo>
                      <a:pt x="11094" y="12696"/>
                    </a:lnTo>
                    <a:cubicBezTo>
                      <a:pt x="11105" y="12696"/>
                      <a:pt x="11120" y="12696"/>
                      <a:pt x="11136" y="12696"/>
                    </a:cubicBezTo>
                    <a:cubicBezTo>
                      <a:pt x="11153" y="12696"/>
                      <a:pt x="11171" y="12694"/>
                      <a:pt x="11191" y="12691"/>
                    </a:cubicBezTo>
                    <a:cubicBezTo>
                      <a:pt x="11210" y="12688"/>
                      <a:pt x="11230" y="12683"/>
                      <a:pt x="11250" y="12676"/>
                    </a:cubicBezTo>
                    <a:cubicBezTo>
                      <a:pt x="11270" y="12669"/>
                      <a:pt x="11289" y="12658"/>
                      <a:pt x="11307" y="12644"/>
                    </a:cubicBezTo>
                    <a:cubicBezTo>
                      <a:pt x="11326" y="12628"/>
                      <a:pt x="11343" y="12610"/>
                      <a:pt x="11355" y="12590"/>
                    </a:cubicBezTo>
                    <a:cubicBezTo>
                      <a:pt x="11368" y="12570"/>
                      <a:pt x="11376" y="12546"/>
                      <a:pt x="11380" y="12520"/>
                    </a:cubicBezTo>
                    <a:cubicBezTo>
                      <a:pt x="11383" y="12495"/>
                      <a:pt x="11379" y="12468"/>
                      <a:pt x="11370" y="12438"/>
                    </a:cubicBezTo>
                    <a:cubicBezTo>
                      <a:pt x="11360" y="12408"/>
                      <a:pt x="11342" y="12377"/>
                      <a:pt x="11316" y="12345"/>
                    </a:cubicBezTo>
                    <a:cubicBezTo>
                      <a:pt x="11288" y="12312"/>
                      <a:pt x="11260" y="12287"/>
                      <a:pt x="11232" y="12272"/>
                    </a:cubicBezTo>
                    <a:cubicBezTo>
                      <a:pt x="11204" y="12258"/>
                      <a:pt x="11177" y="12249"/>
                      <a:pt x="11152" y="12248"/>
                    </a:cubicBezTo>
                    <a:cubicBezTo>
                      <a:pt x="11127" y="12247"/>
                      <a:pt x="11102" y="12251"/>
                      <a:pt x="11080" y="12260"/>
                    </a:cubicBezTo>
                    <a:cubicBezTo>
                      <a:pt x="11057" y="12269"/>
                      <a:pt x="11036" y="12280"/>
                      <a:pt x="11018" y="12294"/>
                    </a:cubicBezTo>
                    <a:cubicBezTo>
                      <a:pt x="11001" y="12308"/>
                      <a:pt x="10987" y="12324"/>
                      <a:pt x="10974" y="12342"/>
                    </a:cubicBezTo>
                    <a:cubicBezTo>
                      <a:pt x="10962" y="12361"/>
                      <a:pt x="10952" y="12380"/>
                      <a:pt x="10945" y="12400"/>
                    </a:cubicBezTo>
                    <a:cubicBezTo>
                      <a:pt x="10939" y="12416"/>
                      <a:pt x="10934" y="12432"/>
                      <a:pt x="10930" y="12448"/>
                    </a:cubicBezTo>
                    <a:cubicBezTo>
                      <a:pt x="10926" y="12465"/>
                      <a:pt x="10924" y="12478"/>
                      <a:pt x="10922" y="12489"/>
                    </a:cubicBezTo>
                    <a:lnTo>
                      <a:pt x="10907" y="12501"/>
                    </a:lnTo>
                    <a:lnTo>
                      <a:pt x="10802" y="12373"/>
                    </a:lnTo>
                    <a:cubicBezTo>
                      <a:pt x="10811" y="12356"/>
                      <a:pt x="10819" y="12340"/>
                      <a:pt x="10827" y="12324"/>
                    </a:cubicBezTo>
                    <a:cubicBezTo>
                      <a:pt x="10835" y="12309"/>
                      <a:pt x="10844" y="12294"/>
                      <a:pt x="10855" y="12280"/>
                    </a:cubicBezTo>
                    <a:cubicBezTo>
                      <a:pt x="10868" y="12260"/>
                      <a:pt x="10882" y="12243"/>
                      <a:pt x="10895" y="12228"/>
                    </a:cubicBezTo>
                    <a:cubicBezTo>
                      <a:pt x="10909" y="12213"/>
                      <a:pt x="10929" y="12195"/>
                      <a:pt x="10956" y="12173"/>
                    </a:cubicBezTo>
                    <a:close/>
                    <a:moveTo>
                      <a:pt x="10509" y="13158"/>
                    </a:moveTo>
                    <a:lnTo>
                      <a:pt x="10692" y="13041"/>
                    </a:lnTo>
                    <a:lnTo>
                      <a:pt x="10385" y="12574"/>
                    </a:lnTo>
                    <a:lnTo>
                      <a:pt x="10536" y="12477"/>
                    </a:lnTo>
                    <a:lnTo>
                      <a:pt x="10843" y="12944"/>
                    </a:lnTo>
                    <a:lnTo>
                      <a:pt x="11026" y="12826"/>
                    </a:lnTo>
                    <a:lnTo>
                      <a:pt x="11100" y="12938"/>
                    </a:lnTo>
                    <a:lnTo>
                      <a:pt x="10582" y="13270"/>
                    </a:lnTo>
                    <a:lnTo>
                      <a:pt x="10509" y="13158"/>
                    </a:lnTo>
                    <a:close/>
                    <a:moveTo>
                      <a:pt x="9513" y="13007"/>
                    </a:moveTo>
                    <a:lnTo>
                      <a:pt x="9682" y="12929"/>
                    </a:lnTo>
                    <a:lnTo>
                      <a:pt x="9785" y="13036"/>
                    </a:lnTo>
                    <a:lnTo>
                      <a:pt x="10020" y="12927"/>
                    </a:lnTo>
                    <a:lnTo>
                      <a:pt x="10004" y="12781"/>
                    </a:lnTo>
                    <a:lnTo>
                      <a:pt x="10169" y="12705"/>
                    </a:lnTo>
                    <a:lnTo>
                      <a:pt x="10230" y="13438"/>
                    </a:lnTo>
                    <a:lnTo>
                      <a:pt x="10042" y="13525"/>
                    </a:lnTo>
                    <a:lnTo>
                      <a:pt x="9513" y="13007"/>
                    </a:lnTo>
                    <a:close/>
                    <a:moveTo>
                      <a:pt x="9879" y="13132"/>
                    </a:moveTo>
                    <a:lnTo>
                      <a:pt x="10063" y="13320"/>
                    </a:lnTo>
                    <a:lnTo>
                      <a:pt x="10035" y="13060"/>
                    </a:lnTo>
                    <a:lnTo>
                      <a:pt x="9879" y="13132"/>
                    </a:lnTo>
                    <a:close/>
                    <a:moveTo>
                      <a:pt x="8826" y="13244"/>
                    </a:moveTo>
                    <a:lnTo>
                      <a:pt x="8996" y="13186"/>
                    </a:lnTo>
                    <a:lnTo>
                      <a:pt x="9096" y="13473"/>
                    </a:lnTo>
                    <a:lnTo>
                      <a:pt x="9348" y="13388"/>
                    </a:lnTo>
                    <a:lnTo>
                      <a:pt x="9248" y="13100"/>
                    </a:lnTo>
                    <a:lnTo>
                      <a:pt x="9418" y="13042"/>
                    </a:lnTo>
                    <a:lnTo>
                      <a:pt x="9646" y="13695"/>
                    </a:lnTo>
                    <a:lnTo>
                      <a:pt x="9475" y="13753"/>
                    </a:lnTo>
                    <a:lnTo>
                      <a:pt x="9392" y="13514"/>
                    </a:lnTo>
                    <a:lnTo>
                      <a:pt x="9140" y="13599"/>
                    </a:lnTo>
                    <a:lnTo>
                      <a:pt x="9224" y="13838"/>
                    </a:lnTo>
                    <a:lnTo>
                      <a:pt x="9053" y="13896"/>
                    </a:lnTo>
                    <a:lnTo>
                      <a:pt x="8826" y="13244"/>
                    </a:lnTo>
                    <a:close/>
                  </a:path>
                </a:pathLst>
              </a:custGeom>
              <a:solidFill>
                <a:srgbClr val="364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69" name="Oval 9"/>
              <p:cNvSpPr>
                <a:spLocks noChangeArrowheads="1"/>
              </p:cNvSpPr>
              <p:nvPr/>
            </p:nvSpPr>
            <p:spPr bwMode="auto">
              <a:xfrm>
                <a:off x="1980" y="872"/>
                <a:ext cx="849" cy="845"/>
              </a:xfrm>
              <a:prstGeom prst="ellipse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70" name="Freeform 10"/>
              <p:cNvSpPr>
                <a:spLocks/>
              </p:cNvSpPr>
              <p:nvPr/>
            </p:nvSpPr>
            <p:spPr bwMode="auto">
              <a:xfrm>
                <a:off x="2386" y="1814"/>
                <a:ext cx="57" cy="2"/>
              </a:xfrm>
              <a:custGeom>
                <a:avLst/>
                <a:gdLst>
                  <a:gd name="T0" fmla="*/ 782 w 782"/>
                  <a:gd name="T1" fmla="*/ 11 h 29"/>
                  <a:gd name="T2" fmla="*/ 0 w 782"/>
                  <a:gd name="T3" fmla="*/ 29 h 29"/>
                  <a:gd name="T4" fmla="*/ 0 w 782"/>
                  <a:gd name="T5" fmla="*/ 18 h 29"/>
                  <a:gd name="T6" fmla="*/ 782 w 782"/>
                  <a:gd name="T7" fmla="*/ 0 h 29"/>
                  <a:gd name="T8" fmla="*/ 782 w 782"/>
                  <a:gd name="T9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9">
                    <a:moveTo>
                      <a:pt x="782" y="11"/>
                    </a:moveTo>
                    <a:lnTo>
                      <a:pt x="0" y="29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1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71" name="Freeform 11"/>
              <p:cNvSpPr>
                <a:spLocks/>
              </p:cNvSpPr>
              <p:nvPr/>
            </p:nvSpPr>
            <p:spPr bwMode="auto">
              <a:xfrm>
                <a:off x="2386" y="1813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8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72" name="Freeform 12"/>
              <p:cNvSpPr>
                <a:spLocks/>
              </p:cNvSpPr>
              <p:nvPr/>
            </p:nvSpPr>
            <p:spPr bwMode="auto">
              <a:xfrm>
                <a:off x="2386" y="181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73" name="Freeform 13"/>
              <p:cNvSpPr>
                <a:spLocks/>
              </p:cNvSpPr>
              <p:nvPr/>
            </p:nvSpPr>
            <p:spPr bwMode="auto">
              <a:xfrm>
                <a:off x="2386" y="181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74" name="Freeform 14"/>
              <p:cNvSpPr>
                <a:spLocks/>
              </p:cNvSpPr>
              <p:nvPr/>
            </p:nvSpPr>
            <p:spPr bwMode="auto">
              <a:xfrm>
                <a:off x="2386" y="1813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75" name="Freeform 15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76" name="Freeform 16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77" name="Freeform 17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78" name="Freeform 18"/>
              <p:cNvSpPr>
                <a:spLocks/>
              </p:cNvSpPr>
              <p:nvPr/>
            </p:nvSpPr>
            <p:spPr bwMode="auto">
              <a:xfrm>
                <a:off x="2386" y="181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79" name="Freeform 19"/>
              <p:cNvSpPr>
                <a:spLocks/>
              </p:cNvSpPr>
              <p:nvPr/>
            </p:nvSpPr>
            <p:spPr bwMode="auto">
              <a:xfrm>
                <a:off x="2386" y="1812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0" name="Freeform 20"/>
              <p:cNvSpPr>
                <a:spLocks/>
              </p:cNvSpPr>
              <p:nvPr/>
            </p:nvSpPr>
            <p:spPr bwMode="auto">
              <a:xfrm>
                <a:off x="2386" y="181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1" name="Freeform 21"/>
              <p:cNvSpPr>
                <a:spLocks/>
              </p:cNvSpPr>
              <p:nvPr/>
            </p:nvSpPr>
            <p:spPr bwMode="auto">
              <a:xfrm>
                <a:off x="2386" y="181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2" name="Freeform 22"/>
              <p:cNvSpPr>
                <a:spLocks/>
              </p:cNvSpPr>
              <p:nvPr/>
            </p:nvSpPr>
            <p:spPr bwMode="auto">
              <a:xfrm>
                <a:off x="2386" y="181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3" name="Freeform 23"/>
              <p:cNvSpPr>
                <a:spLocks/>
              </p:cNvSpPr>
              <p:nvPr/>
            </p:nvSpPr>
            <p:spPr bwMode="auto">
              <a:xfrm>
                <a:off x="2386" y="1811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4" name="Freeform 24"/>
              <p:cNvSpPr>
                <a:spLocks/>
              </p:cNvSpPr>
              <p:nvPr/>
            </p:nvSpPr>
            <p:spPr bwMode="auto">
              <a:xfrm>
                <a:off x="2386" y="1811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5" name="Freeform 25"/>
              <p:cNvSpPr>
                <a:spLocks/>
              </p:cNvSpPr>
              <p:nvPr/>
            </p:nvSpPr>
            <p:spPr bwMode="auto">
              <a:xfrm>
                <a:off x="2386" y="181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6" name="Freeform 26"/>
              <p:cNvSpPr>
                <a:spLocks/>
              </p:cNvSpPr>
              <p:nvPr/>
            </p:nvSpPr>
            <p:spPr bwMode="auto">
              <a:xfrm>
                <a:off x="2386" y="181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7" name="Freeform 27"/>
              <p:cNvSpPr>
                <a:spLocks/>
              </p:cNvSpPr>
              <p:nvPr/>
            </p:nvSpPr>
            <p:spPr bwMode="auto">
              <a:xfrm>
                <a:off x="2386" y="181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8" name="Freeform 28"/>
              <p:cNvSpPr>
                <a:spLocks/>
              </p:cNvSpPr>
              <p:nvPr/>
            </p:nvSpPr>
            <p:spPr bwMode="auto">
              <a:xfrm>
                <a:off x="2386" y="1810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89" name="Freeform 29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0" name="Freeform 30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1" name="Freeform 31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2" name="Freeform 32"/>
              <p:cNvSpPr>
                <a:spLocks/>
              </p:cNvSpPr>
              <p:nvPr/>
            </p:nvSpPr>
            <p:spPr bwMode="auto">
              <a:xfrm>
                <a:off x="2386" y="180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3" name="Freeform 33"/>
              <p:cNvSpPr>
                <a:spLocks/>
              </p:cNvSpPr>
              <p:nvPr/>
            </p:nvSpPr>
            <p:spPr bwMode="auto">
              <a:xfrm>
                <a:off x="2386" y="1809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4" name="Freeform 34"/>
              <p:cNvSpPr>
                <a:spLocks/>
              </p:cNvSpPr>
              <p:nvPr/>
            </p:nvSpPr>
            <p:spPr bwMode="auto">
              <a:xfrm>
                <a:off x="2386" y="180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5" name="Freeform 35"/>
              <p:cNvSpPr>
                <a:spLocks/>
              </p:cNvSpPr>
              <p:nvPr/>
            </p:nvSpPr>
            <p:spPr bwMode="auto">
              <a:xfrm>
                <a:off x="2386" y="180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6" name="Freeform 36"/>
              <p:cNvSpPr>
                <a:spLocks/>
              </p:cNvSpPr>
              <p:nvPr/>
            </p:nvSpPr>
            <p:spPr bwMode="auto">
              <a:xfrm>
                <a:off x="2386" y="180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7" name="Freeform 37"/>
              <p:cNvSpPr>
                <a:spLocks/>
              </p:cNvSpPr>
              <p:nvPr/>
            </p:nvSpPr>
            <p:spPr bwMode="auto">
              <a:xfrm>
                <a:off x="2386" y="1808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8" name="Freeform 38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399" name="Freeform 39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0" name="Freeform 40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1" name="Freeform 41"/>
              <p:cNvSpPr>
                <a:spLocks/>
              </p:cNvSpPr>
              <p:nvPr/>
            </p:nvSpPr>
            <p:spPr bwMode="auto">
              <a:xfrm>
                <a:off x="2386" y="1807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2" name="Freeform 42"/>
              <p:cNvSpPr>
                <a:spLocks/>
              </p:cNvSpPr>
              <p:nvPr/>
            </p:nvSpPr>
            <p:spPr bwMode="auto">
              <a:xfrm>
                <a:off x="2386" y="1807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3" name="Freeform 43"/>
              <p:cNvSpPr>
                <a:spLocks/>
              </p:cNvSpPr>
              <p:nvPr/>
            </p:nvSpPr>
            <p:spPr bwMode="auto">
              <a:xfrm>
                <a:off x="2386" y="1806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4" name="Freeform 44"/>
              <p:cNvSpPr>
                <a:spLocks/>
              </p:cNvSpPr>
              <p:nvPr/>
            </p:nvSpPr>
            <p:spPr bwMode="auto">
              <a:xfrm>
                <a:off x="2386" y="1806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5" name="Freeform 45"/>
              <p:cNvSpPr>
                <a:spLocks/>
              </p:cNvSpPr>
              <p:nvPr/>
            </p:nvSpPr>
            <p:spPr bwMode="auto">
              <a:xfrm>
                <a:off x="2386" y="1806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6" name="Freeform 46"/>
              <p:cNvSpPr>
                <a:spLocks/>
              </p:cNvSpPr>
              <p:nvPr/>
            </p:nvSpPr>
            <p:spPr bwMode="auto">
              <a:xfrm>
                <a:off x="2386" y="1806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7" name="Freeform 47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8" name="Freeform 48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09" name="Freeform 49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0" name="Freeform 50"/>
              <p:cNvSpPr>
                <a:spLocks/>
              </p:cNvSpPr>
              <p:nvPr/>
            </p:nvSpPr>
            <p:spPr bwMode="auto">
              <a:xfrm>
                <a:off x="2386" y="1805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1" name="Freeform 51"/>
              <p:cNvSpPr>
                <a:spLocks/>
              </p:cNvSpPr>
              <p:nvPr/>
            </p:nvSpPr>
            <p:spPr bwMode="auto">
              <a:xfrm>
                <a:off x="2386" y="1805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2" name="Freeform 52"/>
              <p:cNvSpPr>
                <a:spLocks/>
              </p:cNvSpPr>
              <p:nvPr/>
            </p:nvSpPr>
            <p:spPr bwMode="auto">
              <a:xfrm>
                <a:off x="2386" y="180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3" name="Freeform 53"/>
              <p:cNvSpPr>
                <a:spLocks/>
              </p:cNvSpPr>
              <p:nvPr/>
            </p:nvSpPr>
            <p:spPr bwMode="auto">
              <a:xfrm>
                <a:off x="2386" y="180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4" name="Freeform 54"/>
              <p:cNvSpPr>
                <a:spLocks/>
              </p:cNvSpPr>
              <p:nvPr/>
            </p:nvSpPr>
            <p:spPr bwMode="auto">
              <a:xfrm>
                <a:off x="2386" y="180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5" name="Freeform 55"/>
              <p:cNvSpPr>
                <a:spLocks/>
              </p:cNvSpPr>
              <p:nvPr/>
            </p:nvSpPr>
            <p:spPr bwMode="auto">
              <a:xfrm>
                <a:off x="2386" y="1804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6" name="Freeform 56"/>
              <p:cNvSpPr>
                <a:spLocks/>
              </p:cNvSpPr>
              <p:nvPr/>
            </p:nvSpPr>
            <p:spPr bwMode="auto">
              <a:xfrm>
                <a:off x="2386" y="1804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7" name="Freeform 57"/>
              <p:cNvSpPr>
                <a:spLocks/>
              </p:cNvSpPr>
              <p:nvPr/>
            </p:nvSpPr>
            <p:spPr bwMode="auto">
              <a:xfrm>
                <a:off x="2386" y="180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8" name="Freeform 58"/>
              <p:cNvSpPr>
                <a:spLocks/>
              </p:cNvSpPr>
              <p:nvPr/>
            </p:nvSpPr>
            <p:spPr bwMode="auto">
              <a:xfrm>
                <a:off x="2386" y="1803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19" name="Freeform 59"/>
              <p:cNvSpPr>
                <a:spLocks/>
              </p:cNvSpPr>
              <p:nvPr/>
            </p:nvSpPr>
            <p:spPr bwMode="auto">
              <a:xfrm>
                <a:off x="2386" y="1803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0" name="Freeform 60"/>
              <p:cNvSpPr>
                <a:spLocks/>
              </p:cNvSpPr>
              <p:nvPr/>
            </p:nvSpPr>
            <p:spPr bwMode="auto">
              <a:xfrm>
                <a:off x="2386" y="1803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1" name="Freeform 61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2" name="Freeform 62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3" name="Freeform 63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4" name="Freeform 64"/>
              <p:cNvSpPr>
                <a:spLocks/>
              </p:cNvSpPr>
              <p:nvPr/>
            </p:nvSpPr>
            <p:spPr bwMode="auto">
              <a:xfrm>
                <a:off x="2386" y="180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5" name="Freeform 65"/>
              <p:cNvSpPr>
                <a:spLocks/>
              </p:cNvSpPr>
              <p:nvPr/>
            </p:nvSpPr>
            <p:spPr bwMode="auto">
              <a:xfrm>
                <a:off x="2386" y="1802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6" name="Freeform 66"/>
              <p:cNvSpPr>
                <a:spLocks/>
              </p:cNvSpPr>
              <p:nvPr/>
            </p:nvSpPr>
            <p:spPr bwMode="auto">
              <a:xfrm>
                <a:off x="2386" y="180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7" name="Freeform 67"/>
              <p:cNvSpPr>
                <a:spLocks/>
              </p:cNvSpPr>
              <p:nvPr/>
            </p:nvSpPr>
            <p:spPr bwMode="auto">
              <a:xfrm>
                <a:off x="2386" y="180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8" name="Freeform 68"/>
              <p:cNvSpPr>
                <a:spLocks/>
              </p:cNvSpPr>
              <p:nvPr/>
            </p:nvSpPr>
            <p:spPr bwMode="auto">
              <a:xfrm>
                <a:off x="2386" y="1801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29" name="Freeform 69"/>
              <p:cNvSpPr>
                <a:spLocks/>
              </p:cNvSpPr>
              <p:nvPr/>
            </p:nvSpPr>
            <p:spPr bwMode="auto">
              <a:xfrm>
                <a:off x="2386" y="1801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0" name="Freeform 70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1" name="Freeform 71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2" name="Freeform 72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3" name="Freeform 73"/>
              <p:cNvSpPr>
                <a:spLocks/>
              </p:cNvSpPr>
              <p:nvPr/>
            </p:nvSpPr>
            <p:spPr bwMode="auto">
              <a:xfrm>
                <a:off x="2386" y="1800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4" name="Freeform 74"/>
              <p:cNvSpPr>
                <a:spLocks/>
              </p:cNvSpPr>
              <p:nvPr/>
            </p:nvSpPr>
            <p:spPr bwMode="auto">
              <a:xfrm>
                <a:off x="2386" y="1800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5" name="Freeform 75"/>
              <p:cNvSpPr>
                <a:spLocks/>
              </p:cNvSpPr>
              <p:nvPr/>
            </p:nvSpPr>
            <p:spPr bwMode="auto">
              <a:xfrm>
                <a:off x="2386" y="179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6" name="Freeform 76"/>
              <p:cNvSpPr>
                <a:spLocks/>
              </p:cNvSpPr>
              <p:nvPr/>
            </p:nvSpPr>
            <p:spPr bwMode="auto">
              <a:xfrm>
                <a:off x="2386" y="1799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7" name="Freeform 77"/>
              <p:cNvSpPr>
                <a:spLocks/>
              </p:cNvSpPr>
              <p:nvPr/>
            </p:nvSpPr>
            <p:spPr bwMode="auto">
              <a:xfrm>
                <a:off x="2386" y="1799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8" name="Freeform 78"/>
              <p:cNvSpPr>
                <a:spLocks/>
              </p:cNvSpPr>
              <p:nvPr/>
            </p:nvSpPr>
            <p:spPr bwMode="auto">
              <a:xfrm>
                <a:off x="2386" y="1799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39" name="Freeform 79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0" name="Freeform 80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1" name="Freeform 81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2" name="Freeform 82"/>
              <p:cNvSpPr>
                <a:spLocks/>
              </p:cNvSpPr>
              <p:nvPr/>
            </p:nvSpPr>
            <p:spPr bwMode="auto">
              <a:xfrm>
                <a:off x="2386" y="1798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3" name="Freeform 83"/>
              <p:cNvSpPr>
                <a:spLocks/>
              </p:cNvSpPr>
              <p:nvPr/>
            </p:nvSpPr>
            <p:spPr bwMode="auto">
              <a:xfrm>
                <a:off x="2386" y="1798"/>
                <a:ext cx="57" cy="1"/>
              </a:xfrm>
              <a:custGeom>
                <a:avLst/>
                <a:gdLst>
                  <a:gd name="T0" fmla="*/ 782 w 782"/>
                  <a:gd name="T1" fmla="*/ 7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4" name="Freeform 84"/>
              <p:cNvSpPr>
                <a:spLocks/>
              </p:cNvSpPr>
              <p:nvPr/>
            </p:nvSpPr>
            <p:spPr bwMode="auto">
              <a:xfrm>
                <a:off x="2386" y="1797"/>
                <a:ext cx="57" cy="2"/>
              </a:xfrm>
              <a:custGeom>
                <a:avLst/>
                <a:gdLst>
                  <a:gd name="T0" fmla="*/ 782 w 782"/>
                  <a:gd name="T1" fmla="*/ 7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5" name="Freeform 85"/>
              <p:cNvSpPr>
                <a:spLocks/>
              </p:cNvSpPr>
              <p:nvPr/>
            </p:nvSpPr>
            <p:spPr bwMode="auto">
              <a:xfrm>
                <a:off x="2386" y="1797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6" name="Freeform 86"/>
              <p:cNvSpPr>
                <a:spLocks/>
              </p:cNvSpPr>
              <p:nvPr/>
            </p:nvSpPr>
            <p:spPr bwMode="auto">
              <a:xfrm>
                <a:off x="2386" y="1797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7" name="Freeform 87"/>
              <p:cNvSpPr>
                <a:spLocks/>
              </p:cNvSpPr>
              <p:nvPr/>
            </p:nvSpPr>
            <p:spPr bwMode="auto">
              <a:xfrm>
                <a:off x="2386" y="1797"/>
                <a:ext cx="57" cy="1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8" name="Freeform 88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49" name="Freeform 89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0" name="Freeform 90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1" name="Freeform 91"/>
              <p:cNvSpPr>
                <a:spLocks/>
              </p:cNvSpPr>
              <p:nvPr/>
            </p:nvSpPr>
            <p:spPr bwMode="auto">
              <a:xfrm>
                <a:off x="2386" y="1796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2" name="Freeform 92"/>
              <p:cNvSpPr>
                <a:spLocks/>
              </p:cNvSpPr>
              <p:nvPr/>
            </p:nvSpPr>
            <p:spPr bwMode="auto">
              <a:xfrm>
                <a:off x="2386" y="1796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3" name="Freeform 93"/>
              <p:cNvSpPr>
                <a:spLocks/>
              </p:cNvSpPr>
              <p:nvPr/>
            </p:nvSpPr>
            <p:spPr bwMode="auto">
              <a:xfrm>
                <a:off x="2386" y="1795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4" name="Freeform 94"/>
              <p:cNvSpPr>
                <a:spLocks/>
              </p:cNvSpPr>
              <p:nvPr/>
            </p:nvSpPr>
            <p:spPr bwMode="auto">
              <a:xfrm>
                <a:off x="2386" y="1795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5" name="Freeform 95"/>
              <p:cNvSpPr>
                <a:spLocks/>
              </p:cNvSpPr>
              <p:nvPr/>
            </p:nvSpPr>
            <p:spPr bwMode="auto">
              <a:xfrm>
                <a:off x="2386" y="1795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6" name="Freeform 96"/>
              <p:cNvSpPr>
                <a:spLocks/>
              </p:cNvSpPr>
              <p:nvPr/>
            </p:nvSpPr>
            <p:spPr bwMode="auto">
              <a:xfrm>
                <a:off x="2386" y="1795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7" name="Freeform 97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8" name="Freeform 98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59" name="Freeform 99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0" name="Freeform 100"/>
              <p:cNvSpPr>
                <a:spLocks/>
              </p:cNvSpPr>
              <p:nvPr/>
            </p:nvSpPr>
            <p:spPr bwMode="auto">
              <a:xfrm>
                <a:off x="2386" y="1794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1" name="Freeform 101"/>
              <p:cNvSpPr>
                <a:spLocks/>
              </p:cNvSpPr>
              <p:nvPr/>
            </p:nvSpPr>
            <p:spPr bwMode="auto">
              <a:xfrm>
                <a:off x="2386" y="1794"/>
                <a:ext cx="57" cy="1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2" name="Freeform 102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3" name="Freeform 103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4" name="Freeform 104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5" name="Freeform 105"/>
              <p:cNvSpPr>
                <a:spLocks/>
              </p:cNvSpPr>
              <p:nvPr/>
            </p:nvSpPr>
            <p:spPr bwMode="auto">
              <a:xfrm>
                <a:off x="2386" y="1793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6" name="Freeform 106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7" name="Freeform 107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8" name="Freeform 108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69" name="Freeform 109"/>
              <p:cNvSpPr>
                <a:spLocks/>
              </p:cNvSpPr>
              <p:nvPr/>
            </p:nvSpPr>
            <p:spPr bwMode="auto">
              <a:xfrm>
                <a:off x="2386" y="1792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0" name="Freeform 110"/>
              <p:cNvSpPr>
                <a:spLocks/>
              </p:cNvSpPr>
              <p:nvPr/>
            </p:nvSpPr>
            <p:spPr bwMode="auto">
              <a:xfrm>
                <a:off x="2386" y="1792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1" name="Freeform 111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2" name="Freeform 112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3" name="Freeform 113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4" name="Freeform 114"/>
              <p:cNvSpPr>
                <a:spLocks/>
              </p:cNvSpPr>
              <p:nvPr/>
            </p:nvSpPr>
            <p:spPr bwMode="auto">
              <a:xfrm>
                <a:off x="2386" y="179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5" name="Freeform 115"/>
              <p:cNvSpPr>
                <a:spLocks/>
              </p:cNvSpPr>
              <p:nvPr/>
            </p:nvSpPr>
            <p:spPr bwMode="auto">
              <a:xfrm>
                <a:off x="2386" y="1791"/>
                <a:ext cx="57" cy="1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6" name="Freeform 116"/>
              <p:cNvSpPr>
                <a:spLocks/>
              </p:cNvSpPr>
              <p:nvPr/>
            </p:nvSpPr>
            <p:spPr bwMode="auto">
              <a:xfrm>
                <a:off x="2386" y="1790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9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9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7" name="Freeform 117"/>
              <p:cNvSpPr>
                <a:spLocks/>
              </p:cNvSpPr>
              <p:nvPr/>
            </p:nvSpPr>
            <p:spPr bwMode="auto">
              <a:xfrm>
                <a:off x="2386" y="1790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8" name="Freeform 118"/>
              <p:cNvSpPr>
                <a:spLocks/>
              </p:cNvSpPr>
              <p:nvPr/>
            </p:nvSpPr>
            <p:spPr bwMode="auto">
              <a:xfrm>
                <a:off x="2386" y="1790"/>
                <a:ext cx="57" cy="2"/>
              </a:xfrm>
              <a:custGeom>
                <a:avLst/>
                <a:gdLst>
                  <a:gd name="T0" fmla="*/ 783 w 783"/>
                  <a:gd name="T1" fmla="*/ 6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79" name="Freeform 119"/>
              <p:cNvSpPr>
                <a:spLocks/>
              </p:cNvSpPr>
              <p:nvPr/>
            </p:nvSpPr>
            <p:spPr bwMode="auto">
              <a:xfrm>
                <a:off x="2386" y="1790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0" name="Freeform 120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1" name="Freeform 121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2" name="Freeform 122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3" name="Freeform 123"/>
              <p:cNvSpPr>
                <a:spLocks/>
              </p:cNvSpPr>
              <p:nvPr/>
            </p:nvSpPr>
            <p:spPr bwMode="auto">
              <a:xfrm>
                <a:off x="2386" y="1789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4" name="Freeform 124"/>
              <p:cNvSpPr>
                <a:spLocks/>
              </p:cNvSpPr>
              <p:nvPr/>
            </p:nvSpPr>
            <p:spPr bwMode="auto">
              <a:xfrm>
                <a:off x="2386" y="1789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5" name="Freeform 125"/>
              <p:cNvSpPr>
                <a:spLocks/>
              </p:cNvSpPr>
              <p:nvPr/>
            </p:nvSpPr>
            <p:spPr bwMode="auto">
              <a:xfrm>
                <a:off x="2386" y="1788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6" name="Freeform 126"/>
              <p:cNvSpPr>
                <a:spLocks/>
              </p:cNvSpPr>
              <p:nvPr/>
            </p:nvSpPr>
            <p:spPr bwMode="auto">
              <a:xfrm>
                <a:off x="2386" y="1788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7" name="Freeform 127"/>
              <p:cNvSpPr>
                <a:spLocks/>
              </p:cNvSpPr>
              <p:nvPr/>
            </p:nvSpPr>
            <p:spPr bwMode="auto">
              <a:xfrm>
                <a:off x="2386" y="1788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8" name="Freeform 128"/>
              <p:cNvSpPr>
                <a:spLocks/>
              </p:cNvSpPr>
              <p:nvPr/>
            </p:nvSpPr>
            <p:spPr bwMode="auto">
              <a:xfrm>
                <a:off x="2386" y="1788"/>
                <a:ext cx="57" cy="1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89" name="Freeform 129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8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0" name="Freeform 130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5"/>
                  <a:gd name="T2" fmla="*/ 1 w 783"/>
                  <a:gd name="T3" fmla="*/ 25 h 25"/>
                  <a:gd name="T4" fmla="*/ 0 w 783"/>
                  <a:gd name="T5" fmla="*/ 18 h 25"/>
                  <a:gd name="T6" fmla="*/ 783 w 783"/>
                  <a:gd name="T7" fmla="*/ 0 h 25"/>
                  <a:gd name="T8" fmla="*/ 783 w 78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6"/>
                    </a:moveTo>
                    <a:lnTo>
                      <a:pt x="1" y="25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1" name="Freeform 131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2" name="Freeform 132"/>
              <p:cNvSpPr>
                <a:spLocks/>
              </p:cNvSpPr>
              <p:nvPr/>
            </p:nvSpPr>
            <p:spPr bwMode="auto">
              <a:xfrm>
                <a:off x="2385" y="1787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3" name="Freeform 133"/>
              <p:cNvSpPr>
                <a:spLocks/>
              </p:cNvSpPr>
              <p:nvPr/>
            </p:nvSpPr>
            <p:spPr bwMode="auto">
              <a:xfrm>
                <a:off x="2385" y="1787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4" name="Freeform 134"/>
              <p:cNvSpPr>
                <a:spLocks/>
              </p:cNvSpPr>
              <p:nvPr/>
            </p:nvSpPr>
            <p:spPr bwMode="auto">
              <a:xfrm>
                <a:off x="2385" y="178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5" name="Freeform 135"/>
              <p:cNvSpPr>
                <a:spLocks/>
              </p:cNvSpPr>
              <p:nvPr/>
            </p:nvSpPr>
            <p:spPr bwMode="auto">
              <a:xfrm>
                <a:off x="2385" y="178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6" name="Freeform 136"/>
              <p:cNvSpPr>
                <a:spLocks/>
              </p:cNvSpPr>
              <p:nvPr/>
            </p:nvSpPr>
            <p:spPr bwMode="auto">
              <a:xfrm>
                <a:off x="2385" y="178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7" name="Freeform 137"/>
              <p:cNvSpPr>
                <a:spLocks/>
              </p:cNvSpPr>
              <p:nvPr/>
            </p:nvSpPr>
            <p:spPr bwMode="auto">
              <a:xfrm>
                <a:off x="2385" y="1786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8" name="Freeform 138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499" name="Freeform 139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0" name="Freeform 140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1" name="Freeform 141"/>
              <p:cNvSpPr>
                <a:spLocks/>
              </p:cNvSpPr>
              <p:nvPr/>
            </p:nvSpPr>
            <p:spPr bwMode="auto">
              <a:xfrm>
                <a:off x="2385" y="178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2" name="Freeform 142"/>
              <p:cNvSpPr>
                <a:spLocks/>
              </p:cNvSpPr>
              <p:nvPr/>
            </p:nvSpPr>
            <p:spPr bwMode="auto">
              <a:xfrm>
                <a:off x="2385" y="1785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3" name="Freeform 143"/>
              <p:cNvSpPr>
                <a:spLocks/>
              </p:cNvSpPr>
              <p:nvPr/>
            </p:nvSpPr>
            <p:spPr bwMode="auto">
              <a:xfrm>
                <a:off x="2385" y="178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4" name="Freeform 144"/>
              <p:cNvSpPr>
                <a:spLocks/>
              </p:cNvSpPr>
              <p:nvPr/>
            </p:nvSpPr>
            <p:spPr bwMode="auto">
              <a:xfrm>
                <a:off x="2385" y="178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5" name="Freeform 145"/>
              <p:cNvSpPr>
                <a:spLocks/>
              </p:cNvSpPr>
              <p:nvPr/>
            </p:nvSpPr>
            <p:spPr bwMode="auto">
              <a:xfrm>
                <a:off x="2385" y="178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6" name="Freeform 146"/>
              <p:cNvSpPr>
                <a:spLocks/>
              </p:cNvSpPr>
              <p:nvPr/>
            </p:nvSpPr>
            <p:spPr bwMode="auto">
              <a:xfrm>
                <a:off x="2385" y="1784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7" name="Freeform 147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8" name="Freeform 148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09" name="Freeform 149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0" name="Freeform 150"/>
              <p:cNvSpPr>
                <a:spLocks/>
              </p:cNvSpPr>
              <p:nvPr/>
            </p:nvSpPr>
            <p:spPr bwMode="auto">
              <a:xfrm>
                <a:off x="2385" y="1783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1" name="Freeform 151"/>
              <p:cNvSpPr>
                <a:spLocks/>
              </p:cNvSpPr>
              <p:nvPr/>
            </p:nvSpPr>
            <p:spPr bwMode="auto">
              <a:xfrm>
                <a:off x="2385" y="1783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2" name="Freeform 152"/>
              <p:cNvSpPr>
                <a:spLocks/>
              </p:cNvSpPr>
              <p:nvPr/>
            </p:nvSpPr>
            <p:spPr bwMode="auto">
              <a:xfrm>
                <a:off x="2385" y="1782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3" name="Freeform 153"/>
              <p:cNvSpPr>
                <a:spLocks/>
              </p:cNvSpPr>
              <p:nvPr/>
            </p:nvSpPr>
            <p:spPr bwMode="auto">
              <a:xfrm>
                <a:off x="2385" y="1782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4" name="Freeform 154"/>
              <p:cNvSpPr>
                <a:spLocks/>
              </p:cNvSpPr>
              <p:nvPr/>
            </p:nvSpPr>
            <p:spPr bwMode="auto">
              <a:xfrm>
                <a:off x="2385" y="1782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5" name="Freeform 155"/>
              <p:cNvSpPr>
                <a:spLocks/>
              </p:cNvSpPr>
              <p:nvPr/>
            </p:nvSpPr>
            <p:spPr bwMode="auto">
              <a:xfrm>
                <a:off x="2385" y="1782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6" name="Freeform 156"/>
              <p:cNvSpPr>
                <a:spLocks/>
              </p:cNvSpPr>
              <p:nvPr/>
            </p:nvSpPr>
            <p:spPr bwMode="auto">
              <a:xfrm>
                <a:off x="2385" y="1782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7" name="Freeform 157"/>
              <p:cNvSpPr>
                <a:spLocks/>
              </p:cNvSpPr>
              <p:nvPr/>
            </p:nvSpPr>
            <p:spPr bwMode="auto">
              <a:xfrm>
                <a:off x="2385" y="1781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8" name="Freeform 158"/>
              <p:cNvSpPr>
                <a:spLocks/>
              </p:cNvSpPr>
              <p:nvPr/>
            </p:nvSpPr>
            <p:spPr bwMode="auto">
              <a:xfrm>
                <a:off x="2385" y="1781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19" name="Freeform 159"/>
              <p:cNvSpPr>
                <a:spLocks/>
              </p:cNvSpPr>
              <p:nvPr/>
            </p:nvSpPr>
            <p:spPr bwMode="auto">
              <a:xfrm>
                <a:off x="2385" y="1781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0" name="Freeform 160"/>
              <p:cNvSpPr>
                <a:spLocks/>
              </p:cNvSpPr>
              <p:nvPr/>
            </p:nvSpPr>
            <p:spPr bwMode="auto">
              <a:xfrm>
                <a:off x="2385" y="1781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1" name="Freeform 161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2" name="Freeform 162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3" name="Freeform 163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4" name="Freeform 164"/>
              <p:cNvSpPr>
                <a:spLocks/>
              </p:cNvSpPr>
              <p:nvPr/>
            </p:nvSpPr>
            <p:spPr bwMode="auto">
              <a:xfrm>
                <a:off x="2385" y="1780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5" name="Freeform 165"/>
              <p:cNvSpPr>
                <a:spLocks/>
              </p:cNvSpPr>
              <p:nvPr/>
            </p:nvSpPr>
            <p:spPr bwMode="auto">
              <a:xfrm>
                <a:off x="2385" y="1780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6" name="Freeform 166"/>
              <p:cNvSpPr>
                <a:spLocks/>
              </p:cNvSpPr>
              <p:nvPr/>
            </p:nvSpPr>
            <p:spPr bwMode="auto">
              <a:xfrm>
                <a:off x="2385" y="1779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7" name="Freeform 167"/>
              <p:cNvSpPr>
                <a:spLocks/>
              </p:cNvSpPr>
              <p:nvPr/>
            </p:nvSpPr>
            <p:spPr bwMode="auto">
              <a:xfrm>
                <a:off x="2385" y="1779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8" name="Freeform 168"/>
              <p:cNvSpPr>
                <a:spLocks/>
              </p:cNvSpPr>
              <p:nvPr/>
            </p:nvSpPr>
            <p:spPr bwMode="auto">
              <a:xfrm>
                <a:off x="2385" y="1779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29" name="Freeform 169"/>
              <p:cNvSpPr>
                <a:spLocks/>
              </p:cNvSpPr>
              <p:nvPr/>
            </p:nvSpPr>
            <p:spPr bwMode="auto">
              <a:xfrm>
                <a:off x="2385" y="1779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0" name="Freeform 170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1" name="Freeform 171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2" name="Freeform 172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3" name="Freeform 173"/>
              <p:cNvSpPr>
                <a:spLocks/>
              </p:cNvSpPr>
              <p:nvPr/>
            </p:nvSpPr>
            <p:spPr bwMode="auto">
              <a:xfrm>
                <a:off x="2385" y="1778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4" name="Freeform 174"/>
              <p:cNvSpPr>
                <a:spLocks/>
              </p:cNvSpPr>
              <p:nvPr/>
            </p:nvSpPr>
            <p:spPr bwMode="auto">
              <a:xfrm>
                <a:off x="2385" y="1778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5" name="Freeform 175"/>
              <p:cNvSpPr>
                <a:spLocks/>
              </p:cNvSpPr>
              <p:nvPr/>
            </p:nvSpPr>
            <p:spPr bwMode="auto">
              <a:xfrm>
                <a:off x="2385" y="1777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6" name="Freeform 176"/>
              <p:cNvSpPr>
                <a:spLocks/>
              </p:cNvSpPr>
              <p:nvPr/>
            </p:nvSpPr>
            <p:spPr bwMode="auto">
              <a:xfrm>
                <a:off x="2385" y="1777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7" name="Freeform 177"/>
              <p:cNvSpPr>
                <a:spLocks/>
              </p:cNvSpPr>
              <p:nvPr/>
            </p:nvSpPr>
            <p:spPr bwMode="auto">
              <a:xfrm>
                <a:off x="2385" y="1777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8" name="Freeform 178"/>
              <p:cNvSpPr>
                <a:spLocks/>
              </p:cNvSpPr>
              <p:nvPr/>
            </p:nvSpPr>
            <p:spPr bwMode="auto">
              <a:xfrm>
                <a:off x="2385" y="1777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39" name="Freeform 179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0" name="Freeform 180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1" name="Freeform 181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2" name="Freeform 182"/>
              <p:cNvSpPr>
                <a:spLocks/>
              </p:cNvSpPr>
              <p:nvPr/>
            </p:nvSpPr>
            <p:spPr bwMode="auto">
              <a:xfrm>
                <a:off x="2385" y="1776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3" name="Freeform 183"/>
              <p:cNvSpPr>
                <a:spLocks/>
              </p:cNvSpPr>
              <p:nvPr/>
            </p:nvSpPr>
            <p:spPr bwMode="auto">
              <a:xfrm>
                <a:off x="2385" y="1776"/>
                <a:ext cx="58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4" name="Freeform 184"/>
              <p:cNvSpPr>
                <a:spLocks/>
              </p:cNvSpPr>
              <p:nvPr/>
            </p:nvSpPr>
            <p:spPr bwMode="auto">
              <a:xfrm>
                <a:off x="2385" y="1775"/>
                <a:ext cx="58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5" name="Freeform 185"/>
              <p:cNvSpPr>
                <a:spLocks/>
              </p:cNvSpPr>
              <p:nvPr/>
            </p:nvSpPr>
            <p:spPr bwMode="auto">
              <a:xfrm>
                <a:off x="2385" y="1775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6" name="Freeform 186"/>
              <p:cNvSpPr>
                <a:spLocks/>
              </p:cNvSpPr>
              <p:nvPr/>
            </p:nvSpPr>
            <p:spPr bwMode="auto">
              <a:xfrm>
                <a:off x="2385" y="1775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7" name="Freeform 187"/>
              <p:cNvSpPr>
                <a:spLocks/>
              </p:cNvSpPr>
              <p:nvPr/>
            </p:nvSpPr>
            <p:spPr bwMode="auto">
              <a:xfrm>
                <a:off x="2385" y="1775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8" name="Freeform 188"/>
              <p:cNvSpPr>
                <a:spLocks/>
              </p:cNvSpPr>
              <p:nvPr/>
            </p:nvSpPr>
            <p:spPr bwMode="auto">
              <a:xfrm>
                <a:off x="2385" y="1775"/>
                <a:ext cx="58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49" name="Freeform 189"/>
              <p:cNvSpPr>
                <a:spLocks/>
              </p:cNvSpPr>
              <p:nvPr/>
            </p:nvSpPr>
            <p:spPr bwMode="auto">
              <a:xfrm>
                <a:off x="2385" y="1774"/>
                <a:ext cx="58" cy="2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2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0" name="Freeform 190"/>
              <p:cNvSpPr>
                <a:spLocks/>
              </p:cNvSpPr>
              <p:nvPr/>
            </p:nvSpPr>
            <p:spPr bwMode="auto">
              <a:xfrm>
                <a:off x="2385" y="177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1" name="Freeform 191"/>
              <p:cNvSpPr>
                <a:spLocks/>
              </p:cNvSpPr>
              <p:nvPr/>
            </p:nvSpPr>
            <p:spPr bwMode="auto">
              <a:xfrm>
                <a:off x="2385" y="1774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2" name="Freeform 192"/>
              <p:cNvSpPr>
                <a:spLocks/>
              </p:cNvSpPr>
              <p:nvPr/>
            </p:nvSpPr>
            <p:spPr bwMode="auto">
              <a:xfrm>
                <a:off x="2385" y="1774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3" name="Freeform 193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4" name="Freeform 194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5" name="Freeform 195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6" name="Freeform 196"/>
              <p:cNvSpPr>
                <a:spLocks/>
              </p:cNvSpPr>
              <p:nvPr/>
            </p:nvSpPr>
            <p:spPr bwMode="auto">
              <a:xfrm>
                <a:off x="2385" y="1773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7" name="Freeform 197"/>
              <p:cNvSpPr>
                <a:spLocks/>
              </p:cNvSpPr>
              <p:nvPr/>
            </p:nvSpPr>
            <p:spPr bwMode="auto">
              <a:xfrm>
                <a:off x="2385" y="1773"/>
                <a:ext cx="57" cy="1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8" name="Freeform 198"/>
              <p:cNvSpPr>
                <a:spLocks/>
              </p:cNvSpPr>
              <p:nvPr/>
            </p:nvSpPr>
            <p:spPr bwMode="auto">
              <a:xfrm>
                <a:off x="2385" y="1772"/>
                <a:ext cx="57" cy="2"/>
              </a:xfrm>
              <a:custGeom>
                <a:avLst/>
                <a:gdLst>
                  <a:gd name="T0" fmla="*/ 782 w 782"/>
                  <a:gd name="T1" fmla="*/ 6 h 24"/>
                  <a:gd name="T2" fmla="*/ 0 w 782"/>
                  <a:gd name="T3" fmla="*/ 24 h 24"/>
                  <a:gd name="T4" fmla="*/ 0 w 782"/>
                  <a:gd name="T5" fmla="*/ 18 h 24"/>
                  <a:gd name="T6" fmla="*/ 782 w 782"/>
                  <a:gd name="T7" fmla="*/ 0 h 24"/>
                  <a:gd name="T8" fmla="*/ 782 w 782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4">
                    <a:moveTo>
                      <a:pt x="782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59" name="Freeform 199"/>
              <p:cNvSpPr>
                <a:spLocks/>
              </p:cNvSpPr>
              <p:nvPr/>
            </p:nvSpPr>
            <p:spPr bwMode="auto">
              <a:xfrm>
                <a:off x="2385" y="177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0" name="Freeform 200"/>
              <p:cNvSpPr>
                <a:spLocks/>
              </p:cNvSpPr>
              <p:nvPr/>
            </p:nvSpPr>
            <p:spPr bwMode="auto">
              <a:xfrm>
                <a:off x="2385" y="1772"/>
                <a:ext cx="57" cy="2"/>
              </a:xfrm>
              <a:custGeom>
                <a:avLst/>
                <a:gdLst>
                  <a:gd name="T0" fmla="*/ 783 w 783"/>
                  <a:gd name="T1" fmla="*/ 6 h 24"/>
                  <a:gd name="T2" fmla="*/ 1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1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1" name="Freeform 201"/>
              <p:cNvSpPr>
                <a:spLocks/>
              </p:cNvSpPr>
              <p:nvPr/>
            </p:nvSpPr>
            <p:spPr bwMode="auto">
              <a:xfrm>
                <a:off x="2385" y="1772"/>
                <a:ext cx="57" cy="1"/>
              </a:xfrm>
              <a:custGeom>
                <a:avLst/>
                <a:gdLst>
                  <a:gd name="T0" fmla="*/ 783 w 783"/>
                  <a:gd name="T1" fmla="*/ 6 h 24"/>
                  <a:gd name="T2" fmla="*/ 0 w 783"/>
                  <a:gd name="T3" fmla="*/ 24 h 24"/>
                  <a:gd name="T4" fmla="*/ 0 w 783"/>
                  <a:gd name="T5" fmla="*/ 18 h 24"/>
                  <a:gd name="T6" fmla="*/ 783 w 783"/>
                  <a:gd name="T7" fmla="*/ 0 h 24"/>
                  <a:gd name="T8" fmla="*/ 783 w 783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4">
                    <a:moveTo>
                      <a:pt x="783" y="6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783" y="0"/>
                    </a:lnTo>
                    <a:lnTo>
                      <a:pt x="783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2" name="Freeform 202"/>
              <p:cNvSpPr>
                <a:spLocks/>
              </p:cNvSpPr>
              <p:nvPr/>
            </p:nvSpPr>
            <p:spPr bwMode="auto">
              <a:xfrm>
                <a:off x="2385" y="1771"/>
                <a:ext cx="57" cy="2"/>
              </a:xfrm>
              <a:custGeom>
                <a:avLst/>
                <a:gdLst>
                  <a:gd name="T0" fmla="*/ 783 w 783"/>
                  <a:gd name="T1" fmla="*/ 7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3" name="Freeform 203"/>
              <p:cNvSpPr>
                <a:spLocks/>
              </p:cNvSpPr>
              <p:nvPr/>
            </p:nvSpPr>
            <p:spPr bwMode="auto">
              <a:xfrm>
                <a:off x="2385" y="1771"/>
                <a:ext cx="57" cy="2"/>
              </a:xfrm>
              <a:custGeom>
                <a:avLst/>
                <a:gdLst>
                  <a:gd name="T0" fmla="*/ 783 w 783"/>
                  <a:gd name="T1" fmla="*/ 7 h 25"/>
                  <a:gd name="T2" fmla="*/ 0 w 783"/>
                  <a:gd name="T3" fmla="*/ 25 h 25"/>
                  <a:gd name="T4" fmla="*/ 0 w 783"/>
                  <a:gd name="T5" fmla="*/ 19 h 25"/>
                  <a:gd name="T6" fmla="*/ 782 w 783"/>
                  <a:gd name="T7" fmla="*/ 0 h 25"/>
                  <a:gd name="T8" fmla="*/ 783 w 783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25">
                    <a:moveTo>
                      <a:pt x="783" y="7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3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  <p:sp>
            <p:nvSpPr>
              <p:cNvPr id="564" name="Freeform 204"/>
              <p:cNvSpPr>
                <a:spLocks/>
              </p:cNvSpPr>
              <p:nvPr/>
            </p:nvSpPr>
            <p:spPr bwMode="auto">
              <a:xfrm>
                <a:off x="2385" y="1771"/>
                <a:ext cx="57" cy="2"/>
              </a:xfrm>
              <a:custGeom>
                <a:avLst/>
                <a:gdLst>
                  <a:gd name="T0" fmla="*/ 782 w 782"/>
                  <a:gd name="T1" fmla="*/ 6 h 25"/>
                  <a:gd name="T2" fmla="*/ 0 w 782"/>
                  <a:gd name="T3" fmla="*/ 25 h 25"/>
                  <a:gd name="T4" fmla="*/ 0 w 782"/>
                  <a:gd name="T5" fmla="*/ 19 h 25"/>
                  <a:gd name="T6" fmla="*/ 782 w 782"/>
                  <a:gd name="T7" fmla="*/ 0 h 25"/>
                  <a:gd name="T8" fmla="*/ 782 w 782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25">
                    <a:moveTo>
                      <a:pt x="782" y="6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82" y="0"/>
                    </a:lnTo>
                    <a:lnTo>
                      <a:pt x="782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136" tIns="31068" rIns="62136" bIns="3106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23">
                  <a:solidFill>
                    <a:srgbClr val="364093"/>
                  </a:solidFill>
                </a:endParaRPr>
              </a:p>
            </p:txBody>
          </p:sp>
        </p:grpSp>
        <p:sp>
          <p:nvSpPr>
            <p:cNvPr id="299" name="Freeform 206"/>
            <p:cNvSpPr>
              <a:spLocks/>
            </p:cNvSpPr>
            <p:nvPr/>
          </p:nvSpPr>
          <p:spPr bwMode="auto">
            <a:xfrm>
              <a:off x="2385" y="1771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00" name="Freeform 207"/>
            <p:cNvSpPr>
              <a:spLocks/>
            </p:cNvSpPr>
            <p:nvPr/>
          </p:nvSpPr>
          <p:spPr bwMode="auto">
            <a:xfrm>
              <a:off x="2385" y="1771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01" name="Freeform 208"/>
            <p:cNvSpPr>
              <a:spLocks/>
            </p:cNvSpPr>
            <p:nvPr/>
          </p:nvSpPr>
          <p:spPr bwMode="auto">
            <a:xfrm>
              <a:off x="2385" y="1770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02" name="Freeform 209"/>
            <p:cNvSpPr>
              <a:spLocks/>
            </p:cNvSpPr>
            <p:nvPr/>
          </p:nvSpPr>
          <p:spPr bwMode="auto">
            <a:xfrm>
              <a:off x="2385" y="1770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03" name="Freeform 210"/>
            <p:cNvSpPr>
              <a:spLocks/>
            </p:cNvSpPr>
            <p:nvPr/>
          </p:nvSpPr>
          <p:spPr bwMode="auto">
            <a:xfrm>
              <a:off x="2385" y="1770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04" name="Freeform 211"/>
            <p:cNvSpPr>
              <a:spLocks/>
            </p:cNvSpPr>
            <p:nvPr/>
          </p:nvSpPr>
          <p:spPr bwMode="auto">
            <a:xfrm>
              <a:off x="2385" y="1770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05" name="Freeform 212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06" name="Freeform 213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07" name="Freeform 214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08" name="Freeform 215"/>
            <p:cNvSpPr>
              <a:spLocks/>
            </p:cNvSpPr>
            <p:nvPr/>
          </p:nvSpPr>
          <p:spPr bwMode="auto">
            <a:xfrm>
              <a:off x="2385" y="1769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09" name="Freeform 216"/>
            <p:cNvSpPr>
              <a:spLocks/>
            </p:cNvSpPr>
            <p:nvPr/>
          </p:nvSpPr>
          <p:spPr bwMode="auto">
            <a:xfrm>
              <a:off x="2385" y="1769"/>
              <a:ext cx="57" cy="1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10" name="Freeform 217"/>
            <p:cNvSpPr>
              <a:spLocks/>
            </p:cNvSpPr>
            <p:nvPr/>
          </p:nvSpPr>
          <p:spPr bwMode="auto">
            <a:xfrm>
              <a:off x="2385" y="1768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11" name="Freeform 218"/>
            <p:cNvSpPr>
              <a:spLocks/>
            </p:cNvSpPr>
            <p:nvPr/>
          </p:nvSpPr>
          <p:spPr bwMode="auto">
            <a:xfrm>
              <a:off x="2385" y="1768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12" name="Freeform 219"/>
            <p:cNvSpPr>
              <a:spLocks/>
            </p:cNvSpPr>
            <p:nvPr/>
          </p:nvSpPr>
          <p:spPr bwMode="auto">
            <a:xfrm>
              <a:off x="2385" y="1768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13" name="Freeform 220"/>
            <p:cNvSpPr>
              <a:spLocks/>
            </p:cNvSpPr>
            <p:nvPr/>
          </p:nvSpPr>
          <p:spPr bwMode="auto">
            <a:xfrm>
              <a:off x="2385" y="1768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14" name="Freeform 221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15" name="Freeform 222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16" name="Freeform 223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17" name="Freeform 224"/>
            <p:cNvSpPr>
              <a:spLocks/>
            </p:cNvSpPr>
            <p:nvPr/>
          </p:nvSpPr>
          <p:spPr bwMode="auto">
            <a:xfrm>
              <a:off x="2385" y="1767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18" name="Freeform 225"/>
            <p:cNvSpPr>
              <a:spLocks/>
            </p:cNvSpPr>
            <p:nvPr/>
          </p:nvSpPr>
          <p:spPr bwMode="auto">
            <a:xfrm>
              <a:off x="2385" y="1767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19" name="Freeform 226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0" name="Freeform 227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1" name="Freeform 228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2" name="Freeform 229"/>
            <p:cNvSpPr>
              <a:spLocks/>
            </p:cNvSpPr>
            <p:nvPr/>
          </p:nvSpPr>
          <p:spPr bwMode="auto">
            <a:xfrm>
              <a:off x="2385" y="1766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3" name="Freeform 230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4" name="Freeform 231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5" name="Freeform 232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6" name="Freeform 233"/>
            <p:cNvSpPr>
              <a:spLocks/>
            </p:cNvSpPr>
            <p:nvPr/>
          </p:nvSpPr>
          <p:spPr bwMode="auto">
            <a:xfrm>
              <a:off x="2385" y="1765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7" name="Freeform 234"/>
            <p:cNvSpPr>
              <a:spLocks/>
            </p:cNvSpPr>
            <p:nvPr/>
          </p:nvSpPr>
          <p:spPr bwMode="auto">
            <a:xfrm>
              <a:off x="2385" y="1765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8" name="Freeform 235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29" name="Freeform 236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0" name="Freeform 237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1" name="Freeform 238"/>
            <p:cNvSpPr>
              <a:spLocks/>
            </p:cNvSpPr>
            <p:nvPr/>
          </p:nvSpPr>
          <p:spPr bwMode="auto">
            <a:xfrm>
              <a:off x="2385" y="1764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2" name="Freeform 239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3" name="Freeform 240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4" name="Freeform 241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5" name="Freeform 242"/>
            <p:cNvSpPr>
              <a:spLocks/>
            </p:cNvSpPr>
            <p:nvPr/>
          </p:nvSpPr>
          <p:spPr bwMode="auto">
            <a:xfrm>
              <a:off x="2385" y="1763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6" name="Freeform 243"/>
            <p:cNvSpPr>
              <a:spLocks/>
            </p:cNvSpPr>
            <p:nvPr/>
          </p:nvSpPr>
          <p:spPr bwMode="auto">
            <a:xfrm>
              <a:off x="2385" y="1763"/>
              <a:ext cx="57" cy="1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7" name="Freeform 244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1 w 783"/>
                <a:gd name="T3" fmla="*/ 25 h 25"/>
                <a:gd name="T4" fmla="*/ 0 w 783"/>
                <a:gd name="T5" fmla="*/ 19 h 25"/>
                <a:gd name="T6" fmla="*/ 783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8" name="Freeform 245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39" name="Freeform 246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3 w 783"/>
                <a:gd name="T1" fmla="*/ 6 h 25"/>
                <a:gd name="T2" fmla="*/ 0 w 783"/>
                <a:gd name="T3" fmla="*/ 25 h 25"/>
                <a:gd name="T4" fmla="*/ 0 w 783"/>
                <a:gd name="T5" fmla="*/ 19 h 25"/>
                <a:gd name="T6" fmla="*/ 782 w 783"/>
                <a:gd name="T7" fmla="*/ 0 h 25"/>
                <a:gd name="T8" fmla="*/ 783 w 78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5">
                  <a:moveTo>
                    <a:pt x="783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0" name="Freeform 247"/>
            <p:cNvSpPr>
              <a:spLocks/>
            </p:cNvSpPr>
            <p:nvPr/>
          </p:nvSpPr>
          <p:spPr bwMode="auto">
            <a:xfrm>
              <a:off x="2385" y="1762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1" name="Freeform 248"/>
            <p:cNvSpPr>
              <a:spLocks/>
            </p:cNvSpPr>
            <p:nvPr/>
          </p:nvSpPr>
          <p:spPr bwMode="auto">
            <a:xfrm>
              <a:off x="2385" y="1762"/>
              <a:ext cx="57" cy="1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9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2" name="Freeform 249"/>
            <p:cNvSpPr>
              <a:spLocks/>
            </p:cNvSpPr>
            <p:nvPr/>
          </p:nvSpPr>
          <p:spPr bwMode="auto">
            <a:xfrm>
              <a:off x="2385" y="1761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8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3" name="Freeform 250"/>
            <p:cNvSpPr>
              <a:spLocks/>
            </p:cNvSpPr>
            <p:nvPr/>
          </p:nvSpPr>
          <p:spPr bwMode="auto">
            <a:xfrm>
              <a:off x="2385" y="1761"/>
              <a:ext cx="57" cy="2"/>
            </a:xfrm>
            <a:custGeom>
              <a:avLst/>
              <a:gdLst>
                <a:gd name="T0" fmla="*/ 782 w 782"/>
                <a:gd name="T1" fmla="*/ 6 h 25"/>
                <a:gd name="T2" fmla="*/ 0 w 782"/>
                <a:gd name="T3" fmla="*/ 25 h 25"/>
                <a:gd name="T4" fmla="*/ 0 w 782"/>
                <a:gd name="T5" fmla="*/ 18 h 25"/>
                <a:gd name="T6" fmla="*/ 782 w 782"/>
                <a:gd name="T7" fmla="*/ 0 h 25"/>
                <a:gd name="T8" fmla="*/ 782 w 782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5">
                  <a:moveTo>
                    <a:pt x="782" y="6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4" name="Freeform 251"/>
            <p:cNvSpPr>
              <a:spLocks/>
            </p:cNvSpPr>
            <p:nvPr/>
          </p:nvSpPr>
          <p:spPr bwMode="auto">
            <a:xfrm>
              <a:off x="2385" y="1761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5" name="Freeform 252"/>
            <p:cNvSpPr>
              <a:spLocks/>
            </p:cNvSpPr>
            <p:nvPr/>
          </p:nvSpPr>
          <p:spPr bwMode="auto">
            <a:xfrm>
              <a:off x="2385" y="1761"/>
              <a:ext cx="57" cy="1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6" name="Freeform 253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7" name="Freeform 254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8" name="Freeform 255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49" name="Freeform 256"/>
            <p:cNvSpPr>
              <a:spLocks/>
            </p:cNvSpPr>
            <p:nvPr/>
          </p:nvSpPr>
          <p:spPr bwMode="auto">
            <a:xfrm>
              <a:off x="2385" y="1760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0" name="Freeform 257"/>
            <p:cNvSpPr>
              <a:spLocks/>
            </p:cNvSpPr>
            <p:nvPr/>
          </p:nvSpPr>
          <p:spPr bwMode="auto">
            <a:xfrm>
              <a:off x="2385" y="1760"/>
              <a:ext cx="57" cy="1"/>
            </a:xfrm>
            <a:custGeom>
              <a:avLst/>
              <a:gdLst>
                <a:gd name="T0" fmla="*/ 783 w 783"/>
                <a:gd name="T1" fmla="*/ 6 h 24"/>
                <a:gd name="T2" fmla="*/ 1 w 783"/>
                <a:gd name="T3" fmla="*/ 24 h 24"/>
                <a:gd name="T4" fmla="*/ 0 w 783"/>
                <a:gd name="T5" fmla="*/ 18 h 24"/>
                <a:gd name="T6" fmla="*/ 783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1" y="24"/>
                  </a:lnTo>
                  <a:lnTo>
                    <a:pt x="0" y="18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1" name="Freeform 258"/>
            <p:cNvSpPr>
              <a:spLocks/>
            </p:cNvSpPr>
            <p:nvPr/>
          </p:nvSpPr>
          <p:spPr bwMode="auto">
            <a:xfrm>
              <a:off x="2385" y="1759"/>
              <a:ext cx="57" cy="2"/>
            </a:xfrm>
            <a:custGeom>
              <a:avLst/>
              <a:gdLst>
                <a:gd name="T0" fmla="*/ 783 w 783"/>
                <a:gd name="T1" fmla="*/ 6 h 24"/>
                <a:gd name="T2" fmla="*/ 1 w 783"/>
                <a:gd name="T3" fmla="*/ 24 h 24"/>
                <a:gd name="T4" fmla="*/ 0 w 783"/>
                <a:gd name="T5" fmla="*/ 18 h 24"/>
                <a:gd name="T6" fmla="*/ 783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1" y="24"/>
                  </a:lnTo>
                  <a:lnTo>
                    <a:pt x="0" y="18"/>
                  </a:lnTo>
                  <a:lnTo>
                    <a:pt x="783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2" name="Freeform 259"/>
            <p:cNvSpPr>
              <a:spLocks/>
            </p:cNvSpPr>
            <p:nvPr/>
          </p:nvSpPr>
          <p:spPr bwMode="auto">
            <a:xfrm>
              <a:off x="2385" y="1759"/>
              <a:ext cx="57" cy="2"/>
            </a:xfrm>
            <a:custGeom>
              <a:avLst/>
              <a:gdLst>
                <a:gd name="T0" fmla="*/ 783 w 783"/>
                <a:gd name="T1" fmla="*/ 6 h 24"/>
                <a:gd name="T2" fmla="*/ 0 w 783"/>
                <a:gd name="T3" fmla="*/ 24 h 24"/>
                <a:gd name="T4" fmla="*/ 0 w 783"/>
                <a:gd name="T5" fmla="*/ 18 h 24"/>
                <a:gd name="T6" fmla="*/ 782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3" name="Freeform 260"/>
            <p:cNvSpPr>
              <a:spLocks/>
            </p:cNvSpPr>
            <p:nvPr/>
          </p:nvSpPr>
          <p:spPr bwMode="auto">
            <a:xfrm>
              <a:off x="2385" y="1759"/>
              <a:ext cx="57" cy="2"/>
            </a:xfrm>
            <a:custGeom>
              <a:avLst/>
              <a:gdLst>
                <a:gd name="T0" fmla="*/ 783 w 783"/>
                <a:gd name="T1" fmla="*/ 6 h 24"/>
                <a:gd name="T2" fmla="*/ 0 w 783"/>
                <a:gd name="T3" fmla="*/ 24 h 24"/>
                <a:gd name="T4" fmla="*/ 0 w 783"/>
                <a:gd name="T5" fmla="*/ 18 h 24"/>
                <a:gd name="T6" fmla="*/ 782 w 783"/>
                <a:gd name="T7" fmla="*/ 0 h 24"/>
                <a:gd name="T8" fmla="*/ 783 w 78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24">
                  <a:moveTo>
                    <a:pt x="783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3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4" name="Freeform 261"/>
            <p:cNvSpPr>
              <a:spLocks/>
            </p:cNvSpPr>
            <p:nvPr/>
          </p:nvSpPr>
          <p:spPr bwMode="auto">
            <a:xfrm>
              <a:off x="2385" y="1759"/>
              <a:ext cx="57" cy="1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5" name="Freeform 262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6" name="Freeform 263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7" name="Freeform 264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8" name="Freeform 265"/>
            <p:cNvSpPr>
              <a:spLocks/>
            </p:cNvSpPr>
            <p:nvPr/>
          </p:nvSpPr>
          <p:spPr bwMode="auto">
            <a:xfrm>
              <a:off x="2385" y="1758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59" name="Freeform 266"/>
            <p:cNvSpPr>
              <a:spLocks/>
            </p:cNvSpPr>
            <p:nvPr/>
          </p:nvSpPr>
          <p:spPr bwMode="auto">
            <a:xfrm>
              <a:off x="2385" y="1758"/>
              <a:ext cx="57" cy="1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0" name="Freeform 267"/>
            <p:cNvSpPr>
              <a:spLocks/>
            </p:cNvSpPr>
            <p:nvPr/>
          </p:nvSpPr>
          <p:spPr bwMode="auto">
            <a:xfrm>
              <a:off x="2385" y="1757"/>
              <a:ext cx="57" cy="2"/>
            </a:xfrm>
            <a:custGeom>
              <a:avLst/>
              <a:gdLst>
                <a:gd name="T0" fmla="*/ 782 w 782"/>
                <a:gd name="T1" fmla="*/ 6 h 24"/>
                <a:gd name="T2" fmla="*/ 0 w 782"/>
                <a:gd name="T3" fmla="*/ 24 h 24"/>
                <a:gd name="T4" fmla="*/ 0 w 782"/>
                <a:gd name="T5" fmla="*/ 18 h 24"/>
                <a:gd name="T6" fmla="*/ 782 w 782"/>
                <a:gd name="T7" fmla="*/ 0 h 24"/>
                <a:gd name="T8" fmla="*/ 782 w 782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4">
                  <a:moveTo>
                    <a:pt x="782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782" y="0"/>
                  </a:lnTo>
                  <a:lnTo>
                    <a:pt x="782" y="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1" name="Freeform 268"/>
            <p:cNvSpPr>
              <a:spLocks/>
            </p:cNvSpPr>
            <p:nvPr/>
          </p:nvSpPr>
          <p:spPr bwMode="auto">
            <a:xfrm>
              <a:off x="2385" y="1757"/>
              <a:ext cx="57" cy="2"/>
            </a:xfrm>
            <a:custGeom>
              <a:avLst/>
              <a:gdLst>
                <a:gd name="T0" fmla="*/ 782 w 782"/>
                <a:gd name="T1" fmla="*/ 8 h 26"/>
                <a:gd name="T2" fmla="*/ 0 w 782"/>
                <a:gd name="T3" fmla="*/ 26 h 26"/>
                <a:gd name="T4" fmla="*/ 0 w 782"/>
                <a:gd name="T5" fmla="*/ 19 h 26"/>
                <a:gd name="T6" fmla="*/ 782 w 782"/>
                <a:gd name="T7" fmla="*/ 0 h 26"/>
                <a:gd name="T8" fmla="*/ 782 w 782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26">
                  <a:moveTo>
                    <a:pt x="782" y="8"/>
                  </a:moveTo>
                  <a:lnTo>
                    <a:pt x="0" y="26"/>
                  </a:lnTo>
                  <a:lnTo>
                    <a:pt x="0" y="19"/>
                  </a:lnTo>
                  <a:lnTo>
                    <a:pt x="782" y="0"/>
                  </a:lnTo>
                  <a:lnTo>
                    <a:pt x="782" y="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2" name="Freeform 269"/>
            <p:cNvSpPr>
              <a:spLocks noEditPoints="1"/>
            </p:cNvSpPr>
            <p:nvPr/>
          </p:nvSpPr>
          <p:spPr bwMode="auto">
            <a:xfrm>
              <a:off x="2188" y="1490"/>
              <a:ext cx="434" cy="77"/>
            </a:xfrm>
            <a:custGeom>
              <a:avLst/>
              <a:gdLst>
                <a:gd name="T0" fmla="*/ 5606 w 5930"/>
                <a:gd name="T1" fmla="*/ 212 h 1057"/>
                <a:gd name="T2" fmla="*/ 5339 w 5930"/>
                <a:gd name="T3" fmla="*/ 1047 h 1057"/>
                <a:gd name="T4" fmla="*/ 5015 w 5930"/>
                <a:gd name="T5" fmla="*/ 212 h 1057"/>
                <a:gd name="T6" fmla="*/ 5930 w 5930"/>
                <a:gd name="T7" fmla="*/ 12 h 1057"/>
                <a:gd name="T8" fmla="*/ 4654 w 5930"/>
                <a:gd name="T9" fmla="*/ 345 h 1057"/>
                <a:gd name="T10" fmla="*/ 4575 w 5930"/>
                <a:gd name="T11" fmla="*/ 225 h 1057"/>
                <a:gd name="T12" fmla="*/ 4388 w 5930"/>
                <a:gd name="T13" fmla="*/ 205 h 1057"/>
                <a:gd name="T14" fmla="*/ 4342 w 5930"/>
                <a:gd name="T15" fmla="*/ 515 h 1057"/>
                <a:gd name="T16" fmla="*/ 4531 w 5930"/>
                <a:gd name="T17" fmla="*/ 507 h 1057"/>
                <a:gd name="T18" fmla="*/ 4642 w 5930"/>
                <a:gd name="T19" fmla="*/ 420 h 1057"/>
                <a:gd name="T20" fmla="*/ 4930 w 5930"/>
                <a:gd name="T21" fmla="*/ 339 h 1057"/>
                <a:gd name="T22" fmla="*/ 4836 w 5930"/>
                <a:gd name="T23" fmla="*/ 586 h 1057"/>
                <a:gd name="T24" fmla="*/ 4509 w 5930"/>
                <a:gd name="T25" fmla="*/ 710 h 1057"/>
                <a:gd name="T26" fmla="*/ 4342 w 5930"/>
                <a:gd name="T27" fmla="*/ 1047 h 1057"/>
                <a:gd name="T28" fmla="*/ 4075 w 5930"/>
                <a:gd name="T29" fmla="*/ 12 h 1057"/>
                <a:gd name="T30" fmla="*/ 4681 w 5930"/>
                <a:gd name="T31" fmla="*/ 29 h 1057"/>
                <a:gd name="T32" fmla="*/ 4897 w 5930"/>
                <a:gd name="T33" fmla="*/ 185 h 1057"/>
                <a:gd name="T34" fmla="*/ 2703 w 5930"/>
                <a:gd name="T35" fmla="*/ 771 h 1057"/>
                <a:gd name="T36" fmla="*/ 2550 w 5930"/>
                <a:gd name="T37" fmla="*/ 354 h 1057"/>
                <a:gd name="T38" fmla="*/ 2544 w 5930"/>
                <a:gd name="T39" fmla="*/ 689 h 1057"/>
                <a:gd name="T40" fmla="*/ 3173 w 5930"/>
                <a:gd name="T41" fmla="*/ 517 h 1057"/>
                <a:gd name="T42" fmla="*/ 2968 w 5930"/>
                <a:gd name="T43" fmla="*/ 279 h 1057"/>
                <a:gd name="T44" fmla="*/ 3128 w 5930"/>
                <a:gd name="T45" fmla="*/ 690 h 1057"/>
                <a:gd name="T46" fmla="*/ 3322 w 5930"/>
                <a:gd name="T47" fmla="*/ 222 h 1057"/>
                <a:gd name="T48" fmla="*/ 3449 w 5930"/>
                <a:gd name="T49" fmla="*/ 521 h 1057"/>
                <a:gd name="T50" fmla="*/ 3317 w 5930"/>
                <a:gd name="T51" fmla="*/ 823 h 1057"/>
                <a:gd name="T52" fmla="*/ 2968 w 5930"/>
                <a:gd name="T53" fmla="*/ 944 h 1057"/>
                <a:gd name="T54" fmla="*/ 2703 w 5930"/>
                <a:gd name="T55" fmla="*/ 1057 h 1057"/>
                <a:gd name="T56" fmla="*/ 2505 w 5930"/>
                <a:gd name="T57" fmla="*/ 906 h 1057"/>
                <a:gd name="T58" fmla="*/ 2256 w 5930"/>
                <a:gd name="T59" fmla="*/ 693 h 1057"/>
                <a:gd name="T60" fmla="*/ 2255 w 5930"/>
                <a:gd name="T61" fmla="*/ 351 h 1057"/>
                <a:gd name="T62" fmla="*/ 2501 w 5930"/>
                <a:gd name="T63" fmla="*/ 144 h 1057"/>
                <a:gd name="T64" fmla="*/ 2703 w 5930"/>
                <a:gd name="T65" fmla="*/ 0 h 1057"/>
                <a:gd name="T66" fmla="*/ 2968 w 5930"/>
                <a:gd name="T67" fmla="*/ 105 h 1057"/>
                <a:gd name="T68" fmla="*/ 3322 w 5930"/>
                <a:gd name="T69" fmla="*/ 222 h 1057"/>
                <a:gd name="T70" fmla="*/ 1795 w 5930"/>
                <a:gd name="T71" fmla="*/ 650 h 1057"/>
                <a:gd name="T72" fmla="*/ 1643 w 5930"/>
                <a:gd name="T73" fmla="*/ 600 h 1057"/>
                <a:gd name="T74" fmla="*/ 1470 w 5930"/>
                <a:gd name="T75" fmla="*/ 599 h 1057"/>
                <a:gd name="T76" fmla="*/ 1490 w 5930"/>
                <a:gd name="T77" fmla="*/ 857 h 1057"/>
                <a:gd name="T78" fmla="*/ 1741 w 5930"/>
                <a:gd name="T79" fmla="*/ 839 h 1057"/>
                <a:gd name="T80" fmla="*/ 1814 w 5930"/>
                <a:gd name="T81" fmla="*/ 726 h 1057"/>
                <a:gd name="T82" fmla="*/ 1735 w 5930"/>
                <a:gd name="T83" fmla="*/ 253 h 1057"/>
                <a:gd name="T84" fmla="*/ 1617 w 5930"/>
                <a:gd name="T85" fmla="*/ 203 h 1057"/>
                <a:gd name="T86" fmla="*/ 1470 w 5930"/>
                <a:gd name="T87" fmla="*/ 201 h 1057"/>
                <a:gd name="T88" fmla="*/ 1512 w 5930"/>
                <a:gd name="T89" fmla="*/ 421 h 1057"/>
                <a:gd name="T90" fmla="*/ 1690 w 5930"/>
                <a:gd name="T91" fmla="*/ 405 h 1057"/>
                <a:gd name="T92" fmla="*/ 1749 w 5930"/>
                <a:gd name="T93" fmla="*/ 304 h 1057"/>
                <a:gd name="T94" fmla="*/ 2061 w 5930"/>
                <a:gd name="T95" fmla="*/ 864 h 1057"/>
                <a:gd name="T96" fmla="*/ 1843 w 5930"/>
                <a:gd name="T97" fmla="*/ 1028 h 1057"/>
                <a:gd name="T98" fmla="*/ 1205 w 5930"/>
                <a:gd name="T99" fmla="*/ 1047 h 1057"/>
                <a:gd name="T100" fmla="*/ 1607 w 5930"/>
                <a:gd name="T101" fmla="*/ 12 h 1057"/>
                <a:gd name="T102" fmla="*/ 1905 w 5930"/>
                <a:gd name="T103" fmla="*/ 57 h 1057"/>
                <a:gd name="T104" fmla="*/ 2022 w 5930"/>
                <a:gd name="T105" fmla="*/ 252 h 1057"/>
                <a:gd name="T106" fmla="*/ 1870 w 5930"/>
                <a:gd name="T107" fmla="*/ 474 h 1057"/>
                <a:gd name="T108" fmla="*/ 2031 w 5930"/>
                <a:gd name="T109" fmla="*/ 563 h 1057"/>
                <a:gd name="T110" fmla="*/ 944 w 5930"/>
                <a:gd name="T111" fmla="*/ 1047 h 1057"/>
                <a:gd name="T112" fmla="*/ 684 w 5930"/>
                <a:gd name="T113" fmla="*/ 358 h 1057"/>
                <a:gd name="T114" fmla="*/ 0 w 5930"/>
                <a:gd name="T115" fmla="*/ 1047 h 1057"/>
                <a:gd name="T116" fmla="*/ 260 w 5930"/>
                <a:gd name="T117" fmla="*/ 12 h 1057"/>
                <a:gd name="T118" fmla="*/ 660 w 5930"/>
                <a:gd name="T119" fmla="*/ 12 h 1057"/>
                <a:gd name="T120" fmla="*/ 944 w 5930"/>
                <a:gd name="T121" fmla="*/ 104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30" h="1057">
                  <a:moveTo>
                    <a:pt x="5930" y="212"/>
                  </a:moveTo>
                  <a:lnTo>
                    <a:pt x="5606" y="212"/>
                  </a:lnTo>
                  <a:lnTo>
                    <a:pt x="5606" y="1047"/>
                  </a:lnTo>
                  <a:lnTo>
                    <a:pt x="5339" y="1047"/>
                  </a:lnTo>
                  <a:lnTo>
                    <a:pt x="5339" y="212"/>
                  </a:lnTo>
                  <a:lnTo>
                    <a:pt x="5015" y="212"/>
                  </a:lnTo>
                  <a:lnTo>
                    <a:pt x="5015" y="12"/>
                  </a:lnTo>
                  <a:lnTo>
                    <a:pt x="5930" y="12"/>
                  </a:lnTo>
                  <a:lnTo>
                    <a:pt x="5930" y="212"/>
                  </a:lnTo>
                  <a:close/>
                  <a:moveTo>
                    <a:pt x="4654" y="345"/>
                  </a:moveTo>
                  <a:cubicBezTo>
                    <a:pt x="4654" y="316"/>
                    <a:pt x="4646" y="290"/>
                    <a:pt x="4630" y="269"/>
                  </a:cubicBezTo>
                  <a:cubicBezTo>
                    <a:pt x="4614" y="248"/>
                    <a:pt x="4596" y="233"/>
                    <a:pt x="4575" y="225"/>
                  </a:cubicBezTo>
                  <a:cubicBezTo>
                    <a:pt x="4547" y="214"/>
                    <a:pt x="4520" y="208"/>
                    <a:pt x="4494" y="207"/>
                  </a:cubicBezTo>
                  <a:cubicBezTo>
                    <a:pt x="4467" y="206"/>
                    <a:pt x="4432" y="205"/>
                    <a:pt x="4388" y="205"/>
                  </a:cubicBezTo>
                  <a:lnTo>
                    <a:pt x="4342" y="205"/>
                  </a:lnTo>
                  <a:lnTo>
                    <a:pt x="4342" y="515"/>
                  </a:lnTo>
                  <a:lnTo>
                    <a:pt x="4419" y="515"/>
                  </a:lnTo>
                  <a:cubicBezTo>
                    <a:pt x="4464" y="515"/>
                    <a:pt x="4502" y="512"/>
                    <a:pt x="4531" y="507"/>
                  </a:cubicBezTo>
                  <a:cubicBezTo>
                    <a:pt x="4561" y="501"/>
                    <a:pt x="4585" y="490"/>
                    <a:pt x="4605" y="473"/>
                  </a:cubicBezTo>
                  <a:cubicBezTo>
                    <a:pt x="4622" y="459"/>
                    <a:pt x="4635" y="441"/>
                    <a:pt x="4642" y="420"/>
                  </a:cubicBezTo>
                  <a:cubicBezTo>
                    <a:pt x="4650" y="400"/>
                    <a:pt x="4654" y="374"/>
                    <a:pt x="4654" y="345"/>
                  </a:cubicBezTo>
                  <a:close/>
                  <a:moveTo>
                    <a:pt x="4930" y="339"/>
                  </a:moveTo>
                  <a:cubicBezTo>
                    <a:pt x="4930" y="385"/>
                    <a:pt x="4922" y="430"/>
                    <a:pt x="4906" y="474"/>
                  </a:cubicBezTo>
                  <a:cubicBezTo>
                    <a:pt x="4889" y="519"/>
                    <a:pt x="4866" y="556"/>
                    <a:pt x="4836" y="586"/>
                  </a:cubicBezTo>
                  <a:cubicBezTo>
                    <a:pt x="4795" y="627"/>
                    <a:pt x="4749" y="658"/>
                    <a:pt x="4698" y="679"/>
                  </a:cubicBezTo>
                  <a:cubicBezTo>
                    <a:pt x="4647" y="700"/>
                    <a:pt x="4584" y="710"/>
                    <a:pt x="4509" y="710"/>
                  </a:cubicBezTo>
                  <a:lnTo>
                    <a:pt x="4342" y="710"/>
                  </a:lnTo>
                  <a:lnTo>
                    <a:pt x="4342" y="1047"/>
                  </a:lnTo>
                  <a:lnTo>
                    <a:pt x="4075" y="1047"/>
                  </a:lnTo>
                  <a:lnTo>
                    <a:pt x="4075" y="12"/>
                  </a:lnTo>
                  <a:lnTo>
                    <a:pt x="4515" y="12"/>
                  </a:lnTo>
                  <a:cubicBezTo>
                    <a:pt x="4581" y="12"/>
                    <a:pt x="4636" y="17"/>
                    <a:pt x="4681" y="29"/>
                  </a:cubicBezTo>
                  <a:cubicBezTo>
                    <a:pt x="4726" y="40"/>
                    <a:pt x="4767" y="57"/>
                    <a:pt x="4801" y="80"/>
                  </a:cubicBezTo>
                  <a:cubicBezTo>
                    <a:pt x="4843" y="107"/>
                    <a:pt x="4875" y="142"/>
                    <a:pt x="4897" y="185"/>
                  </a:cubicBezTo>
                  <a:cubicBezTo>
                    <a:pt x="4919" y="227"/>
                    <a:pt x="4930" y="279"/>
                    <a:pt x="4930" y="339"/>
                  </a:cubicBezTo>
                  <a:close/>
                  <a:moveTo>
                    <a:pt x="2703" y="771"/>
                  </a:moveTo>
                  <a:lnTo>
                    <a:pt x="2703" y="279"/>
                  </a:lnTo>
                  <a:cubicBezTo>
                    <a:pt x="2635" y="289"/>
                    <a:pt x="2584" y="314"/>
                    <a:pt x="2550" y="354"/>
                  </a:cubicBezTo>
                  <a:cubicBezTo>
                    <a:pt x="2515" y="393"/>
                    <a:pt x="2498" y="448"/>
                    <a:pt x="2498" y="517"/>
                  </a:cubicBezTo>
                  <a:cubicBezTo>
                    <a:pt x="2498" y="590"/>
                    <a:pt x="2514" y="647"/>
                    <a:pt x="2544" y="689"/>
                  </a:cubicBezTo>
                  <a:cubicBezTo>
                    <a:pt x="2575" y="730"/>
                    <a:pt x="2628" y="758"/>
                    <a:pt x="2703" y="771"/>
                  </a:cubicBezTo>
                  <a:close/>
                  <a:moveTo>
                    <a:pt x="3173" y="517"/>
                  </a:moveTo>
                  <a:cubicBezTo>
                    <a:pt x="3173" y="450"/>
                    <a:pt x="3155" y="396"/>
                    <a:pt x="3120" y="355"/>
                  </a:cubicBezTo>
                  <a:cubicBezTo>
                    <a:pt x="3085" y="313"/>
                    <a:pt x="3034" y="288"/>
                    <a:pt x="2968" y="279"/>
                  </a:cubicBezTo>
                  <a:lnTo>
                    <a:pt x="2968" y="771"/>
                  </a:lnTo>
                  <a:cubicBezTo>
                    <a:pt x="3045" y="758"/>
                    <a:pt x="3098" y="731"/>
                    <a:pt x="3128" y="690"/>
                  </a:cubicBezTo>
                  <a:cubicBezTo>
                    <a:pt x="3158" y="648"/>
                    <a:pt x="3173" y="591"/>
                    <a:pt x="3173" y="517"/>
                  </a:cubicBezTo>
                  <a:close/>
                  <a:moveTo>
                    <a:pt x="3322" y="222"/>
                  </a:moveTo>
                  <a:cubicBezTo>
                    <a:pt x="3363" y="256"/>
                    <a:pt x="3394" y="298"/>
                    <a:pt x="3416" y="349"/>
                  </a:cubicBezTo>
                  <a:cubicBezTo>
                    <a:pt x="3438" y="399"/>
                    <a:pt x="3449" y="457"/>
                    <a:pt x="3449" y="521"/>
                  </a:cubicBezTo>
                  <a:cubicBezTo>
                    <a:pt x="3449" y="586"/>
                    <a:pt x="3438" y="643"/>
                    <a:pt x="3415" y="693"/>
                  </a:cubicBezTo>
                  <a:cubicBezTo>
                    <a:pt x="3392" y="744"/>
                    <a:pt x="3360" y="787"/>
                    <a:pt x="3317" y="823"/>
                  </a:cubicBezTo>
                  <a:cubicBezTo>
                    <a:pt x="3273" y="858"/>
                    <a:pt x="3223" y="886"/>
                    <a:pt x="3166" y="906"/>
                  </a:cubicBezTo>
                  <a:cubicBezTo>
                    <a:pt x="3110" y="926"/>
                    <a:pt x="3044" y="939"/>
                    <a:pt x="2968" y="944"/>
                  </a:cubicBezTo>
                  <a:lnTo>
                    <a:pt x="2968" y="1057"/>
                  </a:lnTo>
                  <a:lnTo>
                    <a:pt x="2703" y="1057"/>
                  </a:lnTo>
                  <a:lnTo>
                    <a:pt x="2703" y="944"/>
                  </a:lnTo>
                  <a:cubicBezTo>
                    <a:pt x="2630" y="939"/>
                    <a:pt x="2564" y="926"/>
                    <a:pt x="2505" y="906"/>
                  </a:cubicBezTo>
                  <a:cubicBezTo>
                    <a:pt x="2446" y="886"/>
                    <a:pt x="2396" y="858"/>
                    <a:pt x="2353" y="822"/>
                  </a:cubicBezTo>
                  <a:cubicBezTo>
                    <a:pt x="2311" y="786"/>
                    <a:pt x="2279" y="743"/>
                    <a:pt x="2256" y="693"/>
                  </a:cubicBezTo>
                  <a:cubicBezTo>
                    <a:pt x="2233" y="643"/>
                    <a:pt x="2222" y="586"/>
                    <a:pt x="2222" y="521"/>
                  </a:cubicBezTo>
                  <a:cubicBezTo>
                    <a:pt x="2222" y="457"/>
                    <a:pt x="2233" y="400"/>
                    <a:pt x="2255" y="351"/>
                  </a:cubicBezTo>
                  <a:cubicBezTo>
                    <a:pt x="2277" y="302"/>
                    <a:pt x="2308" y="261"/>
                    <a:pt x="2349" y="225"/>
                  </a:cubicBezTo>
                  <a:cubicBezTo>
                    <a:pt x="2390" y="191"/>
                    <a:pt x="2440" y="164"/>
                    <a:pt x="2501" y="144"/>
                  </a:cubicBezTo>
                  <a:cubicBezTo>
                    <a:pt x="2562" y="124"/>
                    <a:pt x="2629" y="111"/>
                    <a:pt x="2703" y="105"/>
                  </a:cubicBezTo>
                  <a:lnTo>
                    <a:pt x="2703" y="0"/>
                  </a:lnTo>
                  <a:lnTo>
                    <a:pt x="2968" y="0"/>
                  </a:lnTo>
                  <a:lnTo>
                    <a:pt x="2968" y="105"/>
                  </a:lnTo>
                  <a:cubicBezTo>
                    <a:pt x="3045" y="110"/>
                    <a:pt x="3113" y="121"/>
                    <a:pt x="3171" y="141"/>
                  </a:cubicBezTo>
                  <a:cubicBezTo>
                    <a:pt x="3230" y="160"/>
                    <a:pt x="3280" y="187"/>
                    <a:pt x="3322" y="222"/>
                  </a:cubicBezTo>
                  <a:close/>
                  <a:moveTo>
                    <a:pt x="1814" y="726"/>
                  </a:moveTo>
                  <a:cubicBezTo>
                    <a:pt x="1814" y="693"/>
                    <a:pt x="1807" y="668"/>
                    <a:pt x="1795" y="650"/>
                  </a:cubicBezTo>
                  <a:cubicBezTo>
                    <a:pt x="1782" y="632"/>
                    <a:pt x="1760" y="619"/>
                    <a:pt x="1730" y="610"/>
                  </a:cubicBezTo>
                  <a:cubicBezTo>
                    <a:pt x="1709" y="604"/>
                    <a:pt x="1680" y="601"/>
                    <a:pt x="1643" y="600"/>
                  </a:cubicBezTo>
                  <a:cubicBezTo>
                    <a:pt x="1607" y="600"/>
                    <a:pt x="1569" y="599"/>
                    <a:pt x="1529" y="599"/>
                  </a:cubicBezTo>
                  <a:lnTo>
                    <a:pt x="1470" y="599"/>
                  </a:lnTo>
                  <a:lnTo>
                    <a:pt x="1470" y="857"/>
                  </a:lnTo>
                  <a:lnTo>
                    <a:pt x="1490" y="857"/>
                  </a:lnTo>
                  <a:cubicBezTo>
                    <a:pt x="1565" y="857"/>
                    <a:pt x="1619" y="857"/>
                    <a:pt x="1651" y="857"/>
                  </a:cubicBezTo>
                  <a:cubicBezTo>
                    <a:pt x="1683" y="856"/>
                    <a:pt x="1713" y="850"/>
                    <a:pt x="1741" y="839"/>
                  </a:cubicBezTo>
                  <a:cubicBezTo>
                    <a:pt x="1769" y="827"/>
                    <a:pt x="1788" y="812"/>
                    <a:pt x="1798" y="792"/>
                  </a:cubicBezTo>
                  <a:cubicBezTo>
                    <a:pt x="1809" y="773"/>
                    <a:pt x="1814" y="751"/>
                    <a:pt x="1814" y="726"/>
                  </a:cubicBezTo>
                  <a:close/>
                  <a:moveTo>
                    <a:pt x="1749" y="304"/>
                  </a:moveTo>
                  <a:cubicBezTo>
                    <a:pt x="1749" y="287"/>
                    <a:pt x="1744" y="270"/>
                    <a:pt x="1735" y="253"/>
                  </a:cubicBezTo>
                  <a:cubicBezTo>
                    <a:pt x="1727" y="236"/>
                    <a:pt x="1712" y="223"/>
                    <a:pt x="1690" y="215"/>
                  </a:cubicBezTo>
                  <a:cubicBezTo>
                    <a:pt x="1671" y="207"/>
                    <a:pt x="1646" y="203"/>
                    <a:pt x="1617" y="203"/>
                  </a:cubicBezTo>
                  <a:cubicBezTo>
                    <a:pt x="1588" y="202"/>
                    <a:pt x="1548" y="201"/>
                    <a:pt x="1495" y="201"/>
                  </a:cubicBezTo>
                  <a:lnTo>
                    <a:pt x="1470" y="201"/>
                  </a:lnTo>
                  <a:lnTo>
                    <a:pt x="1470" y="421"/>
                  </a:lnTo>
                  <a:lnTo>
                    <a:pt x="1512" y="421"/>
                  </a:lnTo>
                  <a:cubicBezTo>
                    <a:pt x="1554" y="421"/>
                    <a:pt x="1590" y="420"/>
                    <a:pt x="1620" y="419"/>
                  </a:cubicBezTo>
                  <a:cubicBezTo>
                    <a:pt x="1649" y="417"/>
                    <a:pt x="1673" y="412"/>
                    <a:pt x="1690" y="405"/>
                  </a:cubicBezTo>
                  <a:cubicBezTo>
                    <a:pt x="1714" y="394"/>
                    <a:pt x="1730" y="380"/>
                    <a:pt x="1737" y="363"/>
                  </a:cubicBezTo>
                  <a:cubicBezTo>
                    <a:pt x="1745" y="346"/>
                    <a:pt x="1749" y="327"/>
                    <a:pt x="1749" y="304"/>
                  </a:cubicBezTo>
                  <a:close/>
                  <a:moveTo>
                    <a:pt x="2091" y="730"/>
                  </a:moveTo>
                  <a:cubicBezTo>
                    <a:pt x="2091" y="780"/>
                    <a:pt x="2081" y="825"/>
                    <a:pt x="2061" y="864"/>
                  </a:cubicBezTo>
                  <a:cubicBezTo>
                    <a:pt x="2040" y="904"/>
                    <a:pt x="2013" y="937"/>
                    <a:pt x="1977" y="963"/>
                  </a:cubicBezTo>
                  <a:cubicBezTo>
                    <a:pt x="1937" y="993"/>
                    <a:pt x="1892" y="1015"/>
                    <a:pt x="1843" y="1028"/>
                  </a:cubicBezTo>
                  <a:cubicBezTo>
                    <a:pt x="1794" y="1041"/>
                    <a:pt x="1732" y="1047"/>
                    <a:pt x="1657" y="1047"/>
                  </a:cubicBezTo>
                  <a:lnTo>
                    <a:pt x="1205" y="1047"/>
                  </a:lnTo>
                  <a:lnTo>
                    <a:pt x="1205" y="12"/>
                  </a:lnTo>
                  <a:lnTo>
                    <a:pt x="1607" y="12"/>
                  </a:lnTo>
                  <a:cubicBezTo>
                    <a:pt x="1690" y="12"/>
                    <a:pt x="1751" y="14"/>
                    <a:pt x="1790" y="20"/>
                  </a:cubicBezTo>
                  <a:cubicBezTo>
                    <a:pt x="1829" y="25"/>
                    <a:pt x="1867" y="38"/>
                    <a:pt x="1905" y="57"/>
                  </a:cubicBezTo>
                  <a:cubicBezTo>
                    <a:pt x="1944" y="77"/>
                    <a:pt x="1974" y="104"/>
                    <a:pt x="1993" y="137"/>
                  </a:cubicBezTo>
                  <a:cubicBezTo>
                    <a:pt x="2012" y="171"/>
                    <a:pt x="2022" y="209"/>
                    <a:pt x="2022" y="252"/>
                  </a:cubicBezTo>
                  <a:cubicBezTo>
                    <a:pt x="2022" y="302"/>
                    <a:pt x="2009" y="346"/>
                    <a:pt x="1982" y="385"/>
                  </a:cubicBezTo>
                  <a:cubicBezTo>
                    <a:pt x="1956" y="423"/>
                    <a:pt x="1918" y="453"/>
                    <a:pt x="1870" y="474"/>
                  </a:cubicBezTo>
                  <a:lnTo>
                    <a:pt x="1870" y="480"/>
                  </a:lnTo>
                  <a:cubicBezTo>
                    <a:pt x="1938" y="493"/>
                    <a:pt x="1992" y="521"/>
                    <a:pt x="2031" y="563"/>
                  </a:cubicBezTo>
                  <a:cubicBezTo>
                    <a:pt x="2071" y="606"/>
                    <a:pt x="2091" y="661"/>
                    <a:pt x="2091" y="730"/>
                  </a:cubicBezTo>
                  <a:close/>
                  <a:moveTo>
                    <a:pt x="944" y="1047"/>
                  </a:moveTo>
                  <a:lnTo>
                    <a:pt x="684" y="1047"/>
                  </a:lnTo>
                  <a:lnTo>
                    <a:pt x="684" y="358"/>
                  </a:lnTo>
                  <a:lnTo>
                    <a:pt x="254" y="1047"/>
                  </a:lnTo>
                  <a:lnTo>
                    <a:pt x="0" y="1047"/>
                  </a:lnTo>
                  <a:lnTo>
                    <a:pt x="0" y="12"/>
                  </a:lnTo>
                  <a:lnTo>
                    <a:pt x="260" y="12"/>
                  </a:lnTo>
                  <a:lnTo>
                    <a:pt x="260" y="636"/>
                  </a:lnTo>
                  <a:lnTo>
                    <a:pt x="660" y="12"/>
                  </a:lnTo>
                  <a:lnTo>
                    <a:pt x="944" y="12"/>
                  </a:lnTo>
                  <a:lnTo>
                    <a:pt x="944" y="1047"/>
                  </a:lnTo>
                  <a:close/>
                </a:path>
              </a:pathLst>
            </a:custGeom>
            <a:solidFill>
              <a:srgbClr val="36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3" name="Freeform 270"/>
            <p:cNvSpPr>
              <a:spLocks/>
            </p:cNvSpPr>
            <p:nvPr/>
          </p:nvSpPr>
          <p:spPr bwMode="auto">
            <a:xfrm>
              <a:off x="2119" y="1018"/>
              <a:ext cx="333" cy="466"/>
            </a:xfrm>
            <a:custGeom>
              <a:avLst/>
              <a:gdLst>
                <a:gd name="T0" fmla="*/ 0 w 4543"/>
                <a:gd name="T1" fmla="*/ 11 h 6383"/>
                <a:gd name="T2" fmla="*/ 993 w 4543"/>
                <a:gd name="T3" fmla="*/ 6 h 6383"/>
                <a:gd name="T4" fmla="*/ 1988 w 4543"/>
                <a:gd name="T5" fmla="*/ 0 h 6383"/>
                <a:gd name="T6" fmla="*/ 3085 w 4543"/>
                <a:gd name="T7" fmla="*/ 3093 h 6383"/>
                <a:gd name="T8" fmla="*/ 4368 w 4543"/>
                <a:gd name="T9" fmla="*/ 6040 h 6383"/>
                <a:gd name="T10" fmla="*/ 4022 w 4543"/>
                <a:gd name="T11" fmla="*/ 6058 h 6383"/>
                <a:gd name="T12" fmla="*/ 3273 w 4543"/>
                <a:gd name="T13" fmla="*/ 4673 h 6383"/>
                <a:gd name="T14" fmla="*/ 3170 w 4543"/>
                <a:gd name="T15" fmla="*/ 4621 h 6383"/>
                <a:gd name="T16" fmla="*/ 3118 w 4543"/>
                <a:gd name="T17" fmla="*/ 4721 h 6383"/>
                <a:gd name="T18" fmla="*/ 3785 w 4543"/>
                <a:gd name="T19" fmla="*/ 6050 h 6383"/>
                <a:gd name="T20" fmla="*/ 3388 w 4543"/>
                <a:gd name="T21" fmla="*/ 6046 h 6383"/>
                <a:gd name="T22" fmla="*/ 2735 w 4543"/>
                <a:gd name="T23" fmla="*/ 4692 h 6383"/>
                <a:gd name="T24" fmla="*/ 2632 w 4543"/>
                <a:gd name="T25" fmla="*/ 4640 h 6383"/>
                <a:gd name="T26" fmla="*/ 2580 w 4543"/>
                <a:gd name="T27" fmla="*/ 4740 h 6383"/>
                <a:gd name="T28" fmla="*/ 3196 w 4543"/>
                <a:gd name="T29" fmla="*/ 6033 h 6383"/>
                <a:gd name="T30" fmla="*/ 2832 w 4543"/>
                <a:gd name="T31" fmla="*/ 5997 h 6383"/>
                <a:gd name="T32" fmla="*/ 2242 w 4543"/>
                <a:gd name="T33" fmla="*/ 4709 h 6383"/>
                <a:gd name="T34" fmla="*/ 2139 w 4543"/>
                <a:gd name="T35" fmla="*/ 4658 h 6383"/>
                <a:gd name="T36" fmla="*/ 2088 w 4543"/>
                <a:gd name="T37" fmla="*/ 4758 h 6383"/>
                <a:gd name="T38" fmla="*/ 2669 w 4543"/>
                <a:gd name="T39" fmla="*/ 6035 h 6383"/>
                <a:gd name="T40" fmla="*/ 2279 w 4543"/>
                <a:gd name="T41" fmla="*/ 6033 h 6383"/>
                <a:gd name="T42" fmla="*/ 1862 w 4543"/>
                <a:gd name="T43" fmla="*/ 5230 h 6383"/>
                <a:gd name="T44" fmla="*/ 1574 w 4543"/>
                <a:gd name="T45" fmla="*/ 4427 h 6383"/>
                <a:gd name="T46" fmla="*/ 1649 w 4543"/>
                <a:gd name="T47" fmla="*/ 4399 h 6383"/>
                <a:gd name="T48" fmla="*/ 1966 w 4543"/>
                <a:gd name="T49" fmla="*/ 3674 h 6383"/>
                <a:gd name="T50" fmla="*/ 1918 w 4543"/>
                <a:gd name="T51" fmla="*/ 3436 h 6383"/>
                <a:gd name="T52" fmla="*/ 1827 w 4543"/>
                <a:gd name="T53" fmla="*/ 3192 h 6383"/>
                <a:gd name="T54" fmla="*/ 1859 w 4543"/>
                <a:gd name="T55" fmla="*/ 2480 h 6383"/>
                <a:gd name="T56" fmla="*/ 1625 w 4543"/>
                <a:gd name="T57" fmla="*/ 1793 h 6383"/>
                <a:gd name="T58" fmla="*/ 1519 w 4543"/>
                <a:gd name="T59" fmla="*/ 1750 h 6383"/>
                <a:gd name="T60" fmla="*/ 1474 w 4543"/>
                <a:gd name="T61" fmla="*/ 1853 h 6383"/>
                <a:gd name="T62" fmla="*/ 1699 w 4543"/>
                <a:gd name="T63" fmla="*/ 2508 h 6383"/>
                <a:gd name="T64" fmla="*/ 1662 w 4543"/>
                <a:gd name="T65" fmla="*/ 3180 h 6383"/>
                <a:gd name="T66" fmla="*/ 1669 w 4543"/>
                <a:gd name="T67" fmla="*/ 3235 h 6383"/>
                <a:gd name="T68" fmla="*/ 1760 w 4543"/>
                <a:gd name="T69" fmla="*/ 3479 h 6383"/>
                <a:gd name="T70" fmla="*/ 1804 w 4543"/>
                <a:gd name="T71" fmla="*/ 3691 h 6383"/>
                <a:gd name="T72" fmla="*/ 1574 w 4543"/>
                <a:gd name="T73" fmla="*/ 4259 h 6383"/>
                <a:gd name="T74" fmla="*/ 1523 w 4543"/>
                <a:gd name="T75" fmla="*/ 4285 h 6383"/>
                <a:gd name="T76" fmla="*/ 788 w 4543"/>
                <a:gd name="T77" fmla="*/ 2229 h 6383"/>
                <a:gd name="T78" fmla="*/ 0 w 4543"/>
                <a:gd name="T79" fmla="*/ 11 h 6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3" h="6383">
                  <a:moveTo>
                    <a:pt x="0" y="11"/>
                  </a:moveTo>
                  <a:cubicBezTo>
                    <a:pt x="331" y="10"/>
                    <a:pt x="662" y="8"/>
                    <a:pt x="993" y="6"/>
                  </a:cubicBezTo>
                  <a:cubicBezTo>
                    <a:pt x="1324" y="4"/>
                    <a:pt x="1656" y="2"/>
                    <a:pt x="1988" y="0"/>
                  </a:cubicBezTo>
                  <a:cubicBezTo>
                    <a:pt x="2337" y="977"/>
                    <a:pt x="2739" y="2114"/>
                    <a:pt x="3085" y="3093"/>
                  </a:cubicBezTo>
                  <a:cubicBezTo>
                    <a:pt x="3432" y="4074"/>
                    <a:pt x="3777" y="5058"/>
                    <a:pt x="4368" y="6040"/>
                  </a:cubicBezTo>
                  <a:cubicBezTo>
                    <a:pt x="4543" y="6242"/>
                    <a:pt x="4262" y="6296"/>
                    <a:pt x="4022" y="6058"/>
                  </a:cubicBezTo>
                  <a:cubicBezTo>
                    <a:pt x="3661" y="5595"/>
                    <a:pt x="3431" y="5134"/>
                    <a:pt x="3273" y="4673"/>
                  </a:cubicBezTo>
                  <a:cubicBezTo>
                    <a:pt x="3259" y="4631"/>
                    <a:pt x="3212" y="4608"/>
                    <a:pt x="3170" y="4621"/>
                  </a:cubicBezTo>
                  <a:cubicBezTo>
                    <a:pt x="3127" y="4635"/>
                    <a:pt x="3104" y="4680"/>
                    <a:pt x="3118" y="4721"/>
                  </a:cubicBezTo>
                  <a:cubicBezTo>
                    <a:pt x="3270" y="5162"/>
                    <a:pt x="3446" y="5605"/>
                    <a:pt x="3785" y="6050"/>
                  </a:cubicBezTo>
                  <a:cubicBezTo>
                    <a:pt x="4055" y="6269"/>
                    <a:pt x="3677" y="6288"/>
                    <a:pt x="3388" y="6046"/>
                  </a:cubicBezTo>
                  <a:cubicBezTo>
                    <a:pt x="3064" y="5594"/>
                    <a:pt x="2890" y="5142"/>
                    <a:pt x="2735" y="4692"/>
                  </a:cubicBezTo>
                  <a:cubicBezTo>
                    <a:pt x="2721" y="4650"/>
                    <a:pt x="2675" y="4627"/>
                    <a:pt x="2632" y="4640"/>
                  </a:cubicBezTo>
                  <a:cubicBezTo>
                    <a:pt x="2589" y="4653"/>
                    <a:pt x="2566" y="4698"/>
                    <a:pt x="2580" y="4740"/>
                  </a:cubicBezTo>
                  <a:cubicBezTo>
                    <a:pt x="2728" y="5171"/>
                    <a:pt x="2896" y="5600"/>
                    <a:pt x="3196" y="6033"/>
                  </a:cubicBezTo>
                  <a:cubicBezTo>
                    <a:pt x="3503" y="6326"/>
                    <a:pt x="3001" y="6257"/>
                    <a:pt x="2832" y="5997"/>
                  </a:cubicBezTo>
                  <a:cubicBezTo>
                    <a:pt x="2540" y="5554"/>
                    <a:pt x="2393" y="5151"/>
                    <a:pt x="2242" y="4709"/>
                  </a:cubicBezTo>
                  <a:cubicBezTo>
                    <a:pt x="2228" y="4668"/>
                    <a:pt x="2182" y="4645"/>
                    <a:pt x="2139" y="4658"/>
                  </a:cubicBezTo>
                  <a:cubicBezTo>
                    <a:pt x="2097" y="4671"/>
                    <a:pt x="2074" y="4716"/>
                    <a:pt x="2088" y="4758"/>
                  </a:cubicBezTo>
                  <a:cubicBezTo>
                    <a:pt x="2234" y="5183"/>
                    <a:pt x="2392" y="5609"/>
                    <a:pt x="2669" y="6035"/>
                  </a:cubicBezTo>
                  <a:cubicBezTo>
                    <a:pt x="2983" y="6383"/>
                    <a:pt x="2422" y="6246"/>
                    <a:pt x="2279" y="6033"/>
                  </a:cubicBezTo>
                  <a:cubicBezTo>
                    <a:pt x="2096" y="5765"/>
                    <a:pt x="1962" y="5498"/>
                    <a:pt x="1862" y="5230"/>
                  </a:cubicBezTo>
                  <a:cubicBezTo>
                    <a:pt x="1763" y="4964"/>
                    <a:pt x="1669" y="4695"/>
                    <a:pt x="1574" y="4427"/>
                  </a:cubicBezTo>
                  <a:cubicBezTo>
                    <a:pt x="1602" y="4421"/>
                    <a:pt x="1619" y="4414"/>
                    <a:pt x="1649" y="4399"/>
                  </a:cubicBezTo>
                  <a:cubicBezTo>
                    <a:pt x="1831" y="4306"/>
                    <a:pt x="2008" y="4069"/>
                    <a:pt x="1966" y="3674"/>
                  </a:cubicBezTo>
                  <a:cubicBezTo>
                    <a:pt x="1958" y="3599"/>
                    <a:pt x="1942" y="3521"/>
                    <a:pt x="1918" y="3436"/>
                  </a:cubicBezTo>
                  <a:cubicBezTo>
                    <a:pt x="1896" y="3360"/>
                    <a:pt x="1866" y="3278"/>
                    <a:pt x="1827" y="3192"/>
                  </a:cubicBezTo>
                  <a:cubicBezTo>
                    <a:pt x="1895" y="2917"/>
                    <a:pt x="1899" y="2696"/>
                    <a:pt x="1859" y="2480"/>
                  </a:cubicBezTo>
                  <a:cubicBezTo>
                    <a:pt x="1818" y="2259"/>
                    <a:pt x="1733" y="2050"/>
                    <a:pt x="1625" y="1793"/>
                  </a:cubicBezTo>
                  <a:cubicBezTo>
                    <a:pt x="1609" y="1753"/>
                    <a:pt x="1561" y="1734"/>
                    <a:pt x="1519" y="1750"/>
                  </a:cubicBezTo>
                  <a:cubicBezTo>
                    <a:pt x="1478" y="1766"/>
                    <a:pt x="1457" y="1813"/>
                    <a:pt x="1474" y="1853"/>
                  </a:cubicBezTo>
                  <a:cubicBezTo>
                    <a:pt x="1579" y="2103"/>
                    <a:pt x="1661" y="2305"/>
                    <a:pt x="1699" y="2508"/>
                  </a:cubicBezTo>
                  <a:cubicBezTo>
                    <a:pt x="1736" y="2709"/>
                    <a:pt x="1731" y="2915"/>
                    <a:pt x="1662" y="3180"/>
                  </a:cubicBezTo>
                  <a:cubicBezTo>
                    <a:pt x="1658" y="3200"/>
                    <a:pt x="1661" y="3218"/>
                    <a:pt x="1669" y="3235"/>
                  </a:cubicBezTo>
                  <a:cubicBezTo>
                    <a:pt x="1709" y="3322"/>
                    <a:pt x="1739" y="3403"/>
                    <a:pt x="1760" y="3479"/>
                  </a:cubicBezTo>
                  <a:cubicBezTo>
                    <a:pt x="1783" y="3556"/>
                    <a:pt x="1797" y="3626"/>
                    <a:pt x="1804" y="3691"/>
                  </a:cubicBezTo>
                  <a:cubicBezTo>
                    <a:pt x="1837" y="4007"/>
                    <a:pt x="1709" y="4190"/>
                    <a:pt x="1574" y="4259"/>
                  </a:cubicBezTo>
                  <a:cubicBezTo>
                    <a:pt x="1552" y="4270"/>
                    <a:pt x="1541" y="4279"/>
                    <a:pt x="1523" y="4285"/>
                  </a:cubicBezTo>
                  <a:cubicBezTo>
                    <a:pt x="1280" y="3599"/>
                    <a:pt x="1034" y="2914"/>
                    <a:pt x="788" y="2229"/>
                  </a:cubicBezTo>
                  <a:cubicBezTo>
                    <a:pt x="542" y="1543"/>
                    <a:pt x="245" y="698"/>
                    <a:pt x="0" y="11"/>
                  </a:cubicBezTo>
                  <a:close/>
                </a:path>
              </a:pathLst>
            </a:custGeom>
            <a:solidFill>
              <a:srgbClr val="36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  <p:sp>
          <p:nvSpPr>
            <p:cNvPr id="364" name="Freeform 271"/>
            <p:cNvSpPr>
              <a:spLocks/>
            </p:cNvSpPr>
            <p:nvPr/>
          </p:nvSpPr>
          <p:spPr bwMode="auto">
            <a:xfrm>
              <a:off x="2308" y="1015"/>
              <a:ext cx="388" cy="461"/>
            </a:xfrm>
            <a:custGeom>
              <a:avLst/>
              <a:gdLst>
                <a:gd name="T0" fmla="*/ 0 w 5290"/>
                <a:gd name="T1" fmla="*/ 6273 h 6313"/>
                <a:gd name="T2" fmla="*/ 1666 w 5290"/>
                <a:gd name="T3" fmla="*/ 3853 h 6313"/>
                <a:gd name="T4" fmla="*/ 3171 w 5290"/>
                <a:gd name="T5" fmla="*/ 353 h 6313"/>
                <a:gd name="T6" fmla="*/ 3582 w 5290"/>
                <a:gd name="T7" fmla="*/ 337 h 6313"/>
                <a:gd name="T8" fmla="*/ 2973 w 5290"/>
                <a:gd name="T9" fmla="*/ 1651 h 6313"/>
                <a:gd name="T10" fmla="*/ 3140 w 5290"/>
                <a:gd name="T11" fmla="*/ 1685 h 6313"/>
                <a:gd name="T12" fmla="*/ 3752 w 5290"/>
                <a:gd name="T13" fmla="*/ 343 h 6313"/>
                <a:gd name="T14" fmla="*/ 4133 w 5290"/>
                <a:gd name="T15" fmla="*/ 345 h 6313"/>
                <a:gd name="T16" fmla="*/ 3534 w 5290"/>
                <a:gd name="T17" fmla="*/ 1648 h 6313"/>
                <a:gd name="T18" fmla="*/ 3707 w 5290"/>
                <a:gd name="T19" fmla="*/ 1664 h 6313"/>
                <a:gd name="T20" fmla="*/ 4303 w 5290"/>
                <a:gd name="T21" fmla="*/ 357 h 6313"/>
                <a:gd name="T22" fmla="*/ 4641 w 5290"/>
                <a:gd name="T23" fmla="*/ 352 h 6313"/>
                <a:gd name="T24" fmla="*/ 4053 w 5290"/>
                <a:gd name="T25" fmla="*/ 1623 h 6313"/>
                <a:gd name="T26" fmla="*/ 4226 w 5290"/>
                <a:gd name="T27" fmla="*/ 1646 h 6313"/>
                <a:gd name="T28" fmla="*/ 4817 w 5290"/>
                <a:gd name="T29" fmla="*/ 351 h 6313"/>
                <a:gd name="T30" fmla="*/ 5197 w 5290"/>
                <a:gd name="T31" fmla="*/ 352 h 6313"/>
                <a:gd name="T32" fmla="*/ 4413 w 5290"/>
                <a:gd name="T33" fmla="*/ 2098 h 6313"/>
                <a:gd name="T34" fmla="*/ 3747 w 5290"/>
                <a:gd name="T35" fmla="*/ 2307 h 6313"/>
                <a:gd name="T36" fmla="*/ 3398 w 5290"/>
                <a:gd name="T37" fmla="*/ 2885 h 6313"/>
                <a:gd name="T38" fmla="*/ 2884 w 5290"/>
                <a:gd name="T39" fmla="*/ 3413 h 6313"/>
                <a:gd name="T40" fmla="*/ 2575 w 5290"/>
                <a:gd name="T41" fmla="*/ 4075 h 6313"/>
                <a:gd name="T42" fmla="*/ 2630 w 5290"/>
                <a:gd name="T43" fmla="*/ 4176 h 6313"/>
                <a:gd name="T44" fmla="*/ 2733 w 5290"/>
                <a:gd name="T45" fmla="*/ 4123 h 6313"/>
                <a:gd name="T46" fmla="*/ 3022 w 5290"/>
                <a:gd name="T47" fmla="*/ 3503 h 6313"/>
                <a:gd name="T48" fmla="*/ 3515 w 5290"/>
                <a:gd name="T49" fmla="*/ 3001 h 6313"/>
                <a:gd name="T50" fmla="*/ 3541 w 5290"/>
                <a:gd name="T51" fmla="*/ 2969 h 6313"/>
                <a:gd name="T52" fmla="*/ 3541 w 5290"/>
                <a:gd name="T53" fmla="*/ 2969 h 6313"/>
                <a:gd name="T54" fmla="*/ 3866 w 5290"/>
                <a:gd name="T55" fmla="*/ 2418 h 6313"/>
                <a:gd name="T56" fmla="*/ 4344 w 5290"/>
                <a:gd name="T57" fmla="*/ 2251 h 6313"/>
                <a:gd name="T58" fmla="*/ 3013 w 5290"/>
                <a:gd name="T59" fmla="*/ 5388 h 6313"/>
                <a:gd name="T60" fmla="*/ 2114 w 5290"/>
                <a:gd name="T61" fmla="*/ 6277 h 6313"/>
                <a:gd name="T62" fmla="*/ 0 w 5290"/>
                <a:gd name="T63" fmla="*/ 6273 h 6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90" h="6313">
                  <a:moveTo>
                    <a:pt x="0" y="6273"/>
                  </a:moveTo>
                  <a:cubicBezTo>
                    <a:pt x="795" y="6170"/>
                    <a:pt x="1316" y="4735"/>
                    <a:pt x="1666" y="3853"/>
                  </a:cubicBezTo>
                  <a:lnTo>
                    <a:pt x="3171" y="353"/>
                  </a:lnTo>
                  <a:cubicBezTo>
                    <a:pt x="3316" y="89"/>
                    <a:pt x="3682" y="111"/>
                    <a:pt x="3582" y="337"/>
                  </a:cubicBezTo>
                  <a:lnTo>
                    <a:pt x="2973" y="1651"/>
                  </a:lnTo>
                  <a:cubicBezTo>
                    <a:pt x="2905" y="1796"/>
                    <a:pt x="3086" y="1786"/>
                    <a:pt x="3140" y="1685"/>
                  </a:cubicBezTo>
                  <a:cubicBezTo>
                    <a:pt x="3344" y="1238"/>
                    <a:pt x="3548" y="791"/>
                    <a:pt x="3752" y="343"/>
                  </a:cubicBezTo>
                  <a:cubicBezTo>
                    <a:pt x="3899" y="20"/>
                    <a:pt x="4245" y="101"/>
                    <a:pt x="4133" y="345"/>
                  </a:cubicBezTo>
                  <a:lnTo>
                    <a:pt x="3534" y="1648"/>
                  </a:lnTo>
                  <a:cubicBezTo>
                    <a:pt x="3465" y="1789"/>
                    <a:pt x="3653" y="1786"/>
                    <a:pt x="3707" y="1664"/>
                  </a:cubicBezTo>
                  <a:lnTo>
                    <a:pt x="4303" y="357"/>
                  </a:lnTo>
                  <a:cubicBezTo>
                    <a:pt x="4456" y="21"/>
                    <a:pt x="4754" y="106"/>
                    <a:pt x="4641" y="352"/>
                  </a:cubicBezTo>
                  <a:lnTo>
                    <a:pt x="4053" y="1623"/>
                  </a:lnTo>
                  <a:cubicBezTo>
                    <a:pt x="3991" y="1769"/>
                    <a:pt x="4145" y="1812"/>
                    <a:pt x="4226" y="1646"/>
                  </a:cubicBezTo>
                  <a:lnTo>
                    <a:pt x="4817" y="351"/>
                  </a:lnTo>
                  <a:cubicBezTo>
                    <a:pt x="4977" y="0"/>
                    <a:pt x="5290" y="146"/>
                    <a:pt x="5197" y="352"/>
                  </a:cubicBezTo>
                  <a:cubicBezTo>
                    <a:pt x="4775" y="1294"/>
                    <a:pt x="4552" y="1790"/>
                    <a:pt x="4413" y="2098"/>
                  </a:cubicBezTo>
                  <a:cubicBezTo>
                    <a:pt x="4118" y="2045"/>
                    <a:pt x="3908" y="2140"/>
                    <a:pt x="3747" y="2307"/>
                  </a:cubicBezTo>
                  <a:cubicBezTo>
                    <a:pt x="3596" y="2462"/>
                    <a:pt x="3492" y="2676"/>
                    <a:pt x="3398" y="2885"/>
                  </a:cubicBezTo>
                  <a:cubicBezTo>
                    <a:pt x="3180" y="3050"/>
                    <a:pt x="3015" y="3222"/>
                    <a:pt x="2884" y="3413"/>
                  </a:cubicBezTo>
                  <a:cubicBezTo>
                    <a:pt x="2751" y="3610"/>
                    <a:pt x="2654" y="3825"/>
                    <a:pt x="2575" y="4075"/>
                  </a:cubicBezTo>
                  <a:cubicBezTo>
                    <a:pt x="2562" y="4118"/>
                    <a:pt x="2586" y="4163"/>
                    <a:pt x="2630" y="4176"/>
                  </a:cubicBezTo>
                  <a:cubicBezTo>
                    <a:pt x="2674" y="4189"/>
                    <a:pt x="2720" y="4165"/>
                    <a:pt x="2733" y="4123"/>
                  </a:cubicBezTo>
                  <a:cubicBezTo>
                    <a:pt x="2807" y="3887"/>
                    <a:pt x="2898" y="3685"/>
                    <a:pt x="3022" y="3503"/>
                  </a:cubicBezTo>
                  <a:cubicBezTo>
                    <a:pt x="3145" y="3322"/>
                    <a:pt x="3304" y="3159"/>
                    <a:pt x="3515" y="3001"/>
                  </a:cubicBezTo>
                  <a:cubicBezTo>
                    <a:pt x="3527" y="2992"/>
                    <a:pt x="3535" y="2981"/>
                    <a:pt x="3541" y="2969"/>
                  </a:cubicBezTo>
                  <a:lnTo>
                    <a:pt x="3541" y="2969"/>
                  </a:lnTo>
                  <a:cubicBezTo>
                    <a:pt x="3632" y="2767"/>
                    <a:pt x="3730" y="2559"/>
                    <a:pt x="3866" y="2418"/>
                  </a:cubicBezTo>
                  <a:cubicBezTo>
                    <a:pt x="3984" y="2297"/>
                    <a:pt x="4135" y="2224"/>
                    <a:pt x="4344" y="2251"/>
                  </a:cubicBezTo>
                  <a:cubicBezTo>
                    <a:pt x="4051" y="2902"/>
                    <a:pt x="3781" y="3661"/>
                    <a:pt x="3013" y="5388"/>
                  </a:cubicBezTo>
                  <a:cubicBezTo>
                    <a:pt x="2938" y="5550"/>
                    <a:pt x="2543" y="6307"/>
                    <a:pt x="2114" y="6277"/>
                  </a:cubicBezTo>
                  <a:cubicBezTo>
                    <a:pt x="1321" y="6304"/>
                    <a:pt x="1075" y="6313"/>
                    <a:pt x="0" y="6273"/>
                  </a:cubicBezTo>
                  <a:close/>
                </a:path>
              </a:pathLst>
            </a:custGeom>
            <a:solidFill>
              <a:srgbClr val="36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136" tIns="31068" rIns="62136" bIns="31068" numCol="1" anchor="t" anchorCtr="0" compatLnSpc="1">
              <a:prstTxWarp prst="textNoShape">
                <a:avLst/>
              </a:prstTxWarp>
            </a:bodyPr>
            <a:lstStyle/>
            <a:p>
              <a:endParaRPr lang="ru-RU" sz="1223">
                <a:solidFill>
                  <a:srgbClr val="36409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88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7" y="87474"/>
            <a:ext cx="4436249" cy="651719"/>
          </a:xfrm>
        </p:spPr>
        <p:txBody>
          <a:bodyPr/>
          <a:lstStyle/>
          <a:p>
            <a:pPr algn="l"/>
            <a:r>
              <a:rPr lang="ru-RU" sz="2700" dirty="0">
                <a:latin typeface="Arial" pitchFamily="34" charset="0"/>
                <a:cs typeface="Arial" pitchFamily="34" charset="0"/>
              </a:rPr>
              <a:t>О Банке</a:t>
            </a:r>
          </a:p>
        </p:txBody>
      </p:sp>
      <p:sp>
        <p:nvSpPr>
          <p:cNvPr id="51" name="Дуга 50"/>
          <p:cNvSpPr/>
          <p:nvPr/>
        </p:nvSpPr>
        <p:spPr>
          <a:xfrm rot="5075208">
            <a:off x="445959" y="-2176124"/>
            <a:ext cx="4720388" cy="8824474"/>
          </a:xfrm>
          <a:prstGeom prst="arc">
            <a:avLst>
              <a:gd name="adj1" fmla="val 16191711"/>
              <a:gd name="adj2" fmla="val 1229268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12" tIns="34257" rIns="68512" bIns="34257" rtlCol="0" anchor="ctr"/>
          <a:lstStyle/>
          <a:p>
            <a:pPr algn="ctr"/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141730" y="4589600"/>
            <a:ext cx="81000" cy="81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2" tIns="34257" rIns="68512" bIns="34257"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029282" y="2483963"/>
            <a:ext cx="81000" cy="81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2" tIns="34257" rIns="68512" bIns="34257"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381211" y="3266462"/>
            <a:ext cx="81000" cy="81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2" tIns="34257" rIns="68512" bIns="34257"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5679133" y="3754103"/>
            <a:ext cx="81000" cy="81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2" tIns="34257" rIns="68512" bIns="34257"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869042" y="4110689"/>
            <a:ext cx="81000" cy="81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2" tIns="34257" rIns="68512" bIns="34257"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599892" y="4467299"/>
            <a:ext cx="81000" cy="81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2" tIns="34257" rIns="68512" bIns="34257"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41730" y="4751620"/>
            <a:ext cx="945105" cy="196141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825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1999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72889" y="4535594"/>
            <a:ext cx="945105" cy="196141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825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2004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42030" y="4211560"/>
            <a:ext cx="945105" cy="196141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825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52120" y="3833517"/>
            <a:ext cx="945105" cy="196141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825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35207" y="3225241"/>
            <a:ext cx="945105" cy="196141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825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83279" y="2287510"/>
            <a:ext cx="945105" cy="196141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825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39652" y="4251791"/>
            <a:ext cx="1134126" cy="323099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pPr algn="r"/>
            <a:r>
              <a:rPr lang="ru-RU" sz="8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Учреждено</a:t>
            </a:r>
          </a:p>
          <a:p>
            <a:pPr algn="r"/>
            <a:r>
              <a:rPr lang="ru-RU" sz="8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АО «МСП Банк»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27791" y="4051442"/>
            <a:ext cx="1529860" cy="450057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8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государственную программу финансовой поддержки МСП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47965" y="3618089"/>
            <a:ext cx="1296144" cy="450057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8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гарантийную поддержку МСП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12060" y="3156863"/>
            <a:ext cx="1095794" cy="577014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8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национальной гарантийной системы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40369" y="2808274"/>
            <a:ext cx="1529860" cy="323099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pPr algn="r"/>
            <a:r>
              <a:rPr lang="ru-RU" sz="8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65235" y="2299735"/>
            <a:ext cx="1683032" cy="323099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pPr algn="r"/>
            <a:r>
              <a:rPr lang="ru-RU" sz="8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реализации Национального проекта МСП</a:t>
            </a:r>
          </a:p>
        </p:txBody>
      </p:sp>
      <p:sp>
        <p:nvSpPr>
          <p:cNvPr id="23" name="Овал 22"/>
          <p:cNvSpPr/>
          <p:nvPr/>
        </p:nvSpPr>
        <p:spPr>
          <a:xfrm>
            <a:off x="7164288" y="1965520"/>
            <a:ext cx="81000" cy="81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2" tIns="34257" rIns="68512" bIns="34257"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1254" y="1781479"/>
            <a:ext cx="945105" cy="196141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825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825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825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7252" y="1781290"/>
            <a:ext cx="1683032" cy="323099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pPr algn="r"/>
            <a:r>
              <a:rPr lang="ru-RU" sz="8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антикризисных мерах поддержки МСП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31600" y="925579"/>
            <a:ext cx="5832648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2" tIns="34257" rIns="68512" bIns="34257" rtlCol="0" anchor="ctr"/>
          <a:lstStyle/>
          <a:p>
            <a:r>
              <a:rPr lang="ru-RU" sz="8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- дочерняя организация АО «Корпорация «МСП»  - института развития в сфере поддержки малого и среднего предпринимательства</a:t>
            </a:r>
            <a:r>
              <a:rPr lang="en-US" sz="8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825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82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825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Банк видит своей миссией, с одной стороны, продолжение финансовой поддержки малого и среднего предпринимательства, в первую очередь - сегментов, входящих в число приоритетов Корпорации МСП и государства, с другой стороны – задание новых современных стандартов на рынке финансирования МСП путем внедрения передовых</a:t>
            </a:r>
            <a:r>
              <a:rPr lang="en-US" sz="825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25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технологий и решений.</a:t>
            </a:r>
            <a:endParaRPr lang="ru-RU" sz="825" dirty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1646" y="1855516"/>
            <a:ext cx="3849415" cy="1619608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pPr marL="214097" indent="-214097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ru-RU" sz="8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 с универсальной лицензией (Лицензия Банка России на осуществление банковских операций выдана Банку 25.01.2000)</a:t>
            </a:r>
          </a:p>
          <a:p>
            <a:pPr marL="214097" indent="-214097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ru-RU" sz="8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рынка ценных бумаг (Лицензии профессионального участника рынка ценных бумаг)</a:t>
            </a:r>
          </a:p>
          <a:p>
            <a:pPr marL="214097" indent="-214097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ru-RU" sz="8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Рейтинги ведущих агентств: </a:t>
            </a:r>
          </a:p>
          <a:p>
            <a:pPr marL="214097" indent="321143">
              <a:buFont typeface="Wingdings" panose="05000000000000000000" pitchFamily="2" charset="2"/>
              <a:buChar char="§"/>
            </a:pPr>
            <a:r>
              <a:rPr lang="ru-RU" sz="8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А+ (</a:t>
            </a:r>
            <a:r>
              <a:rPr lang="en-US" sz="8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RU)</a:t>
            </a:r>
            <a:r>
              <a:rPr lang="ru-RU" sz="8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Прогноз «Стабильный» (АКРА)</a:t>
            </a:r>
          </a:p>
          <a:p>
            <a:pPr marL="214097" lvl="1" indent="321143">
              <a:buFont typeface="Wingdings" panose="05000000000000000000" pitchFamily="2" charset="2"/>
              <a:buChar char="§"/>
            </a:pPr>
            <a:r>
              <a:rPr lang="en-US" sz="825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ruA</a:t>
            </a:r>
            <a:r>
              <a:rPr lang="en-US" sz="8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8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Прогноз «Стабильный» (Эксперт РА)</a:t>
            </a:r>
          </a:p>
          <a:p>
            <a:pPr marL="214097" indent="321143">
              <a:buFont typeface="Wingdings" panose="05000000000000000000" pitchFamily="2" charset="2"/>
              <a:buChar char="§"/>
            </a:pPr>
            <a:endParaRPr lang="ru-RU" sz="825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14097" indent="321143">
              <a:buFont typeface="Wingdings" panose="05000000000000000000" pitchFamily="2" charset="2"/>
              <a:buChar char="§"/>
            </a:pPr>
            <a:endParaRPr lang="ru-RU" sz="825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14097" indent="321143">
              <a:buFont typeface="Wingdings" panose="05000000000000000000" pitchFamily="2" charset="2"/>
              <a:buChar char="§"/>
            </a:pPr>
            <a:endParaRPr lang="ru-RU" sz="825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556649" lvl="1" indent="-214097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endParaRPr lang="ru-RU" sz="825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51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/>
        </p:nvGraphicFramePr>
        <p:xfrm>
          <a:off x="1439652" y="1113589"/>
          <a:ext cx="5616624" cy="378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041">
                <a:tc>
                  <a:txBody>
                    <a:bodyPr/>
                    <a:lstStyle/>
                    <a:p>
                      <a:r>
                        <a:rPr lang="ru-RU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Оборотное кредитование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39652" y="1593113"/>
            <a:ext cx="5724636" cy="542390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825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75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5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 Допускаются страховые взносы (в Пенсионный фонд России, фонд социального страхования, фонд медицинского страхования), налог с зарплаты (НДФЛ).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9655" y="2227448"/>
            <a:ext cx="1042456" cy="196141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825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825" dirty="0"/>
          </a:p>
        </p:txBody>
      </p:sp>
      <p:sp>
        <p:nvSpPr>
          <p:cNvPr id="9" name="TextBox 8"/>
          <p:cNvSpPr txBox="1"/>
          <p:nvPr/>
        </p:nvSpPr>
        <p:spPr>
          <a:xfrm>
            <a:off x="2897820" y="2227447"/>
            <a:ext cx="941467" cy="196141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825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825" dirty="0"/>
          </a:p>
        </p:txBody>
      </p:sp>
      <p:sp>
        <p:nvSpPr>
          <p:cNvPr id="10" name="TextBox 9"/>
          <p:cNvSpPr txBox="1"/>
          <p:nvPr/>
        </p:nvSpPr>
        <p:spPr>
          <a:xfrm>
            <a:off x="4433894" y="2227448"/>
            <a:ext cx="1247640" cy="196141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825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825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895" y="2497478"/>
            <a:ext cx="452317" cy="4412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572" y="2497478"/>
            <a:ext cx="474381" cy="4523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133" y="2461752"/>
            <a:ext cx="479897" cy="4688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25709" y="2497481"/>
            <a:ext cx="659339" cy="300016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750" dirty="0">
                <a:latin typeface="Arial" pitchFamily="34" charset="0"/>
                <a:cs typeface="Arial" pitchFamily="34" charset="0"/>
              </a:rPr>
              <a:t>1 </a:t>
            </a:r>
            <a:r>
              <a:rPr lang="ru-RU" sz="750" dirty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75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8515" y="2497481"/>
            <a:ext cx="648117" cy="300016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750" dirty="0">
                <a:latin typeface="Arial" pitchFamily="34" charset="0"/>
                <a:cs typeface="Arial" pitchFamily="34" charset="0"/>
              </a:rPr>
              <a:t>36</a:t>
            </a:r>
            <a:r>
              <a:rPr lang="ru-RU" sz="750" dirty="0"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6939" y="2584828"/>
            <a:ext cx="2391231" cy="184599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u="sng" dirty="0">
                <a:latin typeface="Arial" pitchFamily="34" charset="0"/>
                <a:cs typeface="Arial" pitchFamily="34" charset="0"/>
              </a:rPr>
              <a:t>от 7% годовых 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1431898" y="87476"/>
            <a:ext cx="4814291" cy="486055"/>
          </a:xfrm>
        </p:spPr>
        <p:txBody>
          <a:bodyPr/>
          <a:lstStyle/>
          <a:p>
            <a:pPr algn="l"/>
            <a:r>
              <a:rPr lang="ru-RU" sz="2400" dirty="0">
                <a:latin typeface="Arial" pitchFamily="34" charset="0"/>
                <a:cs typeface="Arial" pitchFamily="34" charset="0"/>
              </a:rPr>
              <a:t>Продукты Банка</a:t>
            </a:r>
          </a:p>
        </p:txBody>
      </p:sp>
      <p:graphicFrame>
        <p:nvGraphicFramePr>
          <p:cNvPr id="48" name="Таблица 47"/>
          <p:cNvGraphicFramePr>
            <a:graphicFrameLocks/>
          </p:cNvGraphicFramePr>
          <p:nvPr/>
        </p:nvGraphicFramePr>
        <p:xfrm>
          <a:off x="1445775" y="3057805"/>
          <a:ext cx="5616624" cy="378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041">
                <a:tc>
                  <a:txBody>
                    <a:bodyPr/>
                    <a:lstStyle/>
                    <a:p>
                      <a:r>
                        <a:rPr lang="ru-RU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Инвестиционное кредитование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1445775" y="3591331"/>
            <a:ext cx="5724636" cy="311557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825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75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50" dirty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45779" y="4137928"/>
            <a:ext cx="1042456" cy="196141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825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825" dirty="0"/>
          </a:p>
        </p:txBody>
      </p:sp>
      <p:sp>
        <p:nvSpPr>
          <p:cNvPr id="51" name="TextBox 50"/>
          <p:cNvSpPr txBox="1"/>
          <p:nvPr/>
        </p:nvSpPr>
        <p:spPr>
          <a:xfrm>
            <a:off x="2903944" y="4137925"/>
            <a:ext cx="941467" cy="196141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825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825" dirty="0"/>
          </a:p>
        </p:txBody>
      </p:sp>
      <p:sp>
        <p:nvSpPr>
          <p:cNvPr id="52" name="TextBox 51"/>
          <p:cNvSpPr txBox="1"/>
          <p:nvPr/>
        </p:nvSpPr>
        <p:spPr>
          <a:xfrm>
            <a:off x="4440015" y="4137928"/>
            <a:ext cx="1247640" cy="196141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825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825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018" y="4407956"/>
            <a:ext cx="452317" cy="44128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266" y="4396923"/>
            <a:ext cx="474381" cy="45231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256" y="4372232"/>
            <a:ext cx="479897" cy="46886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931831" y="4407959"/>
            <a:ext cx="749107" cy="300016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75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750" dirty="0">
                <a:latin typeface="Arial" pitchFamily="34" charset="0"/>
                <a:cs typeface="Arial" pitchFamily="34" charset="0"/>
              </a:rPr>
              <a:t> до </a:t>
            </a:r>
            <a:r>
              <a:rPr lang="en-US" sz="75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750" dirty="0">
                <a:latin typeface="Arial" pitchFamily="34" charset="0"/>
                <a:cs typeface="Arial" pitchFamily="34" charset="0"/>
              </a:rPr>
              <a:t>000</a:t>
            </a:r>
            <a:r>
              <a:rPr lang="en-US" sz="750" dirty="0">
                <a:latin typeface="Arial" pitchFamily="34" charset="0"/>
                <a:cs typeface="Arial" pitchFamily="34" charset="0"/>
              </a:rPr>
              <a:t>*</a:t>
            </a:r>
          </a:p>
          <a:p>
            <a:r>
              <a:rPr lang="ru-RU" sz="75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04639" y="4407959"/>
            <a:ext cx="701017" cy="300016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750" dirty="0">
                <a:latin typeface="Arial" pitchFamily="34" charset="0"/>
                <a:cs typeface="Arial" pitchFamily="34" charset="0"/>
              </a:rPr>
              <a:t>120</a:t>
            </a:r>
            <a:r>
              <a:rPr lang="ru-RU" sz="750" dirty="0"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27" name="Freeform 5"/>
          <p:cNvSpPr/>
          <p:nvPr/>
        </p:nvSpPr>
        <p:spPr>
          <a:xfrm>
            <a:off x="1468041" y="573530"/>
            <a:ext cx="5588236" cy="378042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4142" tIns="83036" rIns="124142" bIns="83036" spcCol="1270" anchor="ctr"/>
          <a:lstStyle/>
          <a:p>
            <a:pPr defTabSz="599466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3658" y="4856120"/>
            <a:ext cx="5670630" cy="253849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pPr algn="just"/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Кредитные 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 РФ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60320" y="4514364"/>
            <a:ext cx="819639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u="sng" dirty="0">
                <a:latin typeface="Arial" pitchFamily="34" charset="0"/>
                <a:cs typeface="Arial" pitchFamily="34" charset="0"/>
              </a:rPr>
              <a:t>от 7% годовых 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/>
        </p:nvGraphicFramePr>
        <p:xfrm>
          <a:off x="1439652" y="735547"/>
          <a:ext cx="5616624" cy="3771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171">
                <a:tc>
                  <a:txBody>
                    <a:bodyPr/>
                    <a:lstStyle/>
                    <a:p>
                      <a:r>
                        <a:rPr lang="ru-RU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Контрактное кредитование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68041" y="1869672"/>
            <a:ext cx="2310189" cy="542390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pPr algn="just"/>
            <a:r>
              <a:rPr lang="ru-RU" sz="825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75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87423" y="3434978"/>
            <a:ext cx="1042456" cy="196141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825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825" dirty="0"/>
          </a:p>
        </p:txBody>
      </p:sp>
      <p:sp>
        <p:nvSpPr>
          <p:cNvPr id="20" name="TextBox 19"/>
          <p:cNvSpPr txBox="1"/>
          <p:nvPr/>
        </p:nvSpPr>
        <p:spPr>
          <a:xfrm>
            <a:off x="3737316" y="3434978"/>
            <a:ext cx="941467" cy="196141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825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825" dirty="0"/>
          </a:p>
        </p:txBody>
      </p:sp>
      <p:sp>
        <p:nvSpPr>
          <p:cNvPr id="21" name="TextBox 20"/>
          <p:cNvSpPr txBox="1"/>
          <p:nvPr/>
        </p:nvSpPr>
        <p:spPr>
          <a:xfrm>
            <a:off x="5598237" y="3434978"/>
            <a:ext cx="1247640" cy="196141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825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825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316" y="3696863"/>
            <a:ext cx="452317" cy="4412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057" y="3647626"/>
            <a:ext cx="474381" cy="4523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901" y="3669282"/>
            <a:ext cx="479897" cy="4688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73477" y="3705011"/>
            <a:ext cx="659339" cy="300016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750" dirty="0">
                <a:latin typeface="Arial" pitchFamily="34" charset="0"/>
                <a:cs typeface="Arial" pitchFamily="34" charset="0"/>
              </a:rPr>
              <a:t>50</a:t>
            </a:r>
            <a:r>
              <a:rPr lang="ru-RU" sz="750" dirty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75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38014" y="3705011"/>
            <a:ext cx="648117" cy="300016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750" dirty="0">
                <a:latin typeface="Arial" pitchFamily="34" charset="0"/>
                <a:cs typeface="Arial" pitchFamily="34" charset="0"/>
              </a:rPr>
              <a:t>36 месяцев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941" y="1274735"/>
            <a:ext cx="3357578" cy="205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7420" y="4099943"/>
            <a:ext cx="1512170" cy="761680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91572" y="4135614"/>
            <a:ext cx="1512170" cy="415432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dirty="0">
                <a:latin typeface="Arial" pitchFamily="34" charset="0"/>
                <a:cs typeface="Arial" pitchFamily="34" charset="0"/>
              </a:rPr>
              <a:t>но не более срока действия контракта, увеличенного на 90 дней.</a:t>
            </a:r>
          </a:p>
        </p:txBody>
      </p:sp>
      <p:sp>
        <p:nvSpPr>
          <p:cNvPr id="27" name="Freeform 5"/>
          <p:cNvSpPr/>
          <p:nvPr/>
        </p:nvSpPr>
        <p:spPr>
          <a:xfrm>
            <a:off x="1468041" y="195488"/>
            <a:ext cx="5588236" cy="378042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4142" tIns="83036" rIns="124142" bIns="83036" spcCol="1270" anchor="ctr"/>
          <a:lstStyle/>
          <a:p>
            <a:pPr defTabSz="599466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4418" y="3744272"/>
            <a:ext cx="819639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u="sng" dirty="0">
                <a:latin typeface="Arial" pitchFamily="34" charset="0"/>
                <a:cs typeface="Arial" pitchFamily="34" charset="0"/>
              </a:rPr>
              <a:t>от 7% годовых </a:t>
            </a: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2618231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5465" y="362203"/>
            <a:ext cx="1731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ИК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ОВЫЙ  ПРОДУКТ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«ПЕРЕЗАГРУЗКА»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45156"/>
              </p:ext>
            </p:extLst>
          </p:nvPr>
        </p:nvGraphicFramePr>
        <p:xfrm>
          <a:off x="3042411" y="372872"/>
          <a:ext cx="5605145" cy="36476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3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6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5238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Для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СМСП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Республики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Татарстан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52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СУММА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От 300 000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до 5 000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ЦЕЛЬ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Предоставляется на любые обоснованные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цели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162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СРОК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3 до 36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месяцев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3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ПРОЦЕНТНАЯ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СТАВКА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6%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годовых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ОТСРОЧКА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отсрочка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выплаты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основного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долга на 6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месяцев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6817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ОБЕСПЕЧЕНИЕ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05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300 000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руб.: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90170" marR="1045210">
                        <a:lnSpc>
                          <a:spcPct val="106700"/>
                        </a:lnSpc>
                        <a:spcBef>
                          <a:spcPts val="10"/>
                        </a:spcBef>
                        <a:tabLst>
                          <a:tab pos="260985" algn="l"/>
                        </a:tabLst>
                      </a:pPr>
                      <a:r>
                        <a:rPr lang="ru-RU" sz="1050" b="0" spc="-1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900" b="1" spc="-10" dirty="0" err="1">
                          <a:latin typeface="Arial"/>
                          <a:cs typeface="Arial"/>
                        </a:rPr>
                        <a:t>поручительство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ФЛ/ИП/ЮЛ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или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залог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имущества 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300 001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до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1 000 000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рублей: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89535" indent="0">
                        <a:lnSpc>
                          <a:spcPct val="100000"/>
                        </a:lnSpc>
                        <a:spcBef>
                          <a:spcPts val="70"/>
                        </a:spcBef>
                        <a:buNone/>
                        <a:tabLst>
                          <a:tab pos="185420" algn="l"/>
                        </a:tabLst>
                      </a:pPr>
                      <a:r>
                        <a:rPr lang="ru-RU" sz="900" b="1" spc="-1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900" b="1" spc="-10" dirty="0" err="1">
                          <a:latin typeface="Arial"/>
                          <a:cs typeface="Arial"/>
                        </a:rPr>
                        <a:t>поручительство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ФЛ/ИП/ЮЛ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залог</a:t>
                      </a:r>
                      <a:r>
                        <a:rPr sz="90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имущества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90170" marR="60325">
                        <a:lnSpc>
                          <a:spcPts val="1160"/>
                        </a:lnSpc>
                        <a:spcBef>
                          <a:spcPts val="50"/>
                        </a:spcBef>
                        <a:buNone/>
                        <a:tabLst>
                          <a:tab pos="191770" algn="l"/>
                        </a:tabLst>
                      </a:pPr>
                      <a:r>
                        <a:rPr lang="ru-RU" sz="900" b="1" spc="-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900" b="1" spc="-5" dirty="0" err="1">
                          <a:latin typeface="Arial"/>
                          <a:cs typeface="Arial"/>
                        </a:rPr>
                        <a:t>поручительство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ФЛ/ИП/ЮЛ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поручительство Гарантийного Фонда  РТ на 50 процентов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суммы</a:t>
                      </a:r>
                      <a:r>
                        <a:rPr sz="9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микрозайма.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1 000 001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до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5 000 000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рублей: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89535" indent="0">
                        <a:lnSpc>
                          <a:spcPct val="100000"/>
                        </a:lnSpc>
                        <a:spcBef>
                          <a:spcPts val="75"/>
                        </a:spcBef>
                        <a:buNone/>
                        <a:tabLst>
                          <a:tab pos="185420" algn="l"/>
                        </a:tabLst>
                      </a:pPr>
                      <a:r>
                        <a:rPr lang="ru-RU" sz="900" b="1" spc="-1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900" b="1" spc="-10" dirty="0" err="1">
                          <a:latin typeface="Arial"/>
                          <a:cs typeface="Arial"/>
                        </a:rPr>
                        <a:t>поручительство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ФЛ/ИП/ЮЛ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залог</a:t>
                      </a:r>
                      <a:r>
                        <a:rPr sz="9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имущества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90170" marR="60325">
                        <a:lnSpc>
                          <a:spcPct val="106700"/>
                        </a:lnSpc>
                        <a:spcBef>
                          <a:spcPts val="10"/>
                        </a:spcBef>
                        <a:buNone/>
                        <a:tabLst>
                          <a:tab pos="191770" algn="l"/>
                        </a:tabLst>
                      </a:pPr>
                      <a:r>
                        <a:rPr lang="ru-RU" sz="900" b="1" spc="-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900" b="1" spc="-5" dirty="0" err="1">
                          <a:latin typeface="Arial"/>
                          <a:cs typeface="Arial"/>
                        </a:rPr>
                        <a:t>поручительство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ФЛ/ИП/ЮЛ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поручительство Гарантийного Фонда  РТ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до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50 процентов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суммы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микрозайма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залог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имущества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88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ПОДАТЬ</a:t>
                      </a:r>
                      <a:r>
                        <a:rPr sz="9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ЗАЯВКУ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u="sng" spc="-22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ФАСТТРЕК.РФ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через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МФЦ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бизнеса (г. Казань,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ул.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Петербургская,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д.</a:t>
                      </a:r>
                      <a:r>
                        <a:rPr sz="9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28).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332734" y="4288748"/>
            <a:ext cx="5314822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900" b="1" spc="-5" dirty="0">
                <a:latin typeface="Arial"/>
                <a:cs typeface="Arial"/>
              </a:rPr>
              <a:t>По всем возникшим вопросам можете обратится на горячую линию:  </a:t>
            </a:r>
            <a:r>
              <a:rPr sz="900" b="1" dirty="0">
                <a:latin typeface="Arial"/>
                <a:cs typeface="Arial"/>
              </a:rPr>
              <a:t>(843)</a:t>
            </a:r>
            <a:r>
              <a:rPr sz="900" b="1" spc="-4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524-90-90</a:t>
            </a:r>
            <a:endParaRPr lang="ru-RU" sz="9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385646" y="1382748"/>
            <a:ext cx="2376264" cy="761680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750" dirty="0">
                <a:latin typeface="Arial" pitchFamily="34" charset="0"/>
                <a:cs typeface="Arial" pitchFamily="34" charset="0"/>
              </a:rPr>
              <a:t>на организацию и (или) развитие бизнеса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сборов), а также финансирования инвестиций.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08963" y="3675826"/>
            <a:ext cx="846889" cy="300016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latin typeface="Arial" pitchFamily="34" charset="0"/>
                <a:cs typeface="Arial" pitchFamily="34" charset="0"/>
              </a:rPr>
              <a:t> от 7 % годовых</a:t>
            </a:r>
          </a:p>
          <a:p>
            <a:endParaRPr lang="ru-RU" sz="7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5650" y="2203204"/>
            <a:ext cx="962306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750" dirty="0"/>
          </a:p>
        </p:txBody>
      </p:sp>
      <p:sp>
        <p:nvSpPr>
          <p:cNvPr id="32" name="TextBox 31"/>
          <p:cNvSpPr txBox="1"/>
          <p:nvPr/>
        </p:nvSpPr>
        <p:spPr>
          <a:xfrm>
            <a:off x="1412546" y="3336113"/>
            <a:ext cx="872537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750" dirty="0"/>
          </a:p>
        </p:txBody>
      </p:sp>
      <p:sp>
        <p:nvSpPr>
          <p:cNvPr id="33" name="TextBox 32"/>
          <p:cNvSpPr txBox="1"/>
          <p:nvPr/>
        </p:nvSpPr>
        <p:spPr>
          <a:xfrm>
            <a:off x="3977936" y="3336113"/>
            <a:ext cx="1153063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75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98" y="3637038"/>
            <a:ext cx="452317" cy="4412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85" y="3577598"/>
            <a:ext cx="474381" cy="4523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2463740"/>
            <a:ext cx="479897" cy="46886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861661" y="3742641"/>
            <a:ext cx="1831014" cy="300016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dirty="0">
                <a:latin typeface="Arial" pitchFamily="34" charset="0"/>
                <a:cs typeface="Arial" pitchFamily="34" charset="0"/>
              </a:rPr>
              <a:t>Не более </a:t>
            </a:r>
            <a:r>
              <a:rPr lang="en-US" sz="750" dirty="0">
                <a:latin typeface="Arial" pitchFamily="34" charset="0"/>
                <a:cs typeface="Arial" pitchFamily="34" charset="0"/>
              </a:rPr>
              <a:t>36</a:t>
            </a:r>
            <a:r>
              <a:rPr lang="ru-RU" sz="750" dirty="0">
                <a:latin typeface="Arial" pitchFamily="34" charset="0"/>
                <a:cs typeface="Arial" pitchFamily="34" charset="0"/>
              </a:rPr>
              <a:t> месяцев</a:t>
            </a:r>
          </a:p>
          <a:p>
            <a:endParaRPr lang="ru-RU" sz="7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63688" y="2445781"/>
            <a:ext cx="1904637" cy="761680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u="sng" dirty="0">
                <a:latin typeface="Arial" pitchFamily="34" charset="0"/>
                <a:cs typeface="Arial" pitchFamily="34" charset="0"/>
              </a:rPr>
              <a:t>Для индивидуальных предпринимателей:</a:t>
            </a:r>
          </a:p>
          <a:p>
            <a:r>
              <a:rPr lang="ru-RU" sz="750" dirty="0">
                <a:latin typeface="Arial" pitchFamily="34" charset="0"/>
                <a:cs typeface="Arial" pitchFamily="34" charset="0"/>
              </a:rPr>
              <a:t>от 0,5 до 5 млн рублей</a:t>
            </a:r>
          </a:p>
          <a:p>
            <a:endParaRPr lang="ru-RU" sz="750" dirty="0">
              <a:latin typeface="Arial" pitchFamily="34" charset="0"/>
              <a:cs typeface="Arial" pitchFamily="34" charset="0"/>
            </a:endParaRPr>
          </a:p>
          <a:p>
            <a:r>
              <a:rPr lang="ru-RU" sz="750" u="sng" dirty="0">
                <a:latin typeface="Arial" pitchFamily="34" charset="0"/>
                <a:cs typeface="Arial" pitchFamily="34" charset="0"/>
              </a:rPr>
              <a:t>Для юридических лиц</a:t>
            </a:r>
            <a:endParaRPr lang="ru-RU" sz="750" dirty="0">
              <a:latin typeface="Arial" pitchFamily="34" charset="0"/>
              <a:cs typeface="Arial" pitchFamily="34" charset="0"/>
            </a:endParaRPr>
          </a:p>
          <a:p>
            <a:r>
              <a:rPr lang="ru-RU" sz="750" dirty="0">
                <a:latin typeface="Arial" pitchFamily="34" charset="0"/>
                <a:cs typeface="Arial" pitchFamily="34" charset="0"/>
              </a:rPr>
              <a:t>от 0,5 до 10 млн рублей</a:t>
            </a:r>
          </a:p>
        </p:txBody>
      </p:sp>
      <p:sp>
        <p:nvSpPr>
          <p:cNvPr id="16" name="Freeform 5"/>
          <p:cNvSpPr/>
          <p:nvPr/>
        </p:nvSpPr>
        <p:spPr>
          <a:xfrm>
            <a:off x="1468041" y="195488"/>
            <a:ext cx="5588236" cy="378042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4142" tIns="83036" rIns="124142" bIns="83036" spcCol="1270" anchor="ctr"/>
          <a:lstStyle/>
          <a:p>
            <a:pPr defTabSz="599466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05frv\Desktop\micro_credit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37" y="1221601"/>
            <a:ext cx="2835315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/>
          </p:cNvGraphicFramePr>
          <p:nvPr/>
        </p:nvGraphicFramePr>
        <p:xfrm>
          <a:off x="1439652" y="735547"/>
          <a:ext cx="5616624" cy="3771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171">
                <a:tc>
                  <a:txBody>
                    <a:bodyPr/>
                    <a:lstStyle/>
                    <a:p>
                      <a:r>
                        <a:rPr lang="ru-RU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Микрокредит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Rounded Rectangular Callout 1"/>
          <p:cNvSpPr/>
          <p:nvPr/>
        </p:nvSpPr>
        <p:spPr>
          <a:xfrm rot="9006540">
            <a:off x="6305737" y="283444"/>
            <a:ext cx="977774" cy="716709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lIns="68512" tIns="34257" rIns="68512" bIns="34257" anchor="ctr"/>
          <a:lstStyle/>
          <a:p>
            <a:pPr algn="ctr">
              <a:defRPr/>
            </a:pPr>
            <a:endParaRPr lang="en-US" sz="1350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193586" y="534411"/>
            <a:ext cx="1258652" cy="3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12" tIns="34257" rIns="68512" bIns="34257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135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lang="en-US" sz="135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6022" y="1059582"/>
            <a:ext cx="3132348" cy="415432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7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  <a:p>
            <a:endParaRPr lang="ru-RU" sz="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1425798" y="195488"/>
            <a:ext cx="5630485" cy="378042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4142" tIns="83036" rIns="124142" bIns="83036" spcCol="1270" anchor="ctr"/>
          <a:lstStyle/>
          <a:p>
            <a:pPr defTabSz="599466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самозанятых</a:t>
            </a:r>
            <a:endParaRPr lang="en-US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1"/>
          <p:cNvSpPr/>
          <p:nvPr/>
        </p:nvSpPr>
        <p:spPr>
          <a:xfrm rot="9006540">
            <a:off x="6305737" y="283444"/>
            <a:ext cx="977774" cy="716709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lIns="68512" tIns="34257" rIns="68512" bIns="34257" anchor="ctr"/>
          <a:lstStyle/>
          <a:p>
            <a:pPr algn="ctr">
              <a:defRPr/>
            </a:pPr>
            <a:endParaRPr lang="en-US" sz="1350" b="1" kern="0" dirty="0">
              <a:solidFill>
                <a:sysClr val="window" lastClr="FFFFFF"/>
              </a:solidFill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193586" y="534411"/>
            <a:ext cx="1258652" cy="3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12" tIns="34257" rIns="68512" bIns="34257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135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35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до 1</a:t>
            </a:r>
            <a:r>
              <a:rPr lang="en-US" sz="135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35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млн руб.</a:t>
            </a:r>
            <a:endParaRPr lang="en-US" sz="135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6043" y="1336762"/>
            <a:ext cx="3620014" cy="1107929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pPr algn="just"/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28456" indent="-128456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750" dirty="0">
                <a:solidFill>
                  <a:srgbClr val="4D4D4D"/>
                </a:solidFill>
                <a:latin typeface="Arial"/>
                <a:ea typeface="Calibri"/>
              </a:rPr>
              <a:t>Физические лица, в том числе индивидуальные предприниматели,  применяющее специальный налоговый режим «Налог на профессиональный доход» в соответствии с Федеральным законом 27.11.2018 г. №422-ФЗ «О проведении эксперимента по установлению специального налогового режима «Налог на профессиональный доход».</a:t>
            </a:r>
          </a:p>
          <a:p>
            <a:pPr marL="128456" indent="-128456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7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 заемщика отсутствует отрицательная кредитная история.</a:t>
            </a:r>
          </a:p>
          <a:p>
            <a:pPr marL="128456" indent="-128456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7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Доход от текущей деятельности заемщика покрывает расходы на обслуживание и погашение кредита.</a:t>
            </a:r>
            <a:endParaRPr lang="ru-RU" sz="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74919" y="4030330"/>
            <a:ext cx="2445032" cy="450057"/>
          </a:xfrm>
          <a:prstGeom prst="rect">
            <a:avLst/>
          </a:prstGeom>
        </p:spPr>
        <p:txBody>
          <a:bodyPr wrap="square" lIns="68512" tIns="34257" rIns="68512" bIns="34257">
            <a:spAutoFit/>
          </a:bodyPr>
          <a:lstStyle/>
          <a:p>
            <a:r>
              <a:rPr lang="ru-RU" sz="750" b="1" dirty="0">
                <a:solidFill>
                  <a:srgbClr val="39414E"/>
                </a:solidFill>
                <a:latin typeface="Open Sans"/>
              </a:rPr>
              <a:t>Расчетный счет для оформления кредита </a:t>
            </a:r>
          </a:p>
          <a:p>
            <a:r>
              <a:rPr lang="ru-RU" sz="750" b="1" dirty="0">
                <a:solidFill>
                  <a:srgbClr val="39414E"/>
                </a:solidFill>
                <a:latin typeface="Open Sans"/>
              </a:rPr>
              <a:t>может быть открыт в любом банке.</a:t>
            </a:r>
          </a:p>
          <a:p>
            <a:endParaRPr lang="ru-RU" sz="975" dirty="0">
              <a:solidFill>
                <a:prstClr val="black"/>
              </a:solidFill>
            </a:endParaRP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1385646" y="681542"/>
            <a:ext cx="4590510" cy="3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488" tIns="34246" rIns="68488" bIns="34246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921" y="1196120"/>
            <a:ext cx="2445031" cy="26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61402" y="4354865"/>
            <a:ext cx="776357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7,5 % годовых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79716" y="2462620"/>
            <a:ext cx="962306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pPr>
              <a:defRPr/>
            </a:pPr>
            <a:r>
              <a:rPr lang="ru-RU" sz="750" kern="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750" kern="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76024" y="3234963"/>
            <a:ext cx="872537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pPr>
              <a:defRPr/>
            </a:pPr>
            <a:r>
              <a:rPr lang="ru-RU" sz="750" kern="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750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6002" y="4030335"/>
            <a:ext cx="1153063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pPr>
              <a:defRPr/>
            </a:pPr>
            <a:r>
              <a:rPr lang="ru-RU" sz="750" kern="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750" kern="0" dirty="0">
              <a:solidFill>
                <a:sysClr val="windowText" lastClr="00000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40" y="3473632"/>
            <a:ext cx="452317" cy="441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33" y="4225650"/>
            <a:ext cx="474381" cy="45231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48" y="2647970"/>
            <a:ext cx="479897" cy="46886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27674" y="3432517"/>
            <a:ext cx="1831014" cy="415432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50 тысяч до 1 млн рублей – </a:t>
            </a:r>
            <a:endParaRPr lang="en-US" sz="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месяцев</a:t>
            </a:r>
            <a:r>
              <a:rPr lang="en-US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en-US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86403" y="2739959"/>
            <a:ext cx="2781690" cy="190691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pPr>
              <a:lnSpc>
                <a:spcPct val="115000"/>
              </a:lnSpc>
              <a:spcAft>
                <a:spcPts val="844"/>
              </a:spcAft>
            </a:pPr>
            <a:r>
              <a:rPr lang="ru-RU" sz="750" dirty="0">
                <a:solidFill>
                  <a:prstClr val="black"/>
                </a:solidFill>
                <a:latin typeface="Arial"/>
                <a:ea typeface="Times New Roman"/>
              </a:rPr>
              <a:t>От 50 тысяч до </a:t>
            </a:r>
            <a:r>
              <a:rPr lang="en-US" sz="750" dirty="0">
                <a:solidFill>
                  <a:prstClr val="black"/>
                </a:solidFill>
                <a:latin typeface="Arial"/>
                <a:ea typeface="Times New Roman"/>
              </a:rPr>
              <a:t>5</a:t>
            </a:r>
            <a:r>
              <a:rPr lang="ru-RU" sz="750" dirty="0">
                <a:solidFill>
                  <a:prstClr val="black"/>
                </a:solidFill>
                <a:latin typeface="Arial"/>
                <a:ea typeface="Times New Roman"/>
              </a:rPr>
              <a:t> млн рублей</a:t>
            </a:r>
            <a:r>
              <a:rPr lang="en-US" sz="750" dirty="0">
                <a:solidFill>
                  <a:prstClr val="black"/>
                </a:solidFill>
                <a:latin typeface="Arial"/>
                <a:ea typeface="Times New Roman"/>
              </a:rPr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30998" y="2895787"/>
            <a:ext cx="3291168" cy="194154"/>
          </a:xfrm>
          <a:prstGeom prst="rect">
            <a:avLst/>
          </a:prstGeom>
        </p:spPr>
        <p:txBody>
          <a:bodyPr wrap="square" lIns="68512" tIns="34257" rIns="68512" bIns="34257">
            <a:spAutoFit/>
          </a:bodyPr>
          <a:lstStyle/>
          <a:p>
            <a:pPr>
              <a:lnSpc>
                <a:spcPct val="115000"/>
              </a:lnSpc>
              <a:spcAft>
                <a:spcPts val="844"/>
              </a:spcAft>
            </a:pPr>
            <a:r>
              <a:rPr lang="en-US" sz="750" i="1" dirty="0">
                <a:solidFill>
                  <a:prstClr val="black"/>
                </a:solidFill>
                <a:ea typeface="Times New Roman"/>
              </a:rPr>
              <a:t>(c</a:t>
            </a:r>
            <a:r>
              <a:rPr lang="ru-RU" sz="750" i="1" dirty="0">
                <a:solidFill>
                  <a:prstClr val="black"/>
                </a:solidFill>
                <a:ea typeface="Times New Roman"/>
              </a:rPr>
              <a:t>рок регистрации Заемщика на дату подачи заявки - от </a:t>
            </a:r>
            <a:r>
              <a:rPr lang="en-US" sz="750" i="1" dirty="0">
                <a:solidFill>
                  <a:prstClr val="black"/>
                </a:solidFill>
                <a:ea typeface="Times New Roman"/>
              </a:rPr>
              <a:t>0</a:t>
            </a:r>
            <a:r>
              <a:rPr lang="ru-RU" sz="750" i="1" dirty="0">
                <a:solidFill>
                  <a:prstClr val="black"/>
                </a:solidFill>
                <a:ea typeface="Times New Roman"/>
              </a:rPr>
              <a:t> месяцев</a:t>
            </a:r>
            <a:r>
              <a:rPr lang="en-US" sz="750" i="1" dirty="0">
                <a:solidFill>
                  <a:prstClr val="black"/>
                </a:solidFill>
                <a:ea typeface="Times New Roman"/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27674" y="3707166"/>
            <a:ext cx="1831014" cy="415432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1 млн рублей до 5 млн рублей - до 60 месяцев</a:t>
            </a:r>
            <a:r>
              <a:rPr lang="en-US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en-US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42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5646" y="1221605"/>
            <a:ext cx="3078342" cy="1107929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pPr algn="just"/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7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рефинансирование кредитов физических лиц, в том числе индивидуальных предпринимателей, применяющих специальный налоговый режим «Налог на профессиональный доход», 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75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7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(займа/</a:t>
            </a:r>
            <a:r>
              <a:rPr lang="ru-RU" sz="75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7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 по данным БКИ. Максимальный размер кредита составляет не более суммы рефинансируемых кредитов по данным Бюро кредитных историй, </a:t>
            </a:r>
            <a:r>
              <a:rPr lang="ru-RU" sz="7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но не более 1 млн рублей.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82849" y="4266749"/>
            <a:ext cx="776357" cy="300016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7,5 % годовых</a:t>
            </a:r>
          </a:p>
          <a:p>
            <a:endParaRPr lang="ru-RU" sz="75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12546" y="3921903"/>
            <a:ext cx="872537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75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51822" y="3921903"/>
            <a:ext cx="1153063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75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98" y="4187110"/>
            <a:ext cx="452317" cy="4412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71" y="4168518"/>
            <a:ext cx="474381" cy="45231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817695" y="4237663"/>
            <a:ext cx="1017623" cy="415432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7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7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7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75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1425798" y="195488"/>
            <a:ext cx="5630485" cy="378042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4142" tIns="83036" rIns="124142" bIns="83036" spcCol="1270" anchor="ctr"/>
          <a:lstStyle/>
          <a:p>
            <a:pPr defTabSz="599466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 самозанятых</a:t>
            </a:r>
            <a:endParaRPr lang="en-US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1"/>
          <p:cNvSpPr/>
          <p:nvPr/>
        </p:nvSpPr>
        <p:spPr>
          <a:xfrm rot="9006540">
            <a:off x="6236309" y="275205"/>
            <a:ext cx="1145297" cy="716709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lIns="68512" tIns="34257" rIns="68512" bIns="34257" anchor="ctr"/>
          <a:lstStyle/>
          <a:p>
            <a:pPr algn="ctr">
              <a:defRPr/>
            </a:pPr>
            <a:endParaRPr lang="en-US" sz="1350" b="1" kern="0" dirty="0">
              <a:solidFill>
                <a:sysClr val="window" lastClr="FFFFFF"/>
              </a:solidFill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193586" y="534411"/>
            <a:ext cx="1258652" cy="3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12" tIns="34257" rIns="68512" bIns="34257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135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обеспечения</a:t>
            </a:r>
            <a:endParaRPr lang="en-US" sz="135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5646" y="2429430"/>
            <a:ext cx="2899343" cy="646264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pPr algn="just"/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algn="just"/>
            <a:endParaRPr lang="ru-RU" sz="75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28456" indent="-128456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750" dirty="0">
                <a:solidFill>
                  <a:srgbClr val="4D4D4D"/>
                </a:solidFill>
                <a:latin typeface="Arial"/>
                <a:ea typeface="Calibri"/>
              </a:rPr>
              <a:t>Заявляемый доход от текущей деятельности покрывает расходы на обслуживание и погашение кредита.</a:t>
            </a:r>
          </a:p>
          <a:p>
            <a:pPr algn="just">
              <a:buClr>
                <a:srgbClr val="ED1B34"/>
              </a:buClr>
            </a:pPr>
            <a:endParaRPr lang="ru-RU" sz="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9157" y="4102023"/>
            <a:ext cx="2593145" cy="438515"/>
          </a:xfrm>
          <a:prstGeom prst="rect">
            <a:avLst/>
          </a:prstGeom>
        </p:spPr>
        <p:txBody>
          <a:bodyPr wrap="square" lIns="68512" tIns="34257" rIns="68512" bIns="34257">
            <a:spAutoFit/>
          </a:bodyPr>
          <a:lstStyle/>
          <a:p>
            <a:r>
              <a:rPr lang="ru-RU" sz="750" b="1" dirty="0">
                <a:solidFill>
                  <a:srgbClr val="39414E"/>
                </a:solidFill>
                <a:latin typeface="Open Sans"/>
              </a:rPr>
              <a:t>Расчетный счет для оформления кредита </a:t>
            </a:r>
          </a:p>
          <a:p>
            <a:r>
              <a:rPr lang="ru-RU" sz="750" b="1" dirty="0">
                <a:solidFill>
                  <a:srgbClr val="39414E"/>
                </a:solidFill>
                <a:latin typeface="Open Sans"/>
              </a:rPr>
              <a:t>может быть открыт в любом банке.</a:t>
            </a:r>
          </a:p>
          <a:p>
            <a:endParaRPr lang="ru-RU" sz="900" b="1" dirty="0">
              <a:solidFill>
                <a:srgbClr val="39414E"/>
              </a:solidFill>
              <a:latin typeface="Open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3998"/>
          <a:stretch/>
        </p:blipFill>
        <p:spPr bwMode="auto">
          <a:xfrm>
            <a:off x="4679156" y="1256047"/>
            <a:ext cx="2557463" cy="263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85650" y="3068494"/>
            <a:ext cx="2071584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РЕФИНАНСИРУЕМОГО КРЕДИТА</a:t>
            </a:r>
            <a:endParaRPr lang="ru-RU" sz="750" dirty="0">
              <a:solidFill>
                <a:prstClr val="black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3329798"/>
            <a:ext cx="479897" cy="46886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63688" y="3392526"/>
            <a:ext cx="2781690" cy="526103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pPr>
              <a:lnSpc>
                <a:spcPct val="115000"/>
              </a:lnSpc>
              <a:spcAft>
                <a:spcPts val="844"/>
              </a:spcAft>
            </a:pPr>
            <a:r>
              <a:rPr lang="ru-RU" sz="750" b="1" dirty="0">
                <a:solidFill>
                  <a:srgbClr val="4D4D4D"/>
                </a:solidFill>
                <a:latin typeface="Arial"/>
                <a:ea typeface="Times New Roman"/>
              </a:rPr>
              <a:t>До 1 млн рублей </a:t>
            </a:r>
            <a:r>
              <a:rPr lang="en-US" sz="600" i="1" dirty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600" i="1" dirty="0">
                <a:solidFill>
                  <a:srgbClr val="4D4D4D"/>
                </a:solidFill>
                <a:latin typeface="Arial"/>
                <a:ea typeface="Times New Roman"/>
              </a:rPr>
              <a:t>рок регистрации Заемщика на дату подачи заявки - от 0 месяцев</a:t>
            </a:r>
            <a:r>
              <a:rPr lang="en-US" sz="600" i="1" dirty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600" i="1" dirty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ru-RU" sz="600" dirty="0">
              <a:solidFill>
                <a:srgbClr val="4D4D4D"/>
              </a:solidFill>
              <a:latin typeface="Times New Roman"/>
              <a:ea typeface="Calibri"/>
            </a:endParaRPr>
          </a:p>
          <a:p>
            <a:endParaRPr lang="ru-RU" sz="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бъект 5"/>
          <p:cNvSpPr txBox="1">
            <a:spLocks/>
          </p:cNvSpPr>
          <p:nvPr/>
        </p:nvSpPr>
        <p:spPr>
          <a:xfrm>
            <a:off x="1385646" y="681542"/>
            <a:ext cx="4590510" cy="3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488" tIns="34246" rIns="68488" bIns="34246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рефинансирования кредита</a:t>
            </a:r>
          </a:p>
        </p:txBody>
      </p:sp>
    </p:spTree>
    <p:extLst>
      <p:ext uri="{BB962C8B-B14F-4D97-AF65-F5344CB8AC3E}">
        <p14:creationId xmlns:p14="http://schemas.microsoft.com/office/powerpoint/2010/main" val="1731920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3979" y="1156000"/>
            <a:ext cx="2376264" cy="415432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Финансирование на организацию и/или развитие магазинов «Фасоль» по </a:t>
            </a:r>
            <a:r>
              <a:rPr lang="ru-RU" sz="75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франчайзинговой</a:t>
            </a: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программе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21986" y="4482488"/>
            <a:ext cx="830859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8,5 % годовых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8202" y="1707654"/>
            <a:ext cx="962306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75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67630" y="3562388"/>
            <a:ext cx="872537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75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15" y="3746987"/>
            <a:ext cx="452317" cy="4412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51" y="4348629"/>
            <a:ext cx="474381" cy="4523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35" y="1905908"/>
            <a:ext cx="479897" cy="468865"/>
          </a:xfrm>
          <a:prstGeom prst="rect">
            <a:avLst/>
          </a:prstGeom>
        </p:spPr>
      </p:pic>
      <p:sp>
        <p:nvSpPr>
          <p:cNvPr id="20" name="Объект 5"/>
          <p:cNvSpPr txBox="1">
            <a:spLocks/>
          </p:cNvSpPr>
          <p:nvPr/>
        </p:nvSpPr>
        <p:spPr>
          <a:xfrm>
            <a:off x="1385646" y="681542"/>
            <a:ext cx="4590510" cy="3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488" tIns="34246" rIns="68488" bIns="34246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867610" y="3634306"/>
            <a:ext cx="3458697" cy="877097"/>
          </a:xfrm>
          <a:prstGeom prst="rect">
            <a:avLst/>
          </a:prstGeom>
        </p:spPr>
        <p:txBody>
          <a:bodyPr wrap="square" lIns="68512" tIns="34257" rIns="68512" bIns="34257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28456" indent="-128456" algn="just">
              <a:buClr>
                <a:srgbClr val="ED1B34"/>
              </a:buClr>
              <a:buFont typeface="Wingdings" pitchFamily="2" charset="2"/>
              <a:buChar char="§"/>
            </a:pPr>
            <a:endParaRPr lang="ru-RU" sz="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28456" indent="-128456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ИП или юридическое лицо</a:t>
            </a:r>
          </a:p>
          <a:p>
            <a:pPr marL="128456" indent="-128456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резидент РФ</a:t>
            </a:r>
          </a:p>
          <a:p>
            <a:pPr marL="128456" indent="-128456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 заемщика отсутствует отрицательная кредитная история</a:t>
            </a:r>
          </a:p>
          <a:p>
            <a:pPr marL="128456" indent="-128456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 от текущей деятельности заемщика покрывает расходы на обслуживание и погашение кредита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550063" y="4188271"/>
            <a:ext cx="1153063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75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9056" y="1872253"/>
            <a:ext cx="1904637" cy="1685010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pPr lvl="0"/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50 тыс. до  10 млн. рублей</a:t>
            </a:r>
          </a:p>
          <a:p>
            <a:pPr lvl="0"/>
            <a:endParaRPr lang="ru-RU" sz="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сумма кредита 50 тыс. – 500 тыс. рублей, если с момента регистрации заемщика прошло 3 месяца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сумма кредита 500 тыс. – 5 млн рублей для ИП, если с момента регистрации заемщика прошло 12 месяцев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сумма кредита 500 тыс. – 10 млн рублей для юр. лиц, если с момента регистрации заемщика прошло 12 месяцев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72679" y="3826331"/>
            <a:ext cx="1831014" cy="184599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pic>
        <p:nvPicPr>
          <p:cNvPr id="3074" name="Picture 2" descr="https://i.ytimg.com/vi/IQbMAjW2wG4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242" y="1107185"/>
            <a:ext cx="3832154" cy="224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5"/>
          <p:cNvSpPr/>
          <p:nvPr/>
        </p:nvSpPr>
        <p:spPr>
          <a:xfrm>
            <a:off x="1479073" y="141480"/>
            <a:ext cx="5588236" cy="378042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4142" tIns="83036" rIns="124142" bIns="83036" spcCol="1270" anchor="ctr"/>
          <a:lstStyle/>
          <a:p>
            <a:r>
              <a: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 для участников </a:t>
            </a:r>
            <a:r>
              <a:rPr lang="ru-RU" sz="1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франчайзинговой</a:t>
            </a:r>
            <a:r>
              <a: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программы «Фасоль»</a:t>
            </a:r>
          </a:p>
        </p:txBody>
      </p:sp>
    </p:spTree>
    <p:extLst>
      <p:ext uri="{BB962C8B-B14F-4D97-AF65-F5344CB8AC3E}">
        <p14:creationId xmlns:p14="http://schemas.microsoft.com/office/powerpoint/2010/main" val="351018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3979" y="1156000"/>
            <a:ext cx="2376264" cy="415432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Пополнение оборотных средств и финансирование текущей деятельности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31514" y="3346690"/>
            <a:ext cx="927040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от 8,5 % годовых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8202" y="1707654"/>
            <a:ext cx="962306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75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77158" y="2426590"/>
            <a:ext cx="872537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75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44" y="2611189"/>
            <a:ext cx="452317" cy="4412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79" y="3212832"/>
            <a:ext cx="474381" cy="4523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35" y="1905908"/>
            <a:ext cx="479897" cy="468865"/>
          </a:xfrm>
          <a:prstGeom prst="rect">
            <a:avLst/>
          </a:prstGeom>
        </p:spPr>
      </p:pic>
      <p:sp>
        <p:nvSpPr>
          <p:cNvPr id="20" name="Объект 5"/>
          <p:cNvSpPr txBox="1">
            <a:spLocks/>
          </p:cNvSpPr>
          <p:nvPr/>
        </p:nvSpPr>
        <p:spPr>
          <a:xfrm>
            <a:off x="1385646" y="681542"/>
            <a:ext cx="4590510" cy="3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488" tIns="34246" rIns="68488" bIns="34246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968744" y="3634307"/>
            <a:ext cx="3357563" cy="992513"/>
          </a:xfrm>
          <a:prstGeom prst="rect">
            <a:avLst/>
          </a:prstGeom>
        </p:spPr>
        <p:txBody>
          <a:bodyPr wrap="square" lIns="68512" tIns="34257" rIns="68512" bIns="34257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28456" indent="-128456" algn="just">
              <a:buClr>
                <a:srgbClr val="ED1B34"/>
              </a:buClr>
              <a:buFont typeface="Wingdings" pitchFamily="2" charset="2"/>
              <a:buChar char="§"/>
            </a:pPr>
            <a:endParaRPr lang="ru-RU" sz="7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28456" indent="-128456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Субъект МСП на дату подачи заявки не менее 12 месяцев осуществляет  сотрудничество с ООО «Вайлдберриз» в рамках договору о реализации товара.</a:t>
            </a:r>
          </a:p>
          <a:p>
            <a:pPr marL="128456" indent="-128456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Предварительный условием выдачи кредита является открытие заемщиком в Банке расчетного счета не позднее даты заключения кредитного договора 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559592" y="3052473"/>
            <a:ext cx="1153063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75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5232" y="2022261"/>
            <a:ext cx="1904637" cy="300016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pPr lvl="0"/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500 тыс. рублей  до 3 млн. рублей</a:t>
            </a:r>
          </a:p>
          <a:p>
            <a:pPr lvl="0"/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более 1 кредита одному заемщику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72679" y="2739531"/>
            <a:ext cx="1831014" cy="184599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12 месяцев</a:t>
            </a:r>
          </a:p>
        </p:txBody>
      </p:sp>
      <p:sp>
        <p:nvSpPr>
          <p:cNvPr id="23" name="Freeform 5"/>
          <p:cNvSpPr/>
          <p:nvPr/>
        </p:nvSpPr>
        <p:spPr>
          <a:xfrm>
            <a:off x="1350619" y="141480"/>
            <a:ext cx="5975688" cy="378042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4142" tIns="83036" rIns="124142" bIns="83036" spcCol="1270" anchor="ctr"/>
          <a:lstStyle/>
          <a:p>
            <a:r>
              <a: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 для клиентов осуществляющих сотрудничество с «Вайлдберриз»</a:t>
            </a:r>
          </a:p>
        </p:txBody>
      </p:sp>
      <p:pic>
        <p:nvPicPr>
          <p:cNvPr id="4098" name="Picture 2" descr="http://www.lipetsk.ru/upload/iblock/b48/b486773eec46f53ab7e1ea075b239ad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44" y="1142345"/>
            <a:ext cx="3524765" cy="234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31959" y="3795233"/>
            <a:ext cx="872537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ОБЕСПЕЧЕНИЕ</a:t>
            </a:r>
            <a:endParaRPr lang="ru-RU" sz="750" dirty="0">
              <a:solidFill>
                <a:prstClr val="black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69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50619" y="4038340"/>
            <a:ext cx="308539" cy="422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31960" y="4009750"/>
            <a:ext cx="203828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Залог права требования на получение выручки по договору о реализации товара заключенного между Заемщиком и ООО «Вайлдберриз», в рамках которого Заемщик осуществляет реализацию продукции через интернет-магазин </a:t>
            </a:r>
            <a:r>
              <a:rPr lang="ru-RU" sz="75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Wildberries</a:t>
            </a:r>
            <a:r>
              <a: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881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9652" y="87474"/>
            <a:ext cx="5786400" cy="651719"/>
          </a:xfrm>
        </p:spPr>
        <p:txBody>
          <a:bodyPr/>
          <a:lstStyle/>
          <a:p>
            <a:pPr algn="l"/>
            <a:r>
              <a:rPr lang="ru-RU" sz="1800" dirty="0">
                <a:latin typeface="Arial" pitchFamily="34" charset="0"/>
                <a:cs typeface="Arial" pitchFamily="34" charset="0"/>
              </a:rPr>
              <a:t>Основные преимущества кредитных продуктов </a:t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itchFamily="34" charset="0"/>
                <a:cs typeface="Arial" pitchFamily="34" charset="0"/>
              </a:rPr>
              <a:t>МСП Банка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222840"/>
            <a:ext cx="6588735" cy="2022720"/>
          </a:xfrm>
          <a:prstGeom prst="rect">
            <a:avLst/>
          </a:prstGeom>
          <a:noFill/>
        </p:spPr>
        <p:txBody>
          <a:bodyPr wrap="square" lIns="57524" tIns="28759" rIns="57524" bIns="28759">
            <a:spAutoFit/>
          </a:bodyPr>
          <a:lstStyle/>
          <a:p>
            <a:pPr marL="287614" indent="-287614">
              <a:spcBef>
                <a:spcPts val="135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sz="13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Фиксированные низкие ставки</a:t>
            </a:r>
          </a:p>
          <a:p>
            <a:pPr marL="287614" indent="-287614">
              <a:spcBef>
                <a:spcPts val="135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sz="13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Уполномоченный Банк по всем госпрограммам льготного кредитования </a:t>
            </a:r>
          </a:p>
          <a:p>
            <a:pPr marL="287614" indent="-287614">
              <a:spcBef>
                <a:spcPts val="135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sz="13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Дистанционная подача заявок</a:t>
            </a:r>
          </a:p>
          <a:p>
            <a:pPr marL="287614" indent="-287614">
              <a:spcBef>
                <a:spcPts val="135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sz="13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Инвестиционное кредитование  на длительный срок</a:t>
            </a:r>
          </a:p>
          <a:p>
            <a:pPr marL="287614" indent="-287614">
              <a:spcBef>
                <a:spcPts val="135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sz="13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Особые условия рассмотрения для приоритетных и социально-значимых  ниш</a:t>
            </a:r>
          </a:p>
        </p:txBody>
      </p:sp>
    </p:spTree>
    <p:extLst>
      <p:ext uri="{BB962C8B-B14F-4D97-AF65-F5344CB8AC3E}">
        <p14:creationId xmlns:p14="http://schemas.microsoft.com/office/powerpoint/2010/main" val="3416641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246186" y="4786002"/>
            <a:ext cx="1600200" cy="161583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98" t="10288" r="18256" b="39868"/>
          <a:stretch/>
        </p:blipFill>
        <p:spPr bwMode="auto">
          <a:xfrm>
            <a:off x="1331820" y="735172"/>
            <a:ext cx="6129000" cy="28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27701" y="308687"/>
            <a:ext cx="460623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2" tIns="34257" rIns="68512" bIns="34257"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/>
          <p:cNvSpPr/>
          <p:nvPr/>
        </p:nvSpPr>
        <p:spPr>
          <a:xfrm>
            <a:off x="7272300" y="2949793"/>
            <a:ext cx="2160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2" tIns="34257" rIns="68512" bIns="34257"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13"/>
          <p:cNvSpPr/>
          <p:nvPr/>
        </p:nvSpPr>
        <p:spPr>
          <a:xfrm>
            <a:off x="7434319" y="2787775"/>
            <a:ext cx="190593" cy="273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2" tIns="34257" rIns="68512" bIns="34257" rtlCol="0" anchor="ctr"/>
          <a:lstStyle/>
          <a:p>
            <a:pPr algn="ctr"/>
            <a:endParaRPr lang="ru-RU" sz="1350"/>
          </a:p>
        </p:txBody>
      </p:sp>
      <p:sp>
        <p:nvSpPr>
          <p:cNvPr id="6" name="TextBox 5"/>
          <p:cNvSpPr txBox="1"/>
          <p:nvPr/>
        </p:nvSpPr>
        <p:spPr>
          <a:xfrm>
            <a:off x="1331640" y="3651875"/>
            <a:ext cx="6131253" cy="854013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endParaRPr lang="en-US" sz="1275" dirty="0"/>
          </a:p>
          <a:p>
            <a:r>
              <a:rPr lang="ru-RU" sz="127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27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275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8 800 30 20 100, </a:t>
            </a:r>
          </a:p>
          <a:p>
            <a:r>
              <a:rPr lang="ru-RU" sz="127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275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275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1414036" y="78219"/>
            <a:ext cx="5588236" cy="378042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4142" tIns="83036" rIns="124142" bIns="83036" spcCol="1270" anchor="ctr"/>
          <a:lstStyle/>
          <a:p>
            <a:pPr defTabSz="599466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85" y="0"/>
            <a:ext cx="1582211" cy="860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04" y="27526"/>
            <a:ext cx="1675116" cy="762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937286"/>
            <a:ext cx="5724636" cy="588556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1125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Бесплатный онлайн ресурс для тех, кто хочет открыть или расширить свой бизнес, работать честно и легально, зарабатывать на свое будущее и будущее своих детей  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385646" y="1491632"/>
            <a:ext cx="2700300" cy="378042"/>
          </a:xfrm>
          <a:prstGeom prst="homePlat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2" tIns="34257" rIns="68512" bIns="34257" rtlCol="0" anchor="ctr"/>
          <a:lstStyle/>
          <a:p>
            <a:pPr algn="ctr"/>
            <a:r>
              <a:rPr lang="ru-RU" sz="1350" dirty="0"/>
              <a:t>Зайди на портал Бизнес-навигатора МСП </a:t>
            </a:r>
            <a:r>
              <a:rPr lang="en-US" sz="1350" dirty="0"/>
              <a:t>smbn.ru</a:t>
            </a:r>
            <a:endParaRPr lang="ru-RU" sz="135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4355976" y="1491632"/>
            <a:ext cx="2700300" cy="378042"/>
          </a:xfrm>
          <a:prstGeom prst="homePlat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2" tIns="34257" rIns="68512" bIns="34257" rtlCol="0" anchor="ctr"/>
          <a:lstStyle/>
          <a:p>
            <a:pPr algn="ctr"/>
            <a:r>
              <a:rPr lang="ru-RU" sz="1350" dirty="0"/>
              <a:t>Зарегистрируйся, заполнив простую форму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644" y="2003118"/>
            <a:ext cx="4743021" cy="276932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13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 помощью портала Бизнес-навигатора МСП вы можете: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58" y="2355726"/>
            <a:ext cx="585788" cy="5286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77637" y="2895790"/>
            <a:ext cx="859713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Выбрать бизнес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47845" y="2409732"/>
            <a:ext cx="1652048" cy="530848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dirty="0">
                <a:latin typeface="Arial" pitchFamily="34" charset="0"/>
                <a:cs typeface="Arial" pitchFamily="34" charset="0"/>
              </a:rPr>
              <a:t>Вы узнаете какой бизнес </a:t>
            </a:r>
          </a:p>
          <a:p>
            <a:r>
              <a:rPr lang="ru-RU" sz="750" dirty="0">
                <a:latin typeface="Arial" pitchFamily="34" charset="0"/>
                <a:cs typeface="Arial" pitchFamily="34" charset="0"/>
              </a:rPr>
              <a:t>открыть в вашем городе,</a:t>
            </a:r>
          </a:p>
          <a:p>
            <a:r>
              <a:rPr lang="ru-RU" sz="750" dirty="0">
                <a:latin typeface="Arial" pitchFamily="34" charset="0"/>
                <a:cs typeface="Arial" pitchFamily="34" charset="0"/>
              </a:rPr>
              <a:t>какие для этого нужны инвестиции и документы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3" y="3165823"/>
            <a:ext cx="635794" cy="5072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69625" y="3737238"/>
            <a:ext cx="1225198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Рассчитать бизнес-план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7847" y="3103529"/>
            <a:ext cx="1652048" cy="646264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dirty="0">
                <a:latin typeface="Arial" pitchFamily="34" charset="0"/>
                <a:cs typeface="Arial" pitchFamily="34" charset="0"/>
              </a:rPr>
              <a:t>Бизнес-навигатор содержит набор из более 300 типовых бизнес-планов, основанных на реальной практике более 5000 российских предпринимателей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69048"/>
            <a:ext cx="614363" cy="4929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9624" y="4709347"/>
            <a:ext cx="1238022" cy="300016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Узнать, где взять кредит</a:t>
            </a:r>
          </a:p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и оформить гарантию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47847" y="3975907"/>
            <a:ext cx="1652048" cy="761680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dirty="0">
                <a:latin typeface="Arial" pitchFamily="34" charset="0"/>
                <a:cs typeface="Arial" pitchFamily="34" charset="0"/>
              </a:rPr>
              <a:t>В навигаторе вы найдете контактные данные отделений банков и государственных гарантийных организаций в вашем городе, в которых можно получить финансовую поддержку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77634" y="3080452"/>
            <a:ext cx="226825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77634" y="3954475"/>
            <a:ext cx="226825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29" y="2350294"/>
            <a:ext cx="657225" cy="5572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31943" y="2895790"/>
            <a:ext cx="1577859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Узнать о мерах поддержки МСП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46200" y="2312868"/>
            <a:ext cx="1652048" cy="646264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dirty="0">
                <a:latin typeface="Arial" pitchFamily="34" charset="0"/>
                <a:cs typeface="Arial" pitchFamily="34" charset="0"/>
              </a:rPr>
              <a:t>Мы собрали в единую базу все государственные и муниципальные организации, которые поддерживают малый и средний бизнес в вашем городе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409983" y="3080452"/>
            <a:ext cx="226825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50" y="3278113"/>
            <a:ext cx="621506" cy="53578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73949" y="3781319"/>
            <a:ext cx="1585874" cy="184599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Подобрать в аренду помещение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88206" y="3165822"/>
            <a:ext cx="1652048" cy="646264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dirty="0">
                <a:latin typeface="Arial" pitchFamily="34" charset="0"/>
                <a:cs typeface="Arial" pitchFamily="34" charset="0"/>
              </a:rPr>
              <a:t>В навигаторе содержится база государственной и частной недвижимости. Данные недвижимости обновляются не реже одного раза в месяц.    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451990" y="3965979"/>
            <a:ext cx="226825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24" y="4123915"/>
            <a:ext cx="514350" cy="50006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72791" y="4647936"/>
            <a:ext cx="1186726" cy="300016"/>
          </a:xfrm>
          <a:prstGeom prst="rect">
            <a:avLst/>
          </a:prstGeom>
          <a:noFill/>
        </p:spPr>
        <p:txBody>
          <a:bodyPr wrap="none" lIns="68512" tIns="34257" rIns="68512" bIns="34257" rtlCol="0">
            <a:spAutoFit/>
          </a:bodyPr>
          <a:lstStyle/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Быть в курсе закупок</a:t>
            </a:r>
          </a:p>
          <a:p>
            <a:r>
              <a:rPr lang="ru-RU" sz="75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крупнейших заказчиков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80356" y="3970244"/>
            <a:ext cx="1652048" cy="761680"/>
          </a:xfrm>
          <a:prstGeom prst="rect">
            <a:avLst/>
          </a:prstGeom>
          <a:noFill/>
        </p:spPr>
        <p:txBody>
          <a:bodyPr wrap="square" lIns="68512" tIns="34257" rIns="68512" bIns="34257" rtlCol="0">
            <a:spAutoFit/>
          </a:bodyPr>
          <a:lstStyle/>
          <a:p>
            <a:r>
              <a:rPr lang="ru-RU" sz="750" dirty="0">
                <a:latin typeface="Arial" pitchFamily="34" charset="0"/>
                <a:cs typeface="Arial" pitchFamily="34" charset="0"/>
              </a:rPr>
              <a:t>В навигаторе собраны планы закупок всех крупнейших компаний с государственным участием. В системе ежедневно актуализируются планы более 200 крупнейших заказчиков </a:t>
            </a:r>
          </a:p>
        </p:txBody>
      </p:sp>
    </p:spTree>
    <p:extLst>
      <p:ext uri="{BB962C8B-B14F-4D97-AF65-F5344CB8AC3E}">
        <p14:creationId xmlns:p14="http://schemas.microsoft.com/office/powerpoint/2010/main" val="166595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2618231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5465" y="362203"/>
            <a:ext cx="1731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ИК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ОВЫЙ  ПРОДУКТ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lang="ru-RU" sz="1200" b="1" spc="-10" dirty="0">
                <a:solidFill>
                  <a:srgbClr val="FFFFFF"/>
                </a:solidFill>
                <a:latin typeface="Arial"/>
                <a:cs typeface="Arial"/>
              </a:rPr>
              <a:t>САМОЗАНЯТЫЕ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19863"/>
              </p:ext>
            </p:extLst>
          </p:nvPr>
        </p:nvGraphicFramePr>
        <p:xfrm>
          <a:off x="3048000" y="372872"/>
          <a:ext cx="5599556" cy="39920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1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6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5238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b="1" spc="-5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lang="ru-RU"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самозанятых применяющих НПД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52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СУММА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900" b="1" spc="-5" dirty="0" err="1">
                          <a:latin typeface="Arial"/>
                          <a:cs typeface="Arial"/>
                        </a:rPr>
                        <a:t>От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50 000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 err="1">
                          <a:latin typeface="Arial"/>
                          <a:cs typeface="Arial"/>
                        </a:rPr>
                        <a:t>до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500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рублей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ЦЕЛЬ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Предоставляется на любые обоснованные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цели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162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СРОК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900" b="1" dirty="0" err="1">
                          <a:latin typeface="Arial"/>
                          <a:cs typeface="Arial"/>
                        </a:rPr>
                        <a:t>до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b="1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месяцев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488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ПРОЦЕНТНАЯ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СТАВКА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900" b="1">
                          <a:latin typeface="Arial"/>
                          <a:cs typeface="Arial"/>
                        </a:rPr>
                        <a:t>%</a:t>
                      </a:r>
                      <a:r>
                        <a:rPr sz="900" b="1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>
                          <a:latin typeface="Arial"/>
                          <a:cs typeface="Arial"/>
                        </a:rPr>
                        <a:t>годовых</a:t>
                      </a:r>
                      <a:endParaRPr lang="ru-RU" sz="900" b="1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ПОРЯДОК ПОГАШЕНИЯ</a:t>
                      </a: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60325" lvl="0" indent="0" defTabSz="914400" eaLnBrk="1" fontAlgn="auto" latinLnBrk="0" hangingPunct="1">
                        <a:lnSpc>
                          <a:spcPct val="1067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1770" algn="l"/>
                        </a:tabLst>
                        <a:defRPr/>
                      </a:pPr>
                      <a:r>
                        <a:rPr lang="ru-RU" sz="900" b="1" spc="-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Проценты и основной долг – ежемесячно (возможно предоставление отсрочки по уплате основного долга на 6 месяцев).</a:t>
                      </a:r>
                      <a:endParaRPr lang="ru-RU" sz="9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874">
                <a:tc>
                  <a:txBody>
                    <a:bodyPr/>
                    <a:lstStyle/>
                    <a:p>
                      <a:pPr marL="7175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Arial"/>
                          <a:cs typeface="Arial"/>
                        </a:rPr>
                        <a:t>ОБЕСПЕЧЕНИЕ</a:t>
                      </a:r>
                      <a:endParaRPr lang="ru-RU" sz="900" dirty="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9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045210">
                        <a:lnSpc>
                          <a:spcPct val="106700"/>
                        </a:lnSpc>
                        <a:spcBef>
                          <a:spcPts val="10"/>
                        </a:spcBef>
                        <a:tabLst>
                          <a:tab pos="260985" algn="l"/>
                        </a:tabLst>
                      </a:pPr>
                      <a:r>
                        <a:rPr lang="ru-RU" sz="900" b="1" spc="-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900" b="1" dirty="0">
                          <a:latin typeface="Arial"/>
                          <a:cs typeface="Arial"/>
                        </a:rPr>
                        <a:t>от 50 000 до 100 000 руб.:</a:t>
                      </a:r>
                    </a:p>
                    <a:p>
                      <a:pPr marL="90170" marR="1045210">
                        <a:lnSpc>
                          <a:spcPct val="106700"/>
                        </a:lnSpc>
                        <a:spcBef>
                          <a:spcPts val="10"/>
                        </a:spcBef>
                        <a:tabLst>
                          <a:tab pos="260985" algn="l"/>
                        </a:tabLst>
                      </a:pPr>
                      <a:r>
                        <a:rPr lang="ru-RU" sz="900" b="1" spc="-10" dirty="0">
                          <a:latin typeface="Arial"/>
                          <a:cs typeface="Arial"/>
                        </a:rPr>
                        <a:t>- поручительство 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ФЛ/ИП/ЮЛ </a:t>
                      </a:r>
                      <a:r>
                        <a:rPr lang="ru-RU" sz="900" b="1" dirty="0">
                          <a:latin typeface="Arial"/>
                          <a:cs typeface="Arial"/>
                        </a:rPr>
                        <a:t>или 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залог </a:t>
                      </a:r>
                      <a:r>
                        <a:rPr lang="ru-RU" sz="900" b="1" spc="-10" dirty="0">
                          <a:latin typeface="Arial"/>
                          <a:cs typeface="Arial"/>
                        </a:rPr>
                        <a:t>имущества  </a:t>
                      </a:r>
                      <a:r>
                        <a:rPr lang="ru-RU" sz="900" b="1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100 001 </a:t>
                      </a:r>
                      <a:r>
                        <a:rPr lang="ru-RU" sz="900" b="1" dirty="0">
                          <a:latin typeface="Arial"/>
                          <a:cs typeface="Arial"/>
                        </a:rPr>
                        <a:t>до 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200 000</a:t>
                      </a:r>
                      <a:r>
                        <a:rPr lang="ru-RU"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b="1" spc="-10" dirty="0">
                          <a:latin typeface="Arial"/>
                          <a:cs typeface="Arial"/>
                        </a:rPr>
                        <a:t>руб.:</a:t>
                      </a:r>
                      <a:endParaRPr lang="ru-RU" sz="900" dirty="0">
                        <a:latin typeface="Arial"/>
                        <a:cs typeface="Arial"/>
                      </a:endParaRPr>
                    </a:p>
                    <a:p>
                      <a:pPr marL="89535" indent="0">
                        <a:lnSpc>
                          <a:spcPct val="100000"/>
                        </a:lnSpc>
                        <a:spcBef>
                          <a:spcPts val="70"/>
                        </a:spcBef>
                        <a:buNone/>
                        <a:tabLst>
                          <a:tab pos="185420" algn="l"/>
                        </a:tabLst>
                      </a:pPr>
                      <a:r>
                        <a:rPr lang="ru-RU" sz="900" b="1" spc="-10" dirty="0">
                          <a:latin typeface="Arial"/>
                          <a:cs typeface="Arial"/>
                        </a:rPr>
                        <a:t>- поручительство 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ФЛ/ИП/ЮЛ </a:t>
                      </a:r>
                      <a:r>
                        <a:rPr lang="ru-RU" sz="900" b="1" dirty="0">
                          <a:latin typeface="Arial"/>
                          <a:cs typeface="Arial"/>
                        </a:rPr>
                        <a:t>+ 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залог</a:t>
                      </a:r>
                      <a:r>
                        <a:rPr lang="ru-RU" sz="90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b="1" spc="-15" dirty="0">
                          <a:latin typeface="Arial"/>
                          <a:cs typeface="Arial"/>
                        </a:rPr>
                        <a:t>имущества не менее 50% </a:t>
                      </a:r>
                      <a:endParaRPr lang="ru-RU" sz="900" dirty="0">
                        <a:latin typeface="Arial"/>
                        <a:cs typeface="Arial"/>
                      </a:endParaRPr>
                    </a:p>
                    <a:p>
                      <a:pPr marL="90170" marR="60325">
                        <a:lnSpc>
                          <a:spcPts val="1160"/>
                        </a:lnSpc>
                        <a:spcBef>
                          <a:spcPts val="50"/>
                        </a:spcBef>
                        <a:buNone/>
                        <a:tabLst>
                          <a:tab pos="191770" algn="l"/>
                        </a:tabLst>
                      </a:pPr>
                      <a:r>
                        <a:rPr lang="ru-RU" sz="900" b="1" spc="-5" dirty="0">
                          <a:latin typeface="Arial"/>
                          <a:cs typeface="Arial"/>
                        </a:rPr>
                        <a:t>- поручительство ФЛ/ИП/ЮЛ </a:t>
                      </a:r>
                      <a:r>
                        <a:rPr lang="ru-RU" sz="900" b="1" dirty="0">
                          <a:latin typeface="Arial"/>
                          <a:cs typeface="Arial"/>
                        </a:rPr>
                        <a:t>+ 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поручительство Гарантийного Фонда  РТ на 50 процентов </a:t>
                      </a:r>
                      <a:r>
                        <a:rPr lang="ru-RU" sz="900" b="1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lang="ru-RU" sz="900" b="1" spc="-15" dirty="0">
                          <a:latin typeface="Arial"/>
                          <a:cs typeface="Arial"/>
                        </a:rPr>
                        <a:t>суммы</a:t>
                      </a:r>
                      <a:r>
                        <a:rPr lang="ru-RU" sz="9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микрозайма.</a:t>
                      </a:r>
                      <a:endParaRPr lang="ru-RU" sz="900" dirty="0">
                        <a:latin typeface="Arial"/>
                        <a:cs typeface="Arial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900" b="1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200 001 </a:t>
                      </a:r>
                      <a:r>
                        <a:rPr lang="ru-RU" sz="900" b="1" dirty="0">
                          <a:latin typeface="Arial"/>
                          <a:cs typeface="Arial"/>
                        </a:rPr>
                        <a:t>до 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500 000</a:t>
                      </a:r>
                      <a:r>
                        <a:rPr lang="ru-RU"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b="1" spc="-10" dirty="0">
                          <a:latin typeface="Arial"/>
                          <a:cs typeface="Arial"/>
                        </a:rPr>
                        <a:t>рублей:</a:t>
                      </a:r>
                      <a:endParaRPr lang="ru-RU" sz="900" dirty="0">
                        <a:latin typeface="Arial"/>
                        <a:cs typeface="Arial"/>
                      </a:endParaRPr>
                    </a:p>
                    <a:p>
                      <a:pPr marL="184785" indent="-95250">
                        <a:lnSpc>
                          <a:spcPct val="100000"/>
                        </a:lnSpc>
                        <a:spcBef>
                          <a:spcPts val="75"/>
                        </a:spcBef>
                        <a:buChar char="–"/>
                        <a:tabLst>
                          <a:tab pos="185420" algn="l"/>
                        </a:tabLst>
                      </a:pPr>
                      <a:r>
                        <a:rPr lang="ru-RU" sz="900" b="1" spc="-10" dirty="0">
                          <a:latin typeface="Arial"/>
                          <a:cs typeface="Arial"/>
                        </a:rPr>
                        <a:t>поручительство 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ФЛ/ИП/ЮЛ </a:t>
                      </a:r>
                      <a:r>
                        <a:rPr lang="ru-RU" sz="900" b="1" dirty="0">
                          <a:latin typeface="Arial"/>
                          <a:cs typeface="Arial"/>
                        </a:rPr>
                        <a:t>+ 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залог</a:t>
                      </a:r>
                      <a:r>
                        <a:rPr lang="ru-RU" sz="9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b="1" spc="-10" dirty="0">
                          <a:latin typeface="Arial"/>
                          <a:cs typeface="Arial"/>
                        </a:rPr>
                        <a:t>имущества не менее 100%</a:t>
                      </a:r>
                      <a:endParaRPr lang="ru-RU" sz="900" dirty="0">
                        <a:latin typeface="Arial"/>
                        <a:cs typeface="Arial"/>
                      </a:endParaRPr>
                    </a:p>
                    <a:p>
                      <a:pPr marL="90170" marR="60325">
                        <a:lnSpc>
                          <a:spcPct val="106700"/>
                        </a:lnSpc>
                        <a:spcBef>
                          <a:spcPts val="10"/>
                        </a:spcBef>
                        <a:buChar char="–"/>
                        <a:tabLst>
                          <a:tab pos="191770" algn="l"/>
                        </a:tabLst>
                      </a:pPr>
                      <a:r>
                        <a:rPr lang="ru-RU" sz="900" b="1" spc="-5" dirty="0">
                          <a:latin typeface="Arial"/>
                          <a:cs typeface="Arial"/>
                        </a:rPr>
                        <a:t>поручительство ФЛ/ИП/ЮЛ </a:t>
                      </a:r>
                      <a:r>
                        <a:rPr lang="ru-RU" sz="900" b="1" dirty="0">
                          <a:latin typeface="Arial"/>
                          <a:cs typeface="Arial"/>
                        </a:rPr>
                        <a:t>+ 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поручительство Гарантийного Фонда  РТ </a:t>
                      </a:r>
                      <a:r>
                        <a:rPr lang="ru-RU" sz="900" b="1" dirty="0">
                          <a:latin typeface="Arial"/>
                          <a:cs typeface="Arial"/>
                        </a:rPr>
                        <a:t>до 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50 процентов </a:t>
                      </a:r>
                      <a:r>
                        <a:rPr lang="ru-RU" sz="900" b="1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lang="ru-RU" sz="900" b="1" spc="-15" dirty="0">
                          <a:latin typeface="Arial"/>
                          <a:cs typeface="Arial"/>
                        </a:rPr>
                        <a:t>суммы 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микрозайма </a:t>
                      </a:r>
                      <a:r>
                        <a:rPr lang="ru-RU" sz="900" b="1" dirty="0">
                          <a:latin typeface="Arial"/>
                          <a:cs typeface="Arial"/>
                        </a:rPr>
                        <a:t>+ 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залог</a:t>
                      </a:r>
                      <a:r>
                        <a:rPr lang="ru-RU"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b="1" spc="-10" dirty="0">
                          <a:latin typeface="Arial"/>
                          <a:cs typeface="Arial"/>
                        </a:rPr>
                        <a:t>имущества не менее 50%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sz="900" b="1" spc="-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88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ПОДАТЬ</a:t>
                      </a:r>
                      <a:r>
                        <a:rPr sz="9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ЗАЯВКУ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u="sng" spc="-22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ФАСТТРЕК.РФ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через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МФЦ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бизнеса (г. Казань,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ул.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Петербургская,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д.</a:t>
                      </a:r>
                      <a:r>
                        <a:rPr sz="9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28).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187572" y="4619304"/>
            <a:ext cx="5314822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900" b="1" spc="-5" dirty="0">
                <a:latin typeface="Arial"/>
                <a:cs typeface="Arial"/>
              </a:rPr>
              <a:t>По всем возникшим вопросам можете обратится на горячую линию:  </a:t>
            </a:r>
            <a:r>
              <a:rPr sz="900" b="1" dirty="0">
                <a:latin typeface="Arial"/>
                <a:cs typeface="Arial"/>
              </a:rPr>
              <a:t>(843)</a:t>
            </a:r>
            <a:r>
              <a:rPr sz="900" b="1" spc="-4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524-90-90</a:t>
            </a:r>
            <a:endParaRPr lang="ru-RU" sz="9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413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2622803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24326" y="644270"/>
          <a:ext cx="5605779" cy="3087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5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71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10820" marR="204470" algn="ctr">
                        <a:lnSpc>
                          <a:spcPct val="1075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Субъект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МСП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должен 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осуществлять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реализацию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продукции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через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электронные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торговые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52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Участие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образовательных вебинарах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ведущих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маркетплейсов по вопросам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работы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площадках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2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52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Предоставление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услуг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по сертификации</a:t>
                      </a:r>
                      <a:r>
                        <a:rPr sz="9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продукции,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размещаемой на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маркетплейсах,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сумму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до 300 000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рублей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1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52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73025" marR="139700">
                        <a:lnSpc>
                          <a:spcPct val="1078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Предоставление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услуги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по продвижению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продукции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МСП,  размещенной на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маркетплейсах,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сумму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до 100 000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рублей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118485" y="348741"/>
            <a:ext cx="2080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EC5238"/>
                </a:solidFill>
                <a:latin typeface="Arial"/>
                <a:cs typeface="Arial"/>
              </a:rPr>
              <a:t>МЕРЫ </a:t>
            </a:r>
            <a:r>
              <a:rPr sz="1200" b="1" spc="-10" dirty="0">
                <a:solidFill>
                  <a:srgbClr val="EC5238"/>
                </a:solidFill>
                <a:latin typeface="Arial"/>
                <a:cs typeface="Arial"/>
              </a:rPr>
              <a:t>ПОДДЕРЖКИ</a:t>
            </a:r>
            <a:r>
              <a:rPr sz="1200" b="1" spc="-35" dirty="0">
                <a:solidFill>
                  <a:srgbClr val="EC523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EC5238"/>
                </a:solidFill>
                <a:latin typeface="Arial"/>
                <a:cs typeface="Arial"/>
              </a:rPr>
              <a:t>СМСП: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8584" y="324358"/>
            <a:ext cx="21342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0029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МЕРЫ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ПОДДЕРЖКИ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ДЛЯ 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СМСП, РЕАЛИЗУЮЩИХ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ПРОДУКЦИЮ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ЧЕРЕЗ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ЭЛЕКТРОННЫЕ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ТОРГОВЫЕ  ПЛОЩАДКИ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06CF3A95-B7ED-4568-98E5-42BFF7C6C2B3}"/>
              </a:ext>
            </a:extLst>
          </p:cNvPr>
          <p:cNvSpPr txBox="1"/>
          <p:nvPr/>
        </p:nvSpPr>
        <p:spPr>
          <a:xfrm>
            <a:off x="3332734" y="4288748"/>
            <a:ext cx="5314822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900" b="1" spc="-5" dirty="0">
                <a:latin typeface="Arial"/>
                <a:cs typeface="Arial"/>
              </a:rPr>
              <a:t>По всем возникшим вопросам можете обратится на горячую линию:  </a:t>
            </a:r>
            <a:r>
              <a:rPr sz="900" b="1" dirty="0">
                <a:latin typeface="Arial"/>
                <a:cs typeface="Arial"/>
              </a:rPr>
              <a:t>(843)</a:t>
            </a:r>
            <a:r>
              <a:rPr sz="900" b="1" spc="-4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524-90-90</a:t>
            </a:r>
            <a:endParaRPr lang="ru-RU" sz="9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2622803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24326" y="1047496"/>
          <a:ext cx="5820409" cy="2532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8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4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C5238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07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Содействие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подготовке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переводе материалов на иностранные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C5238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07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языки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35">
                <a:tc rowSpan="2"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СМСП,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C5238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Содействие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создании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сайта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на иностранном</a:t>
                      </a:r>
                      <a:r>
                        <a:rPr sz="9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языке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C52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520">
                <a:tc>
                  <a:txBody>
                    <a:bodyPr/>
                    <a:lstStyle/>
                    <a:p>
                      <a:pPr marR="132715" algn="r">
                        <a:lnSpc>
                          <a:spcPts val="1360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входящих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реестр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C5238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Содействие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приведении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продукции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9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212">
                <a:tc>
                  <a:txBody>
                    <a:bodyPr/>
                    <a:lstStyle/>
                    <a:p>
                      <a:pPr marR="159385" algn="r">
                        <a:lnSpc>
                          <a:spcPts val="1425"/>
                        </a:lnSpc>
                        <a:spcBef>
                          <a:spcPts val="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центра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C5238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01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требованиями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экспорта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638">
                <a:tc>
                  <a:txBody>
                    <a:bodyPr/>
                    <a:lstStyle/>
                    <a:p>
                      <a:pPr marL="4781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экспортно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C5238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015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Содействие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размещении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международных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электронных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583">
                <a:tc>
                  <a:txBody>
                    <a:bodyPr/>
                    <a:lstStyle/>
                    <a:p>
                      <a:pPr marR="167640" algn="r">
                        <a:lnSpc>
                          <a:spcPts val="135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ро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нны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C523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площадках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4">
                <a:tc rowSpan="2">
                  <a:txBody>
                    <a:bodyPr/>
                    <a:lstStyle/>
                    <a:p>
                      <a:pPr marL="221615">
                        <a:lnSpc>
                          <a:spcPts val="1425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субъектов СМСП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C523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8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C5238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07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Организация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участия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международных</a:t>
                      </a:r>
                      <a:r>
                        <a:rPr sz="9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выставочно-ярмарочных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C5238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07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мероприятиях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5238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Консультирование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ВЭД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490210" y="4543222"/>
            <a:ext cx="33583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Подробности </a:t>
            </a:r>
            <a:r>
              <a:rPr sz="900" b="1" dirty="0">
                <a:latin typeface="Arial"/>
                <a:cs typeface="Arial"/>
              </a:rPr>
              <a:t>по </a:t>
            </a:r>
            <a:r>
              <a:rPr sz="900" b="1" spc="-5" dirty="0">
                <a:latin typeface="Arial"/>
                <a:cs typeface="Arial"/>
              </a:rPr>
              <a:t>телефону: </a:t>
            </a:r>
            <a:r>
              <a:rPr sz="900" b="1" dirty="0">
                <a:latin typeface="Arial"/>
                <a:cs typeface="Arial"/>
              </a:rPr>
              <a:t>(843) 222 90-60, доб. 271,</a:t>
            </a:r>
            <a:r>
              <a:rPr sz="900" b="1" spc="-9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272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8485" y="600278"/>
            <a:ext cx="20808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EC5238"/>
                </a:solidFill>
                <a:latin typeface="Arial"/>
                <a:cs typeface="Arial"/>
              </a:rPr>
              <a:t>МЕРЫ </a:t>
            </a:r>
            <a:r>
              <a:rPr sz="1200" b="1" spc="-10" dirty="0">
                <a:solidFill>
                  <a:srgbClr val="EC5238"/>
                </a:solidFill>
                <a:latin typeface="Arial"/>
                <a:cs typeface="Arial"/>
              </a:rPr>
              <a:t>ПОДДЕРЖКИ</a:t>
            </a:r>
            <a:r>
              <a:rPr sz="1200" b="1" spc="-30" dirty="0">
                <a:solidFill>
                  <a:srgbClr val="EC523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EC5238"/>
                </a:solidFill>
                <a:latin typeface="Arial"/>
                <a:cs typeface="Arial"/>
              </a:rPr>
              <a:t>СМСП: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9168" y="365506"/>
            <a:ext cx="21666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2415">
              <a:lnSpc>
                <a:spcPct val="1108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МЕРЫ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ПОДДЕРЖКИ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ДЛЯ 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ЭКСПОРТНО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ОРИЕНТИРОВАННЫХ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СМСП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6520" y="617731"/>
            <a:ext cx="2697479" cy="4519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613659" cy="5143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0296" y="4356608"/>
            <a:ext cx="59626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FP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.RU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561" y="176021"/>
            <a:ext cx="18872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КАК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ПОЛУЧИТЬ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МЕРЫ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ПОДДЕРЖКИ?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23008" y="2234776"/>
            <a:ext cx="391795" cy="390525"/>
            <a:chOff x="3113532" y="1929383"/>
            <a:chExt cx="391795" cy="390525"/>
          </a:xfrm>
        </p:grpSpPr>
        <p:sp>
          <p:nvSpPr>
            <p:cNvPr id="7" name="object 7"/>
            <p:cNvSpPr/>
            <p:nvPr/>
          </p:nvSpPr>
          <p:spPr>
            <a:xfrm>
              <a:off x="3113532" y="1929383"/>
              <a:ext cx="391795" cy="390525"/>
            </a:xfrm>
            <a:custGeom>
              <a:avLst/>
              <a:gdLst/>
              <a:ahLst/>
              <a:cxnLst/>
              <a:rect l="l" t="t" r="r" b="b"/>
              <a:pathLst>
                <a:path w="391795" h="390525">
                  <a:moveTo>
                    <a:pt x="195833" y="0"/>
                  </a:moveTo>
                  <a:lnTo>
                    <a:pt x="150915" y="5154"/>
                  </a:lnTo>
                  <a:lnTo>
                    <a:pt x="109690" y="19834"/>
                  </a:lnTo>
                  <a:lnTo>
                    <a:pt x="73329" y="42867"/>
                  </a:lnTo>
                  <a:lnTo>
                    <a:pt x="43007" y="73080"/>
                  </a:lnTo>
                  <a:lnTo>
                    <a:pt x="19896" y="109301"/>
                  </a:lnTo>
                  <a:lnTo>
                    <a:pt x="5169" y="150356"/>
                  </a:lnTo>
                  <a:lnTo>
                    <a:pt x="0" y="195072"/>
                  </a:lnTo>
                  <a:lnTo>
                    <a:pt x="5169" y="239787"/>
                  </a:lnTo>
                  <a:lnTo>
                    <a:pt x="19896" y="280842"/>
                  </a:lnTo>
                  <a:lnTo>
                    <a:pt x="43007" y="317063"/>
                  </a:lnTo>
                  <a:lnTo>
                    <a:pt x="73329" y="347276"/>
                  </a:lnTo>
                  <a:lnTo>
                    <a:pt x="109690" y="370309"/>
                  </a:lnTo>
                  <a:lnTo>
                    <a:pt x="150915" y="384989"/>
                  </a:lnTo>
                  <a:lnTo>
                    <a:pt x="195833" y="390144"/>
                  </a:lnTo>
                  <a:lnTo>
                    <a:pt x="240752" y="384989"/>
                  </a:lnTo>
                  <a:lnTo>
                    <a:pt x="281977" y="370309"/>
                  </a:lnTo>
                  <a:lnTo>
                    <a:pt x="318338" y="347276"/>
                  </a:lnTo>
                  <a:lnTo>
                    <a:pt x="348660" y="317063"/>
                  </a:lnTo>
                  <a:lnTo>
                    <a:pt x="371771" y="280842"/>
                  </a:lnTo>
                  <a:lnTo>
                    <a:pt x="386498" y="239787"/>
                  </a:lnTo>
                  <a:lnTo>
                    <a:pt x="391668" y="195072"/>
                  </a:lnTo>
                  <a:lnTo>
                    <a:pt x="386498" y="150356"/>
                  </a:lnTo>
                  <a:lnTo>
                    <a:pt x="371771" y="109301"/>
                  </a:lnTo>
                  <a:lnTo>
                    <a:pt x="348660" y="73080"/>
                  </a:lnTo>
                  <a:lnTo>
                    <a:pt x="318338" y="42867"/>
                  </a:lnTo>
                  <a:lnTo>
                    <a:pt x="281977" y="19834"/>
                  </a:lnTo>
                  <a:lnTo>
                    <a:pt x="240752" y="5154"/>
                  </a:lnTo>
                  <a:lnTo>
                    <a:pt x="195833" y="0"/>
                  </a:lnTo>
                  <a:close/>
                </a:path>
              </a:pathLst>
            </a:custGeom>
            <a:solidFill>
              <a:srgbClr val="EC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2721" y="2039624"/>
              <a:ext cx="202130" cy="2011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99082" y="2050647"/>
            <a:ext cx="2168142" cy="1737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1050" b="1" dirty="0">
              <a:latin typeface="Arial"/>
              <a:cs typeface="Arial"/>
            </a:endParaRPr>
          </a:p>
          <a:p>
            <a:pPr marL="12700">
              <a:spcBef>
                <a:spcPts val="105"/>
              </a:spcBef>
            </a:pPr>
            <a:r>
              <a:rPr lang="ru-RU" sz="1050" b="1" dirty="0">
                <a:latin typeface="Arial"/>
                <a:cs typeface="Arial"/>
              </a:rPr>
              <a:t>+7 (843) 524 90</a:t>
            </a:r>
            <a:r>
              <a:rPr lang="ru-RU" sz="1050" b="1" spc="-30" dirty="0">
                <a:latin typeface="Arial"/>
                <a:cs typeface="Arial"/>
              </a:rPr>
              <a:t> </a:t>
            </a:r>
            <a:r>
              <a:rPr lang="ru-RU" sz="1050" b="1" dirty="0">
                <a:latin typeface="Arial"/>
                <a:cs typeface="Arial"/>
              </a:rPr>
              <a:t>90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105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1050" b="1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endParaRPr lang="ru-RU" sz="1050" b="1" spc="-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050" b="1" spc="-5" dirty="0">
                <a:latin typeface="Arial"/>
                <a:cs typeface="Arial"/>
              </a:rPr>
              <a:t>MERT.TATARSTAN.RU </a:t>
            </a:r>
            <a:r>
              <a:rPr sz="1050" b="1" dirty="0">
                <a:latin typeface="Arial"/>
                <a:cs typeface="Arial"/>
              </a:rPr>
              <a:t>|  FPPRT.RU | GARFONDRT.RU</a:t>
            </a:r>
            <a:r>
              <a:rPr sz="1050" b="1" spc="-1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|  ФАСТТРЕК.РФ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spc="-5" dirty="0">
                <a:latin typeface="Arial"/>
                <a:cs typeface="Arial"/>
                <a:hlinkClick r:id="rId5"/>
              </a:rPr>
              <a:t>INFO@FPPRT.RU</a:t>
            </a:r>
            <a:endParaRPr sz="1050" b="1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08428" y="132714"/>
            <a:ext cx="5327142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011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ЗА </a:t>
            </a:r>
            <a:r>
              <a:rPr spc="-35" dirty="0"/>
              <a:t>КОНСУЛЬТАЦИЕЙ </a:t>
            </a:r>
            <a:r>
              <a:rPr dirty="0"/>
              <a:t>ВЫ </a:t>
            </a:r>
            <a:r>
              <a:rPr spc="-10" dirty="0"/>
              <a:t>МОЖЕТЕ  </a:t>
            </a:r>
            <a:r>
              <a:rPr spc="-35" dirty="0"/>
              <a:t>ОБРАТИТЬСЯ </a:t>
            </a:r>
            <a:r>
              <a:rPr dirty="0"/>
              <a:t>В ФОНД</a:t>
            </a:r>
            <a:r>
              <a:rPr spc="-85" dirty="0"/>
              <a:t> </a:t>
            </a:r>
            <a:r>
              <a:rPr spc="-10" dirty="0"/>
              <a:t>ПОДДЕРЖКИ  </a:t>
            </a:r>
            <a:r>
              <a:rPr spc="-20" dirty="0"/>
              <a:t>ПРЕДПРИНИМАТЕЛЬСТВА</a:t>
            </a:r>
          </a:p>
          <a:p>
            <a:pPr marL="880110">
              <a:lnSpc>
                <a:spcPct val="100000"/>
              </a:lnSpc>
            </a:pPr>
            <a:r>
              <a:rPr spc="-5" dirty="0"/>
              <a:t>РЕСПУБЛИКИ</a:t>
            </a:r>
            <a:r>
              <a:rPr spc="-25" dirty="0"/>
              <a:t> </a:t>
            </a:r>
            <a:r>
              <a:rPr spc="-55" dirty="0"/>
              <a:t>ТАТАРСТАН</a:t>
            </a:r>
          </a:p>
        </p:txBody>
      </p:sp>
      <p:sp>
        <p:nvSpPr>
          <p:cNvPr id="11" name="object 11"/>
          <p:cNvSpPr/>
          <p:nvPr/>
        </p:nvSpPr>
        <p:spPr>
          <a:xfrm>
            <a:off x="3166620" y="2082376"/>
            <a:ext cx="504825" cy="45720"/>
          </a:xfrm>
          <a:custGeom>
            <a:avLst/>
            <a:gdLst/>
            <a:ahLst/>
            <a:cxnLst/>
            <a:rect l="l" t="t" r="r" b="b"/>
            <a:pathLst>
              <a:path w="504825" h="45719">
                <a:moveTo>
                  <a:pt x="504444" y="0"/>
                </a:moveTo>
                <a:lnTo>
                  <a:pt x="0" y="0"/>
                </a:lnTo>
                <a:lnTo>
                  <a:pt x="0" y="45720"/>
                </a:lnTo>
                <a:lnTo>
                  <a:pt x="504444" y="45720"/>
                </a:lnTo>
                <a:lnTo>
                  <a:pt x="504444" y="0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223008" y="3464644"/>
            <a:ext cx="391795" cy="390525"/>
            <a:chOff x="3113532" y="3159251"/>
            <a:chExt cx="391795" cy="390525"/>
          </a:xfrm>
        </p:grpSpPr>
        <p:sp>
          <p:nvSpPr>
            <p:cNvPr id="13" name="object 13"/>
            <p:cNvSpPr/>
            <p:nvPr/>
          </p:nvSpPr>
          <p:spPr>
            <a:xfrm>
              <a:off x="3113532" y="3159251"/>
              <a:ext cx="391795" cy="390525"/>
            </a:xfrm>
            <a:custGeom>
              <a:avLst/>
              <a:gdLst/>
              <a:ahLst/>
              <a:cxnLst/>
              <a:rect l="l" t="t" r="r" b="b"/>
              <a:pathLst>
                <a:path w="391795" h="390525">
                  <a:moveTo>
                    <a:pt x="195833" y="0"/>
                  </a:moveTo>
                  <a:lnTo>
                    <a:pt x="150915" y="5154"/>
                  </a:lnTo>
                  <a:lnTo>
                    <a:pt x="109690" y="19834"/>
                  </a:lnTo>
                  <a:lnTo>
                    <a:pt x="73329" y="42867"/>
                  </a:lnTo>
                  <a:lnTo>
                    <a:pt x="43007" y="73080"/>
                  </a:lnTo>
                  <a:lnTo>
                    <a:pt x="19896" y="109301"/>
                  </a:lnTo>
                  <a:lnTo>
                    <a:pt x="5169" y="150356"/>
                  </a:lnTo>
                  <a:lnTo>
                    <a:pt x="0" y="195072"/>
                  </a:lnTo>
                  <a:lnTo>
                    <a:pt x="5169" y="239787"/>
                  </a:lnTo>
                  <a:lnTo>
                    <a:pt x="19896" y="280842"/>
                  </a:lnTo>
                  <a:lnTo>
                    <a:pt x="43007" y="317063"/>
                  </a:lnTo>
                  <a:lnTo>
                    <a:pt x="73329" y="347276"/>
                  </a:lnTo>
                  <a:lnTo>
                    <a:pt x="109690" y="370309"/>
                  </a:lnTo>
                  <a:lnTo>
                    <a:pt x="150915" y="384989"/>
                  </a:lnTo>
                  <a:lnTo>
                    <a:pt x="195833" y="390144"/>
                  </a:lnTo>
                  <a:lnTo>
                    <a:pt x="240752" y="384989"/>
                  </a:lnTo>
                  <a:lnTo>
                    <a:pt x="281977" y="370309"/>
                  </a:lnTo>
                  <a:lnTo>
                    <a:pt x="318338" y="347276"/>
                  </a:lnTo>
                  <a:lnTo>
                    <a:pt x="348660" y="317063"/>
                  </a:lnTo>
                  <a:lnTo>
                    <a:pt x="371771" y="280842"/>
                  </a:lnTo>
                  <a:lnTo>
                    <a:pt x="386498" y="239787"/>
                  </a:lnTo>
                  <a:lnTo>
                    <a:pt x="391668" y="195072"/>
                  </a:lnTo>
                  <a:lnTo>
                    <a:pt x="386498" y="150356"/>
                  </a:lnTo>
                  <a:lnTo>
                    <a:pt x="371771" y="109301"/>
                  </a:lnTo>
                  <a:lnTo>
                    <a:pt x="348660" y="73080"/>
                  </a:lnTo>
                  <a:lnTo>
                    <a:pt x="318338" y="42867"/>
                  </a:lnTo>
                  <a:lnTo>
                    <a:pt x="281977" y="19834"/>
                  </a:lnTo>
                  <a:lnTo>
                    <a:pt x="240752" y="5154"/>
                  </a:lnTo>
                  <a:lnTo>
                    <a:pt x="195833" y="0"/>
                  </a:lnTo>
                  <a:close/>
                </a:path>
              </a:pathLst>
            </a:custGeom>
            <a:solidFill>
              <a:srgbClr val="EC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7653" y="3274073"/>
              <a:ext cx="192727" cy="1622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223008" y="4054433"/>
            <a:ext cx="391795" cy="390525"/>
            <a:chOff x="3113532" y="3749040"/>
            <a:chExt cx="391795" cy="390525"/>
          </a:xfrm>
        </p:grpSpPr>
        <p:sp>
          <p:nvSpPr>
            <p:cNvPr id="16" name="object 16"/>
            <p:cNvSpPr/>
            <p:nvPr/>
          </p:nvSpPr>
          <p:spPr>
            <a:xfrm>
              <a:off x="3113532" y="3749040"/>
              <a:ext cx="391795" cy="390525"/>
            </a:xfrm>
            <a:custGeom>
              <a:avLst/>
              <a:gdLst/>
              <a:ahLst/>
              <a:cxnLst/>
              <a:rect l="l" t="t" r="r" b="b"/>
              <a:pathLst>
                <a:path w="391795" h="390525">
                  <a:moveTo>
                    <a:pt x="195833" y="0"/>
                  </a:moveTo>
                  <a:lnTo>
                    <a:pt x="150915" y="5154"/>
                  </a:lnTo>
                  <a:lnTo>
                    <a:pt x="109690" y="19834"/>
                  </a:lnTo>
                  <a:lnTo>
                    <a:pt x="73329" y="42867"/>
                  </a:lnTo>
                  <a:lnTo>
                    <a:pt x="43007" y="73080"/>
                  </a:lnTo>
                  <a:lnTo>
                    <a:pt x="19896" y="109301"/>
                  </a:lnTo>
                  <a:lnTo>
                    <a:pt x="5169" y="150356"/>
                  </a:lnTo>
                  <a:lnTo>
                    <a:pt x="0" y="195072"/>
                  </a:lnTo>
                  <a:lnTo>
                    <a:pt x="5169" y="239799"/>
                  </a:lnTo>
                  <a:lnTo>
                    <a:pt x="19896" y="280859"/>
                  </a:lnTo>
                  <a:lnTo>
                    <a:pt x="43007" y="317079"/>
                  </a:lnTo>
                  <a:lnTo>
                    <a:pt x="73329" y="347288"/>
                  </a:lnTo>
                  <a:lnTo>
                    <a:pt x="109690" y="370316"/>
                  </a:lnTo>
                  <a:lnTo>
                    <a:pt x="150915" y="384991"/>
                  </a:lnTo>
                  <a:lnTo>
                    <a:pt x="195833" y="390144"/>
                  </a:lnTo>
                  <a:lnTo>
                    <a:pt x="240752" y="384991"/>
                  </a:lnTo>
                  <a:lnTo>
                    <a:pt x="281977" y="370316"/>
                  </a:lnTo>
                  <a:lnTo>
                    <a:pt x="318338" y="347288"/>
                  </a:lnTo>
                  <a:lnTo>
                    <a:pt x="348660" y="317079"/>
                  </a:lnTo>
                  <a:lnTo>
                    <a:pt x="371771" y="280859"/>
                  </a:lnTo>
                  <a:lnTo>
                    <a:pt x="386498" y="239799"/>
                  </a:lnTo>
                  <a:lnTo>
                    <a:pt x="391668" y="195072"/>
                  </a:lnTo>
                  <a:lnTo>
                    <a:pt x="386498" y="150356"/>
                  </a:lnTo>
                  <a:lnTo>
                    <a:pt x="371771" y="109301"/>
                  </a:lnTo>
                  <a:lnTo>
                    <a:pt x="348660" y="73080"/>
                  </a:lnTo>
                  <a:lnTo>
                    <a:pt x="318338" y="42867"/>
                  </a:lnTo>
                  <a:lnTo>
                    <a:pt x="281977" y="19834"/>
                  </a:lnTo>
                  <a:lnTo>
                    <a:pt x="240752" y="5154"/>
                  </a:lnTo>
                  <a:lnTo>
                    <a:pt x="195833" y="0"/>
                  </a:lnTo>
                  <a:close/>
                </a:path>
              </a:pathLst>
            </a:custGeom>
            <a:solidFill>
              <a:srgbClr val="EC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43374" y="3838393"/>
              <a:ext cx="138814" cy="2224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91994" y="4148381"/>
            <a:ext cx="2318512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КАЗАНЬ, УЛ. </a:t>
            </a:r>
            <a:r>
              <a:rPr sz="1000" b="1" spc="-5" dirty="0">
                <a:latin typeface="Arial"/>
                <a:cs typeface="Arial"/>
              </a:rPr>
              <a:t>ПЕТЕРБУРГСКАЯ</a:t>
            </a:r>
            <a:r>
              <a:rPr sz="1000" b="1" spc="-8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28.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2692" y="3467100"/>
            <a:ext cx="827532" cy="827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3223008" y="2848948"/>
            <a:ext cx="391795" cy="391795"/>
            <a:chOff x="3113532" y="2543555"/>
            <a:chExt cx="391795" cy="391795"/>
          </a:xfrm>
        </p:grpSpPr>
        <p:sp>
          <p:nvSpPr>
            <p:cNvPr id="27" name="object 27"/>
            <p:cNvSpPr/>
            <p:nvPr/>
          </p:nvSpPr>
          <p:spPr>
            <a:xfrm>
              <a:off x="3113532" y="2543555"/>
              <a:ext cx="391795" cy="391795"/>
            </a:xfrm>
            <a:custGeom>
              <a:avLst/>
              <a:gdLst/>
              <a:ahLst/>
              <a:cxnLst/>
              <a:rect l="l" t="t" r="r" b="b"/>
              <a:pathLst>
                <a:path w="391795" h="391794">
                  <a:moveTo>
                    <a:pt x="195833" y="0"/>
                  </a:moveTo>
                  <a:lnTo>
                    <a:pt x="150915" y="5169"/>
                  </a:lnTo>
                  <a:lnTo>
                    <a:pt x="109690" y="19896"/>
                  </a:lnTo>
                  <a:lnTo>
                    <a:pt x="73329" y="43007"/>
                  </a:lnTo>
                  <a:lnTo>
                    <a:pt x="43007" y="73329"/>
                  </a:lnTo>
                  <a:lnTo>
                    <a:pt x="19896" y="109690"/>
                  </a:lnTo>
                  <a:lnTo>
                    <a:pt x="5169" y="150915"/>
                  </a:lnTo>
                  <a:lnTo>
                    <a:pt x="0" y="195833"/>
                  </a:lnTo>
                  <a:lnTo>
                    <a:pt x="5169" y="240752"/>
                  </a:lnTo>
                  <a:lnTo>
                    <a:pt x="19896" y="281977"/>
                  </a:lnTo>
                  <a:lnTo>
                    <a:pt x="43007" y="318338"/>
                  </a:lnTo>
                  <a:lnTo>
                    <a:pt x="73329" y="348660"/>
                  </a:lnTo>
                  <a:lnTo>
                    <a:pt x="109690" y="371771"/>
                  </a:lnTo>
                  <a:lnTo>
                    <a:pt x="150915" y="386498"/>
                  </a:lnTo>
                  <a:lnTo>
                    <a:pt x="195833" y="391668"/>
                  </a:lnTo>
                  <a:lnTo>
                    <a:pt x="240752" y="386498"/>
                  </a:lnTo>
                  <a:lnTo>
                    <a:pt x="281977" y="371771"/>
                  </a:lnTo>
                  <a:lnTo>
                    <a:pt x="318338" y="348660"/>
                  </a:lnTo>
                  <a:lnTo>
                    <a:pt x="348660" y="318338"/>
                  </a:lnTo>
                  <a:lnTo>
                    <a:pt x="371771" y="281977"/>
                  </a:lnTo>
                  <a:lnTo>
                    <a:pt x="386498" y="240752"/>
                  </a:lnTo>
                  <a:lnTo>
                    <a:pt x="391668" y="195833"/>
                  </a:lnTo>
                  <a:lnTo>
                    <a:pt x="386498" y="150915"/>
                  </a:lnTo>
                  <a:lnTo>
                    <a:pt x="371771" y="109690"/>
                  </a:lnTo>
                  <a:lnTo>
                    <a:pt x="348660" y="73329"/>
                  </a:lnTo>
                  <a:lnTo>
                    <a:pt x="318338" y="43007"/>
                  </a:lnTo>
                  <a:lnTo>
                    <a:pt x="281977" y="19896"/>
                  </a:lnTo>
                  <a:lnTo>
                    <a:pt x="240752" y="5169"/>
                  </a:lnTo>
                  <a:lnTo>
                    <a:pt x="195833" y="0"/>
                  </a:lnTo>
                  <a:close/>
                </a:path>
              </a:pathLst>
            </a:custGeom>
            <a:solidFill>
              <a:srgbClr val="EC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11399" y="2644497"/>
              <a:ext cx="205234" cy="20663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0BD5C-61FE-4293-9D7B-E99EA9F7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760AFE-DCFC-47AE-A032-55F81CD0E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EDEB83-0D3E-4FEE-B4D3-BABC904FC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994"/>
            <a:ext cx="9100576" cy="643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2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EA4BB-FFA7-413C-A803-8FE2C79A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CB7C87-0419-4A8B-A821-31DD95120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5151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6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2BD21-A600-4137-9DA0-6D4967093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5E9763-CB4F-48F1-B2BA-705A2333A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03" y="0"/>
            <a:ext cx="75151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19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2663</Words>
  <Application>Microsoft Office PowerPoint</Application>
  <PresentationFormat>Экран (16:9)</PresentationFormat>
  <Paragraphs>448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Open Sans</vt:lpstr>
      <vt:lpstr>Times New Roman</vt:lpstr>
      <vt:lpstr>Wingdings</vt:lpstr>
      <vt:lpstr>Office Theme</vt:lpstr>
      <vt:lpstr>mert.tatarstan.ru  fpprt.ru  garfondrt.ru  фасттрек.рф</vt:lpstr>
      <vt:lpstr>Презентация PowerPoint</vt:lpstr>
      <vt:lpstr>Презентация PowerPoint</vt:lpstr>
      <vt:lpstr>Презентация PowerPoint</vt:lpstr>
      <vt:lpstr>Презентация PowerPoint</vt:lpstr>
      <vt:lpstr>ЗА КОНСУЛЬТАЦИЕЙ ВЫ МОЖЕТЕ  ОБРАТИТЬСЯ В ФОНД ПОДДЕРЖКИ  ПРЕДПРИНИМАТЕЛЬСТВА РЕСПУБЛИКИ ТАТАРСТАН</vt:lpstr>
      <vt:lpstr>Презентация PowerPoint</vt:lpstr>
      <vt:lpstr>Презентация PowerPoint</vt:lpstr>
      <vt:lpstr>Презентация PowerPoint</vt:lpstr>
      <vt:lpstr>Инвестиционно-венчурный фонд Республики Татарстан  Фонд Развития Промышленности</vt:lpstr>
      <vt:lpstr>|ПРОГРАММА "ПРОЕКТЫ РАЗВИТИЯ"</vt:lpstr>
      <vt:lpstr>|ПРОГРАММА "КОМПЛЕКТУЮЩИЕ ИЗДЕЛИЯ"</vt:lpstr>
      <vt:lpstr>|ПРОГРАММА "ПРОЕКТЫ ЛЕСНОЙ ПРОМЫШЛЕННОСТИ"</vt:lpstr>
      <vt:lpstr>ОТРАСЛЕВЫЕ НАПРАВЛЕНИЯ, ФИНАНСИРУЕМЫЕ ФРП</vt:lpstr>
      <vt:lpstr>|ОТРАСЛЕВЫЕ НАПРАВЛЕНИЯ, НЕ ФИНАНСИРУЕМЫЕ ФРП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преимущества кредитных продуктов  МСП Банка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 Windows</cp:lastModifiedBy>
  <cp:revision>16</cp:revision>
  <dcterms:created xsi:type="dcterms:W3CDTF">2021-02-04T05:45:20Z</dcterms:created>
  <dcterms:modified xsi:type="dcterms:W3CDTF">2021-02-18T14:11:51Z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2021-02-04T00:00:00Z</vt:filetime>
  </property>
</Properties>
</file>