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108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2%20&#1074;%20Microsoft%20PowerPoint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../embeddings/oleObject1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802641096033321E-2"/>
          <c:y val="0.12803379642879492"/>
          <c:w val="0.42013605442176871"/>
          <c:h val="0.71099959389684975"/>
        </c:manualLayout>
      </c:layout>
      <c:pieChart>
        <c:varyColors val="1"/>
        <c:ser>
          <c:idx val="0"/>
          <c:order val="0"/>
          <c:dLbls>
            <c:dLbl>
              <c:idx val="3"/>
              <c:layout>
                <c:manualLayout>
                  <c:x val="1.198001477062912E-2"/>
                  <c:y val="4.67418170297184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B90-423F-AA59-88FEAA12A7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0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нет, такой практики нет</c:v>
                </c:pt>
                <c:pt idx="1">
                  <c:v>да, существует</c:v>
                </c:pt>
                <c:pt idx="2">
                  <c:v>затрудняюсь ответить</c:v>
                </c:pt>
                <c:pt idx="3">
                  <c:v>другое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</c:v>
                </c:pt>
                <c:pt idx="1">
                  <c:v>34</c:v>
                </c:pt>
                <c:pt idx="2">
                  <c:v>17.5</c:v>
                </c:pt>
                <c:pt idx="3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B90-423F-AA59-88FEAA12A7B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1"/>
        <c:txPr>
          <a:bodyPr/>
          <a:lstStyle/>
          <a:p>
            <a:pPr>
              <a:defRPr b="1" u="sng"/>
            </a:pPr>
            <a:endParaRPr lang="ru-RU"/>
          </a:p>
        </c:txPr>
      </c:legendEntry>
      <c:layout>
        <c:manualLayout>
          <c:xMode val="edge"/>
          <c:yMode val="edge"/>
          <c:x val="0.52937353636640483"/>
          <c:y val="9.5904751828851553E-2"/>
          <c:w val="0.44109806792731204"/>
          <c:h val="0.7270479106584241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3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751-4DD9-AEE1-5CB767198D93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751-4DD9-AEE1-5CB767198D93}"/>
              </c:ext>
            </c:extLst>
          </c:dPt>
          <c:dLbls>
            <c:dLbl>
              <c:idx val="0"/>
              <c:layout>
                <c:manualLayout>
                  <c:x val="3.345031872622591E-3"/>
                  <c:y val="0.1511420916034877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751-4DD9-AEE1-5CB767198D93}"/>
                </c:ext>
              </c:extLst>
            </c:dLbl>
            <c:dLbl>
              <c:idx val="1"/>
              <c:layout>
                <c:manualLayout>
                  <c:x val="2.2300212484150607E-3"/>
                  <c:y val="0.148780496422183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751-4DD9-AEE1-5CB767198D93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'[Диаграмма в Microsoft PowerPoint]Лист1'!$A$57:$A$58</c:f>
              <c:strCache>
                <c:ptCount val="2"/>
                <c:pt idx="0">
                  <c:v>дружелюбные</c:v>
                </c:pt>
                <c:pt idx="1">
                  <c:v>терпимые</c:v>
                </c:pt>
              </c:strCache>
            </c:strRef>
          </c:cat>
          <c:val>
            <c:numRef>
              <c:f>'[Диаграмма в Microsoft PowerPoint]Лист1'!$B$57:$B$58</c:f>
              <c:numCache>
                <c:formatCode>General</c:formatCode>
                <c:ptCount val="2"/>
                <c:pt idx="0">
                  <c:v>72</c:v>
                </c:pt>
                <c:pt idx="1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51-4DD9-AEE1-5CB767198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356224"/>
        <c:axId val="34358016"/>
      </c:barChart>
      <c:catAx>
        <c:axId val="3435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358016"/>
        <c:crosses val="autoZero"/>
        <c:auto val="1"/>
        <c:lblAlgn val="ctr"/>
        <c:lblOffset val="100"/>
        <c:noMultiLvlLbl val="0"/>
      </c:catAx>
      <c:valAx>
        <c:axId val="34358016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35622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3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249896067544813E-2"/>
          <c:y val="5.2191890534380905E-2"/>
          <c:w val="0.40414999618262365"/>
          <c:h val="0.845135762964902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9.1951615338325861E-3"/>
                  <c:y val="2.253805690026310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0AF-4C8B-B917-860D8AEB0B68}"/>
                </c:ext>
              </c:extLst>
            </c:dLbl>
            <c:dLbl>
              <c:idx val="2"/>
              <c:layout>
                <c:manualLayout>
                  <c:x val="-5.7440664768003184E-2"/>
                  <c:y val="-0.1556555475133236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0AF-4C8B-B917-860D8AEB0B68}"/>
                </c:ext>
              </c:extLst>
            </c:dLbl>
            <c:dLbl>
              <c:idx val="3"/>
              <c:layout>
                <c:manualLayout>
                  <c:x val="1.6643670983344457E-2"/>
                  <c:y val="-2.212209236180415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0AF-4C8B-B917-860D8AEB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'[Диаграмма в Microsoft PowerPoint]Лист1'!$A$2:$A$9</c:f>
              <c:strCache>
                <c:ptCount val="8"/>
                <c:pt idx="0">
                  <c:v>на дополнительные занятия </c:v>
                </c:pt>
                <c:pt idx="1">
                  <c:v>на подарки заведующим, воспитателям</c:v>
                </c:pt>
                <c:pt idx="2">
                  <c:v>на обеспечение питанием</c:v>
                </c:pt>
                <c:pt idx="3">
                  <c:v>на приобретение оборудования, мебели</c:v>
                </c:pt>
                <c:pt idx="4">
                  <c:v>на ремонт д/сада (или) группы</c:v>
                </c:pt>
                <c:pt idx="5">
                  <c:v>на проведение культурно – просветительских мероприятий</c:v>
                </c:pt>
                <c:pt idx="6">
                  <c:v>не собирают</c:v>
                </c:pt>
                <c:pt idx="7">
                  <c:v>на проведение выпускных, праздников</c:v>
                </c:pt>
              </c:strCache>
            </c:strRef>
          </c:cat>
          <c:val>
            <c:numRef>
              <c:f>'[Диаграмма в Microsoft PowerPoint]Лист1'!$B$2:$B$9</c:f>
              <c:numCache>
                <c:formatCode>General</c:formatCode>
                <c:ptCount val="8"/>
                <c:pt idx="0">
                  <c:v>3</c:v>
                </c:pt>
                <c:pt idx="1">
                  <c:v>35</c:v>
                </c:pt>
                <c:pt idx="2">
                  <c:v>10.8</c:v>
                </c:pt>
                <c:pt idx="3">
                  <c:v>2</c:v>
                </c:pt>
                <c:pt idx="4">
                  <c:v>7</c:v>
                </c:pt>
                <c:pt idx="5">
                  <c:v>12</c:v>
                </c:pt>
                <c:pt idx="6">
                  <c:v>10.8</c:v>
                </c:pt>
                <c:pt idx="7">
                  <c:v>18.5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0AF-4C8B-B917-860D8AEB0B6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egendEntry>
        <c:idx val="1"/>
        <c:txPr>
          <a:bodyPr anchor="t"/>
          <a:lstStyle/>
          <a:p>
            <a:pPr>
              <a:defRPr sz="2400" b="1" u="sng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48595803511860358"/>
          <c:y val="5.0093074886216213E-2"/>
          <c:w val="0.49861490837892081"/>
          <c:h val="0.9048684211268615"/>
        </c:manualLayout>
      </c:layout>
      <c:overlay val="0"/>
      <c:txPr>
        <a:bodyPr anchor="t"/>
        <a:lstStyle/>
        <a:p>
          <a:pPr>
            <a:defRPr sz="2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708729272634561E-2"/>
          <c:y val="8.4078754934554162E-2"/>
          <c:w val="0.38065983916742629"/>
          <c:h val="0.803498997511188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E04-42F0-B3EC-FD00D7EBE20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E04-42F0-B3EC-FD00D7EBE20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E04-42F0-B3EC-FD00D7EBE20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E04-42F0-B3EC-FD00D7EBE20C}"/>
              </c:ext>
            </c:extLst>
          </c:dPt>
          <c:dLbls>
            <c:txPr>
              <a:bodyPr/>
              <a:lstStyle/>
              <a:p>
                <a:pPr>
                  <a:defRPr sz="4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Инициативные родители </c:v>
                </c:pt>
                <c:pt idx="1">
                  <c:v>Члены родительского комитета д/сада или группы</c:v>
                </c:pt>
                <c:pt idx="2">
                  <c:v>Воспитатели</c:v>
                </c:pt>
                <c:pt idx="3">
                  <c:v>Председатель родительского  комитета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</c:v>
                </c:pt>
                <c:pt idx="1">
                  <c:v>57</c:v>
                </c:pt>
                <c:pt idx="2">
                  <c:v>1</c:v>
                </c:pt>
                <c:pt idx="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04-42F0-B3EC-FD00D7EBE20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056420943433364"/>
          <c:y val="8.8388173930892419E-2"/>
          <c:w val="0.46066084286243048"/>
          <c:h val="0.835171412757815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560102819330718E-2"/>
          <c:y val="6.01183254418452E-2"/>
          <c:w val="0.38312340441958581"/>
          <c:h val="0.82260709765130557"/>
        </c:manualLayout>
      </c:layout>
      <c:pieChart>
        <c:varyColors val="1"/>
        <c:ser>
          <c:idx val="0"/>
          <c:order val="0"/>
          <c:dLbls>
            <c:dLbl>
              <c:idx val="1"/>
              <c:layout>
                <c:manualLayout>
                  <c:x val="-3.5849735025900033E-2"/>
                  <c:y val="4.330504898973325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F18-40E8-BB6D-DD247E89A48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6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1079632666831848E-2"/>
                  <c:y val="-0.101432281655806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F18-40E8-BB6D-DD247E89A48B}"/>
                </c:ext>
              </c:extLst>
            </c:dLbl>
            <c:dLbl>
              <c:idx val="4"/>
              <c:layout>
                <c:manualLayout>
                  <c:x val="4.7948962736813587E-2"/>
                  <c:y val="-0.2117318456706202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F18-40E8-BB6D-DD247E89A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0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'[Диаграмма 2 в Microsoft PowerPoint]Лист1'!$A$2:$A$7</c:f>
              <c:strCache>
                <c:ptCount val="6"/>
                <c:pt idx="0">
                  <c:v>на обеспечение питанием</c:v>
                </c:pt>
                <c:pt idx="1">
                  <c:v>на экскурсию</c:v>
                </c:pt>
                <c:pt idx="2">
                  <c:v>на проведение мероприятий</c:v>
                </c:pt>
                <c:pt idx="3">
                  <c:v>на нужды д/сада</c:v>
                </c:pt>
                <c:pt idx="4">
                  <c:v>не собирали</c:v>
                </c:pt>
                <c:pt idx="5">
                  <c:v>На подарки воспитателя, день рождения, день воспитателя </c:v>
                </c:pt>
              </c:strCache>
            </c:strRef>
          </c:cat>
          <c:val>
            <c:numRef>
              <c:f>'[Диаграмма 2 в Microsoft PowerPoint]Лист1'!$B$2:$B$7</c:f>
              <c:numCache>
                <c:formatCode>General</c:formatCode>
                <c:ptCount val="6"/>
                <c:pt idx="0">
                  <c:v>15</c:v>
                </c:pt>
                <c:pt idx="1">
                  <c:v>2.5</c:v>
                </c:pt>
                <c:pt idx="2">
                  <c:v>15.4</c:v>
                </c:pt>
                <c:pt idx="3">
                  <c:v>6</c:v>
                </c:pt>
                <c:pt idx="4">
                  <c:v>30.4</c:v>
                </c:pt>
                <c:pt idx="5">
                  <c:v>30.4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F18-40E8-BB6D-DD247E89A48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1544006119832264"/>
          <c:y val="3.7218883315362619E-2"/>
          <c:w val="0.47457739471669269"/>
          <c:h val="0.92556223336927479"/>
        </c:manualLayout>
      </c:layout>
      <c:overlay val="0"/>
      <c:txPr>
        <a:bodyPr/>
        <a:lstStyle/>
        <a:p>
          <a:pPr>
            <a:defRPr sz="2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3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0827435488132331E-2"/>
                  <c:y val="-4.529662984454633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E4-43A6-B8C7-A3E75A094F7E}"/>
                </c:ext>
              </c:extLst>
            </c:dLbl>
            <c:dLbl>
              <c:idx val="1"/>
              <c:layout>
                <c:manualLayout>
                  <c:x val="4.390700427349984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23,2%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8E4-43A6-B8C7-A3E75A094F7E}"/>
                </c:ext>
              </c:extLst>
            </c:dLbl>
            <c:dLbl>
              <c:idx val="2"/>
              <c:layout>
                <c:manualLayout>
                  <c:x val="3.2930253205124883E-3"/>
                  <c:y val="-4.2583210350358028E-17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35,5%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8E4-43A6-B8C7-A3E75A094F7E}"/>
                </c:ext>
              </c:extLst>
            </c:dLbl>
            <c:dLbl>
              <c:idx val="3"/>
              <c:layout>
                <c:manualLayout>
                  <c:x val="1.0718840633823536E-2"/>
                  <c:y val="-2.1291605175179014E-17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11,3%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8E4-43A6-B8C7-A3E75A094F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'[Диаграмма в Microsoft PowerPoint]Лист1'!$A$21:$A$24</c:f>
              <c:strCache>
                <c:ptCount val="4"/>
                <c:pt idx="0">
                  <c:v>Добровольно</c:v>
                </c:pt>
                <c:pt idx="1">
                  <c:v>Большинство родителей это раздражает</c:v>
                </c:pt>
                <c:pt idx="2">
                  <c:v>Большинство родителей относятся с пониманием</c:v>
                </c:pt>
                <c:pt idx="3">
                  <c:v>Принудительно</c:v>
                </c:pt>
              </c:strCache>
            </c:strRef>
          </c:cat>
          <c:val>
            <c:numRef>
              <c:f>'[Диаграмма в Microsoft PowerPoint]Лист1'!$B$21:$B$24</c:f>
              <c:numCache>
                <c:formatCode>General</c:formatCode>
                <c:ptCount val="4"/>
                <c:pt idx="0">
                  <c:v>29.9</c:v>
                </c:pt>
                <c:pt idx="1">
                  <c:v>23.2</c:v>
                </c:pt>
                <c:pt idx="2">
                  <c:v>35.5</c:v>
                </c:pt>
                <c:pt idx="3">
                  <c:v>11.3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8E4-43A6-B8C7-A3E75A094F7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468928"/>
        <c:axId val="5471616"/>
      </c:barChart>
      <c:catAx>
        <c:axId val="5468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cap="all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471616"/>
        <c:crosses val="autoZero"/>
        <c:auto val="1"/>
        <c:lblAlgn val="ctr"/>
        <c:lblOffset val="100"/>
        <c:noMultiLvlLbl val="0"/>
      </c:catAx>
      <c:valAx>
        <c:axId val="5471616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68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4.250552492779204E-17"/>
                  <c:y val="0.1933674911495234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74,7%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167-4FBE-861C-BD46F06C6CF9}"/>
                </c:ext>
              </c:extLst>
            </c:dLbl>
            <c:dLbl>
              <c:idx val="1"/>
              <c:layout>
                <c:manualLayout>
                  <c:x val="0"/>
                  <c:y val="0.1462651535618190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167-4FBE-861C-BD46F06C6C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'[Диаграмма в Microsoft PowerPoint]Лист1'!$A$33:$A$34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'[Диаграмма в Microsoft PowerPoint]Лист1'!$B$33:$B$34</c:f>
              <c:numCache>
                <c:formatCode>General</c:formatCode>
                <c:ptCount val="2"/>
                <c:pt idx="0">
                  <c:v>74.7</c:v>
                </c:pt>
                <c:pt idx="1">
                  <c:v>25.3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67-4FBE-861C-BD46F06C6C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30272"/>
        <c:axId val="5436160"/>
      </c:barChart>
      <c:catAx>
        <c:axId val="543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400"/>
            </a:pPr>
            <a:endParaRPr lang="ru-RU"/>
          </a:p>
        </c:txPr>
        <c:crossAx val="5436160"/>
        <c:crosses val="autoZero"/>
        <c:auto val="1"/>
        <c:lblAlgn val="ctr"/>
        <c:lblOffset val="100"/>
        <c:noMultiLvlLbl val="0"/>
      </c:catAx>
      <c:valAx>
        <c:axId val="543616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30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3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55146783258815"/>
          <c:y val="0.16718261072331206"/>
          <c:w val="0.33256639077305861"/>
          <c:h val="0.71138129588398125"/>
        </c:manualLayout>
      </c:layout>
      <c:pieChart>
        <c:varyColors val="1"/>
        <c:ser>
          <c:idx val="0"/>
          <c:order val="0"/>
          <c:dLbls>
            <c:dLbl>
              <c:idx val="3"/>
              <c:layout>
                <c:manualLayout>
                  <c:x val="6.2513027430152537E-2"/>
                  <c:y val="-0.1519782765675773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BF9-475C-B42D-A9B60F353A0E}"/>
                </c:ext>
              </c:extLst>
            </c:dLbl>
            <c:dLbl>
              <c:idx val="6"/>
              <c:layout>
                <c:manualLayout>
                  <c:x val="3.4227712841725259E-2"/>
                  <c:y val="0.1260526988807317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BF9-475C-B42D-A9B60F353A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0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'[Диаграмма в Microsoft PowerPoint]Лист1'!$A$37:$A$43</c:f>
              <c:strCache>
                <c:ptCount val="7"/>
                <c:pt idx="0">
                  <c:v>Выделять деньги на нужды д/сада в достаточном количестве </c:v>
                </c:pt>
                <c:pt idx="1">
                  <c:v>Увеличить финансирование из бюджета района и республики</c:v>
                </c:pt>
                <c:pt idx="2">
                  <c:v>Бороться бесполезно</c:v>
                </c:pt>
                <c:pt idx="3">
                  <c:v>Контроль за финансированием д/садов</c:v>
                </c:pt>
                <c:pt idx="4">
                  <c:v>Затрудняюсь ответить</c:v>
                </c:pt>
                <c:pt idx="5">
                  <c:v>Соответственно оплачивать труд воспитателей </c:v>
                </c:pt>
                <c:pt idx="6">
                  <c:v>Рациональное использование бюджетных и внебюджетных средств</c:v>
                </c:pt>
              </c:strCache>
            </c:strRef>
          </c:cat>
          <c:val>
            <c:numRef>
              <c:f>'[Диаграмма в Microsoft PowerPoint]Лист1'!$B$37:$B$43</c:f>
              <c:numCache>
                <c:formatCode>General</c:formatCode>
                <c:ptCount val="7"/>
                <c:pt idx="0">
                  <c:v>22.7</c:v>
                </c:pt>
                <c:pt idx="1">
                  <c:v>22.7</c:v>
                </c:pt>
                <c:pt idx="2">
                  <c:v>4.0999999999999996</c:v>
                </c:pt>
                <c:pt idx="3">
                  <c:v>11.4</c:v>
                </c:pt>
                <c:pt idx="4">
                  <c:v>29.4</c:v>
                </c:pt>
                <c:pt idx="5">
                  <c:v>3</c:v>
                </c:pt>
                <c:pt idx="6">
                  <c:v>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BF9-475C-B42D-A9B60F353A0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45788492819847532"/>
          <c:y val="3.0945360452521362E-2"/>
          <c:w val="0.53876563214695472"/>
          <c:h val="0.95005039715970629"/>
        </c:manualLayout>
      </c:layout>
      <c:overlay val="0"/>
      <c:txPr>
        <a:bodyPr/>
        <a:lstStyle/>
        <a:p>
          <a:pPr>
            <a:defRPr sz="2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3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83695203080845"/>
          <c:y val="9.7617840431039216E-2"/>
          <c:w val="0.78996939923067233"/>
          <c:h val="0.7518437444705505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DA3-42BC-9C3E-7871B7D322C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DA3-42BC-9C3E-7871B7D322CC}"/>
              </c:ext>
            </c:extLst>
          </c:dPt>
          <c:dLbls>
            <c:dLbl>
              <c:idx val="0"/>
              <c:layout>
                <c:manualLayout>
                  <c:x val="-4.4895857959403717E-3"/>
                  <c:y val="0.1630479760028141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DA3-42BC-9C3E-7871B7D322CC}"/>
                </c:ext>
              </c:extLst>
            </c:dLbl>
            <c:dLbl>
              <c:idx val="1"/>
              <c:layout>
                <c:manualLayout>
                  <c:x val="-8.2308122095123408E-17"/>
                  <c:y val="0.1906407104032904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DA3-42BC-9C3E-7871B7D322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'[Диаграмма в Microsoft PowerPoint]Лист1'!$A$47:$A$48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'[Диаграмма в Microsoft PowerPoint]Лист1'!$B$47:$B$48</c:f>
              <c:numCache>
                <c:formatCode>General</c:formatCode>
                <c:ptCount val="2"/>
                <c:pt idx="0">
                  <c:v>57</c:v>
                </c:pt>
                <c:pt idx="1">
                  <c:v>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A3-42BC-9C3E-7871B7D322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79424"/>
        <c:axId val="5493504"/>
      </c:barChart>
      <c:catAx>
        <c:axId val="547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600"/>
            </a:pPr>
            <a:endParaRPr lang="ru-RU"/>
          </a:p>
        </c:txPr>
        <c:crossAx val="5493504"/>
        <c:crosses val="autoZero"/>
        <c:auto val="1"/>
        <c:lblAlgn val="ctr"/>
        <c:lblOffset val="100"/>
        <c:noMultiLvlLbl val="0"/>
      </c:catAx>
      <c:valAx>
        <c:axId val="549350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79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3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11062556465909E-3"/>
                  <c:y val="0.130960450812220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DB3-461A-B140-FD48479AB31F}"/>
                </c:ext>
              </c:extLst>
            </c:dLbl>
            <c:dLbl>
              <c:idx val="1"/>
              <c:layout>
                <c:manualLayout>
                  <c:x val="-2.2212511293182614E-3"/>
                  <c:y val="0.16082862380448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DB3-461A-B140-FD48479AB3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'[Диаграмма в Microsoft PowerPoint]Лист1'!$A$52:$A$53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'[Диаграмма в Microsoft PowerPoint]Лист1'!$B$52:$B$53</c:f>
              <c:numCache>
                <c:formatCode>General</c:formatCode>
                <c:ptCount val="2"/>
                <c:pt idx="0">
                  <c:v>56</c:v>
                </c:pt>
                <c:pt idx="1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B3-461A-B140-FD48479AB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864704"/>
        <c:axId val="33870592"/>
      </c:barChart>
      <c:catAx>
        <c:axId val="3386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400"/>
            </a:pPr>
            <a:endParaRPr lang="ru-RU"/>
          </a:p>
        </c:txPr>
        <c:crossAx val="33870592"/>
        <c:crosses val="autoZero"/>
        <c:auto val="1"/>
        <c:lblAlgn val="ctr"/>
        <c:lblOffset val="100"/>
        <c:noMultiLvlLbl val="0"/>
      </c:catAx>
      <c:valAx>
        <c:axId val="3387059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864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3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5">
  <cs:axisTitle>
    <cs:lnRef idx="0"/>
    <cs:fillRef idx="0"/>
    <cs:effectRef idx="0"/>
    <cs:fontRef idx="minor">
      <a:schemeClr val="tx2"/>
    </cs:fontRef>
    <cs:defRPr sz="1197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31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2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2"/>
    </cs:fontRef>
    <cs:spPr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2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2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2"/>
    </cs:fontRef>
  </cs:dropLine>
  <cs:errorBar>
    <cs:lnRef idx="0"/>
    <cs:fillRef idx="0"/>
    <cs:effectRef idx="0"/>
    <cs:fontRef idx="minor">
      <a:schemeClr val="tx2"/>
    </cs:fontRef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</cs:hiLoLine>
  <cs:leaderLine>
    <cs:lnRef idx="0"/>
    <cs:fillRef idx="0"/>
    <cs:effectRef idx="0"/>
    <cs:fontRef idx="minor">
      <a:schemeClr val="tx2"/>
    </cs:fontRef>
  </cs:leaderLine>
  <cs:legend>
    <cs:lnRef idx="0"/>
    <cs:fillRef idx="0"/>
    <cs:effectRef idx="0"/>
    <cs:fontRef idx="minor">
      <a:schemeClr val="tx2"/>
    </cs:fontRef>
    <cs:defRPr sz="1197" kern="1200"/>
    <cs:bodyPr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2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2"/>
    </cs:fontRef>
    <cs:defRPr sz="2128" b="1" kern="1200"/>
    <cs:bodyPr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2"/>
    </cs:fontRef>
    <cs:defRPr sz="1197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51F32-DC62-4694-A765-472136FD8044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F7373-B54E-4559-9374-AC70F68D7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970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00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1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32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22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86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996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34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9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61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62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D8571-D080-47F6-B9E7-9C5DC0D867F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1FAC7-9672-4311-A9B3-30FD4F8E2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04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4950" y="-82591"/>
            <a:ext cx="12302836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ли практика сбора средств на нужды д/сада и (или) группы, где посещает Ваш ребенок?</a:t>
            </a: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973976"/>
              </p:ext>
            </p:extLst>
          </p:nvPr>
        </p:nvGraphicFramePr>
        <p:xfrm>
          <a:off x="434715" y="1184223"/>
          <a:ext cx="10806581" cy="5321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07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4950" y="-37621"/>
            <a:ext cx="12302836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Каковы, на Ваш взгляд, взаимоотношения между детьми и воспитателями?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228638"/>
              </p:ext>
            </p:extLst>
          </p:nvPr>
        </p:nvGraphicFramePr>
        <p:xfrm>
          <a:off x="482184" y="1247930"/>
          <a:ext cx="11390026" cy="5377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516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4950" y="-82591"/>
            <a:ext cx="12302836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нужды д/сада и (или) группы собирают, как правило, деньги с родителей?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914973"/>
              </p:ext>
            </p:extLst>
          </p:nvPr>
        </p:nvGraphicFramePr>
        <p:xfrm>
          <a:off x="224852" y="1172979"/>
          <a:ext cx="11677337" cy="5317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926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обычно собирает деньги на нужды д/сада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(или) группы?</a:t>
            </a: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9092144"/>
              </p:ext>
            </p:extLst>
          </p:nvPr>
        </p:nvGraphicFramePr>
        <p:xfrm>
          <a:off x="674557" y="1124262"/>
          <a:ext cx="11517443" cy="5456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4950" y="67309"/>
            <a:ext cx="12302836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Вспомните, пожалуйста, на какие нужды и в каком объеме Вы делали в д/сад денежные взносы за последние три месяца данного года?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693869"/>
              </p:ext>
            </p:extLst>
          </p:nvPr>
        </p:nvGraphicFramePr>
        <p:xfrm>
          <a:off x="512163" y="1367853"/>
          <a:ext cx="11449987" cy="533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4950" y="-82591"/>
            <a:ext cx="12302836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Как, на Ваш взгляд, относится большинство родителей к подобной практике сбора средств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674900"/>
              </p:ext>
            </p:extLst>
          </p:nvPr>
        </p:nvGraphicFramePr>
        <p:xfrm>
          <a:off x="108488" y="1103488"/>
          <a:ext cx="12119398" cy="575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4950" y="-82591"/>
            <a:ext cx="12302836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Отчитываются ли, как были потрачены средства, собранные с родителей?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9427757"/>
              </p:ext>
            </p:extLst>
          </p:nvPr>
        </p:nvGraphicFramePr>
        <p:xfrm>
          <a:off x="826957" y="1322882"/>
          <a:ext cx="10955312" cy="512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4950" y="-82591"/>
            <a:ext cx="12302836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победить коррупцию в дошкольном образовании?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357248"/>
              </p:ext>
            </p:extLst>
          </p:nvPr>
        </p:nvGraphicFramePr>
        <p:xfrm>
          <a:off x="467192" y="1217951"/>
          <a:ext cx="11375037" cy="531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4950" y="112279"/>
            <a:ext cx="12302836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ли проведены родительские собрания в Ваших группах, где обсуждали вопрос о недопущении сбора денежных средств с родителей?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6503305"/>
              </p:ext>
            </p:extLst>
          </p:nvPr>
        </p:nvGraphicFramePr>
        <p:xfrm>
          <a:off x="697423" y="1288834"/>
          <a:ext cx="11207063" cy="5359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4950" y="-82591"/>
            <a:ext cx="12302836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ли информация на стендах по данному вопросу в Вашем д/саду?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9321682"/>
              </p:ext>
            </p:extLst>
          </p:nvPr>
        </p:nvGraphicFramePr>
        <p:xfrm>
          <a:off x="392241" y="1157989"/>
          <a:ext cx="11434997" cy="5527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192</Words>
  <Application>Microsoft Office PowerPoint</Application>
  <PresentationFormat>Произвольный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Существует ли практика сбора средств на нужды д/сада и (или) группы, где посещает Ваш ребенок?</vt:lpstr>
      <vt:lpstr>На какие нужды д/сада и (или) группы собирают, как правило, деньги с родителей?</vt:lpstr>
      <vt:lpstr>Кто обычно собирает деньги на нужды д/сада  и (или) группы?</vt:lpstr>
      <vt:lpstr>Вспомните, пожалуйста, на какие нужды и в каком объеме Вы делали в д/сад денежные взносы за последние три месяца данного года?</vt:lpstr>
      <vt:lpstr>Как, на Ваш взгляд, относится большинство родителей к подобной практике сбора средств?</vt:lpstr>
      <vt:lpstr>Отчитываются ли, как были потрачены средства, собранные с родителей?</vt:lpstr>
      <vt:lpstr>Как победить коррупцию в дошкольном образовании?</vt:lpstr>
      <vt:lpstr>Были ли проведены родительские собрания в Ваших группах, где обсуждали вопрос о недопущении сбора денежных средств с родителей?</vt:lpstr>
      <vt:lpstr>Имеется ли информация на стендах по данному вопросу в Вашем д/саду?</vt:lpstr>
      <vt:lpstr>Каковы, на Ваш взгляд, взаимоотношения между детьми и воспитателями?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User</cp:lastModifiedBy>
  <cp:revision>39</cp:revision>
  <dcterms:created xsi:type="dcterms:W3CDTF">2019-12-23T04:54:59Z</dcterms:created>
  <dcterms:modified xsi:type="dcterms:W3CDTF">2020-12-09T05:39:39Z</dcterms:modified>
</cp:coreProperties>
</file>