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5" r:id="rId3"/>
    <p:sldId id="353" r:id="rId4"/>
    <p:sldId id="371" r:id="rId5"/>
    <p:sldId id="361" r:id="rId6"/>
    <p:sldId id="372" r:id="rId7"/>
  </p:sldIdLst>
  <p:sldSz cx="20104100" cy="113093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B826E"/>
    <a:srgbClr val="333333"/>
    <a:srgbClr val="C00000"/>
    <a:srgbClr val="8064A2"/>
    <a:srgbClr val="595959"/>
    <a:srgbClr val="C19D77"/>
    <a:srgbClr val="00B050"/>
    <a:srgbClr val="FFC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29" autoAdjust="0"/>
  </p:normalViewPr>
  <p:slideViewPr>
    <p:cSldViewPr>
      <p:cViewPr>
        <p:scale>
          <a:sx n="71" d="100"/>
          <a:sy n="71" d="100"/>
        </p:scale>
        <p:origin x="-55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8016605353705E-2"/>
          <c:y val="3.4653836355347488E-2"/>
          <c:w val="0.80885887483550345"/>
          <c:h val="0.960784867713926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82-9F44-B789-38B26B34F645}"/>
              </c:ext>
            </c:extLst>
          </c:dPt>
          <c:dPt>
            <c:idx val="1"/>
            <c:bubble3D val="0"/>
            <c:spPr>
              <a:solidFill>
                <a:srgbClr val="1B826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82-9F44-B789-38B26B34F64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82-9F44-B789-38B26B34F645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82-9F44-B789-38B26B34F64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82-9F44-B789-38B26B34F645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482-9F44-B789-38B26B34F645}"/>
              </c:ext>
            </c:extLst>
          </c:dPt>
          <c:cat>
            <c:strRef>
              <c:f>Лист1!$A$2:$A$8</c:f>
              <c:strCache>
                <c:ptCount val="4"/>
                <c:pt idx="0">
                  <c:v>СМСП</c:v>
                </c:pt>
                <c:pt idx="1">
                  <c:v>Управляющие компании и их резиденты</c:v>
                </c:pt>
                <c:pt idx="2">
                  <c:v>Экспортно-ориентированные МСП</c:v>
                </c:pt>
                <c:pt idx="3">
                  <c:v>СМСП производственных площадок режимных объектов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482-9F44-B789-38B26B34F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234" cy="499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848" y="0"/>
            <a:ext cx="2930234" cy="499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2622-ED0D-4326-903D-C32158FF7C8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088"/>
            <a:ext cx="2930234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848" y="9443088"/>
            <a:ext cx="2930234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5CE8-C88F-4CB0-A527-DCB7733E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583" y="0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r">
              <a:defRPr sz="600"/>
            </a:lvl1pPr>
          </a:lstStyle>
          <a:p>
            <a:fld id="{6E8D98D7-1E77-4C35-A175-BF0A55A0B621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56" tIns="24428" rIns="48856" bIns="244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04" y="4784242"/>
            <a:ext cx="5409357" cy="3916156"/>
          </a:xfrm>
          <a:prstGeom prst="rect">
            <a:avLst/>
          </a:prstGeom>
        </p:spPr>
        <p:txBody>
          <a:bodyPr vert="horz" lIns="48856" tIns="24428" rIns="48856" bIns="244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1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583" y="9444271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r">
              <a:defRPr sz="600"/>
            </a:lvl1pPr>
          </a:lstStyle>
          <a:p>
            <a:fld id="{8A62D8B6-0C05-4E8B-83FC-88FB10EDE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215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490" y="0"/>
                </a:moveTo>
                <a:lnTo>
                  <a:pt x="0" y="0"/>
                </a:lnTo>
                <a:lnTo>
                  <a:pt x="7005" y="22805"/>
                </a:lnTo>
                <a:lnTo>
                  <a:pt x="7005" y="750605"/>
                </a:lnTo>
                <a:lnTo>
                  <a:pt x="62542" y="750605"/>
                </a:lnTo>
                <a:lnTo>
                  <a:pt x="62542" y="564705"/>
                </a:lnTo>
                <a:lnTo>
                  <a:pt x="383475" y="564705"/>
                </a:lnTo>
                <a:lnTo>
                  <a:pt x="383475" y="522612"/>
                </a:lnTo>
                <a:lnTo>
                  <a:pt x="62542" y="522612"/>
                </a:lnTo>
                <a:lnTo>
                  <a:pt x="62542" y="145555"/>
                </a:lnTo>
                <a:lnTo>
                  <a:pt x="47893" y="145555"/>
                </a:lnTo>
                <a:lnTo>
                  <a:pt x="28051" y="124750"/>
                </a:lnTo>
                <a:lnTo>
                  <a:pt x="28051" y="109326"/>
                </a:lnTo>
                <a:lnTo>
                  <a:pt x="77421" y="109326"/>
                </a:lnTo>
                <a:lnTo>
                  <a:pt x="77421" y="40365"/>
                </a:lnTo>
                <a:lnTo>
                  <a:pt x="383475" y="40365"/>
                </a:lnTo>
                <a:lnTo>
                  <a:pt x="383475" y="22805"/>
                </a:lnTo>
                <a:lnTo>
                  <a:pt x="390490" y="0"/>
                </a:lnTo>
                <a:close/>
              </a:path>
              <a:path w="390525" h="751204">
                <a:moveTo>
                  <a:pt x="150215" y="564705"/>
                </a:moveTo>
                <a:lnTo>
                  <a:pt x="118666" y="564705"/>
                </a:lnTo>
                <a:lnTo>
                  <a:pt x="118666" y="750605"/>
                </a:lnTo>
                <a:lnTo>
                  <a:pt x="150215" y="750605"/>
                </a:lnTo>
                <a:lnTo>
                  <a:pt x="150215" y="564705"/>
                </a:lnTo>
                <a:close/>
              </a:path>
              <a:path w="390525" h="751204">
                <a:moveTo>
                  <a:pt x="271813" y="564705"/>
                </a:moveTo>
                <a:lnTo>
                  <a:pt x="240275" y="564705"/>
                </a:lnTo>
                <a:lnTo>
                  <a:pt x="240275" y="750605"/>
                </a:lnTo>
                <a:lnTo>
                  <a:pt x="271813" y="750605"/>
                </a:lnTo>
                <a:lnTo>
                  <a:pt x="271813" y="564705"/>
                </a:lnTo>
                <a:close/>
              </a:path>
              <a:path w="390525" h="751204">
                <a:moveTo>
                  <a:pt x="383475" y="564705"/>
                </a:moveTo>
                <a:lnTo>
                  <a:pt x="327937" y="564705"/>
                </a:lnTo>
                <a:lnTo>
                  <a:pt x="327937" y="750605"/>
                </a:lnTo>
                <a:lnTo>
                  <a:pt x="383475" y="750605"/>
                </a:lnTo>
                <a:lnTo>
                  <a:pt x="383475" y="564705"/>
                </a:lnTo>
                <a:close/>
              </a:path>
              <a:path w="390525" h="751204">
                <a:moveTo>
                  <a:pt x="150215" y="145555"/>
                </a:moveTo>
                <a:lnTo>
                  <a:pt x="118666" y="145555"/>
                </a:lnTo>
                <a:lnTo>
                  <a:pt x="118666" y="522612"/>
                </a:lnTo>
                <a:lnTo>
                  <a:pt x="150215" y="522612"/>
                </a:lnTo>
                <a:lnTo>
                  <a:pt x="150215" y="145555"/>
                </a:lnTo>
                <a:close/>
              </a:path>
              <a:path w="390525" h="751204">
                <a:moveTo>
                  <a:pt x="271813" y="145555"/>
                </a:moveTo>
                <a:lnTo>
                  <a:pt x="240275" y="145555"/>
                </a:lnTo>
                <a:lnTo>
                  <a:pt x="240275" y="522612"/>
                </a:lnTo>
                <a:lnTo>
                  <a:pt x="271813" y="522612"/>
                </a:lnTo>
                <a:lnTo>
                  <a:pt x="271813" y="145555"/>
                </a:lnTo>
                <a:close/>
              </a:path>
              <a:path w="390525" h="751204">
                <a:moveTo>
                  <a:pt x="38347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28" y="109326"/>
                </a:lnTo>
                <a:lnTo>
                  <a:pt x="362428" y="124750"/>
                </a:lnTo>
                <a:lnTo>
                  <a:pt x="342596" y="145555"/>
                </a:lnTo>
                <a:lnTo>
                  <a:pt x="327937" y="145555"/>
                </a:lnTo>
                <a:lnTo>
                  <a:pt x="327937" y="522612"/>
                </a:lnTo>
                <a:lnTo>
                  <a:pt x="383475" y="522612"/>
                </a:lnTo>
                <a:lnTo>
                  <a:pt x="383475" y="40365"/>
                </a:lnTo>
                <a:close/>
              </a:path>
              <a:path w="390525" h="751204">
                <a:moveTo>
                  <a:pt x="178130" y="40365"/>
                </a:moveTo>
                <a:lnTo>
                  <a:pt x="111651" y="40365"/>
                </a:lnTo>
                <a:lnTo>
                  <a:pt x="111651" y="109326"/>
                </a:lnTo>
                <a:lnTo>
                  <a:pt x="178130" y="109326"/>
                </a:lnTo>
                <a:lnTo>
                  <a:pt x="178130" y="40365"/>
                </a:lnTo>
                <a:close/>
              </a:path>
              <a:path w="390525" h="751204">
                <a:moveTo>
                  <a:pt x="278839" y="40365"/>
                </a:moveTo>
                <a:lnTo>
                  <a:pt x="212349" y="40365"/>
                </a:lnTo>
                <a:lnTo>
                  <a:pt x="212349" y="109326"/>
                </a:lnTo>
                <a:lnTo>
                  <a:pt x="278839" y="109326"/>
                </a:lnTo>
                <a:lnTo>
                  <a:pt x="278839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475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285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4020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108" y="0"/>
                </a:moveTo>
                <a:lnTo>
                  <a:pt x="0" y="0"/>
                </a:lnTo>
                <a:lnTo>
                  <a:pt x="0" y="48228"/>
                </a:lnTo>
                <a:lnTo>
                  <a:pt x="49108" y="48228"/>
                </a:lnTo>
                <a:lnTo>
                  <a:pt x="4910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1793" y="10363296"/>
            <a:ext cx="52705" cy="48260"/>
          </a:xfrm>
          <a:custGeom>
            <a:avLst/>
            <a:gdLst/>
            <a:ahLst/>
            <a:cxnLst/>
            <a:rect l="l" t="t" r="r" b="b"/>
            <a:pathLst>
              <a:path w="52705" h="48259">
                <a:moveTo>
                  <a:pt x="52605" y="0"/>
                </a:moveTo>
                <a:lnTo>
                  <a:pt x="0" y="0"/>
                </a:lnTo>
                <a:lnTo>
                  <a:pt x="0" y="48228"/>
                </a:lnTo>
                <a:lnTo>
                  <a:pt x="52605" y="48228"/>
                </a:lnTo>
                <a:lnTo>
                  <a:pt x="5260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290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53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108" y="0"/>
                </a:moveTo>
                <a:lnTo>
                  <a:pt x="0" y="0"/>
                </a:lnTo>
                <a:lnTo>
                  <a:pt x="0" y="48228"/>
                </a:lnTo>
                <a:lnTo>
                  <a:pt x="49108" y="48228"/>
                </a:lnTo>
                <a:lnTo>
                  <a:pt x="4910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7185" y="11303291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69339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99155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7748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501" y="0"/>
                </a:moveTo>
                <a:lnTo>
                  <a:pt x="0" y="0"/>
                </a:lnTo>
                <a:lnTo>
                  <a:pt x="7015" y="22805"/>
                </a:lnTo>
                <a:lnTo>
                  <a:pt x="7015" y="750605"/>
                </a:lnTo>
                <a:lnTo>
                  <a:pt x="62553" y="750605"/>
                </a:lnTo>
                <a:lnTo>
                  <a:pt x="62553" y="564705"/>
                </a:lnTo>
                <a:lnTo>
                  <a:pt x="383485" y="564705"/>
                </a:lnTo>
                <a:lnTo>
                  <a:pt x="383485" y="522612"/>
                </a:lnTo>
                <a:lnTo>
                  <a:pt x="62553" y="522612"/>
                </a:lnTo>
                <a:lnTo>
                  <a:pt x="62553" y="145555"/>
                </a:lnTo>
                <a:lnTo>
                  <a:pt x="47893" y="145555"/>
                </a:lnTo>
                <a:lnTo>
                  <a:pt x="28061" y="124750"/>
                </a:lnTo>
                <a:lnTo>
                  <a:pt x="28061" y="109326"/>
                </a:lnTo>
                <a:lnTo>
                  <a:pt x="77432" y="109326"/>
                </a:lnTo>
                <a:lnTo>
                  <a:pt x="77432" y="40365"/>
                </a:lnTo>
                <a:lnTo>
                  <a:pt x="383485" y="40365"/>
                </a:lnTo>
                <a:lnTo>
                  <a:pt x="383485" y="22805"/>
                </a:lnTo>
                <a:lnTo>
                  <a:pt x="390501" y="0"/>
                </a:lnTo>
                <a:close/>
              </a:path>
              <a:path w="390525" h="751204">
                <a:moveTo>
                  <a:pt x="150225" y="564705"/>
                </a:moveTo>
                <a:lnTo>
                  <a:pt x="118677" y="564705"/>
                </a:lnTo>
                <a:lnTo>
                  <a:pt x="118677" y="750605"/>
                </a:lnTo>
                <a:lnTo>
                  <a:pt x="150225" y="750605"/>
                </a:lnTo>
                <a:lnTo>
                  <a:pt x="150225" y="564705"/>
                </a:lnTo>
                <a:close/>
              </a:path>
              <a:path w="390525" h="751204">
                <a:moveTo>
                  <a:pt x="271824" y="564705"/>
                </a:moveTo>
                <a:lnTo>
                  <a:pt x="240285" y="564705"/>
                </a:lnTo>
                <a:lnTo>
                  <a:pt x="240285" y="750605"/>
                </a:lnTo>
                <a:lnTo>
                  <a:pt x="271824" y="750605"/>
                </a:lnTo>
                <a:lnTo>
                  <a:pt x="271824" y="564705"/>
                </a:lnTo>
                <a:close/>
              </a:path>
              <a:path w="390525" h="751204">
                <a:moveTo>
                  <a:pt x="383485" y="564705"/>
                </a:moveTo>
                <a:lnTo>
                  <a:pt x="327948" y="564705"/>
                </a:lnTo>
                <a:lnTo>
                  <a:pt x="327948" y="750605"/>
                </a:lnTo>
                <a:lnTo>
                  <a:pt x="383485" y="750605"/>
                </a:lnTo>
                <a:lnTo>
                  <a:pt x="383485" y="564705"/>
                </a:lnTo>
                <a:close/>
              </a:path>
              <a:path w="390525" h="751204">
                <a:moveTo>
                  <a:pt x="150225" y="145555"/>
                </a:moveTo>
                <a:lnTo>
                  <a:pt x="118677" y="145555"/>
                </a:lnTo>
                <a:lnTo>
                  <a:pt x="118677" y="522612"/>
                </a:lnTo>
                <a:lnTo>
                  <a:pt x="150225" y="522612"/>
                </a:lnTo>
                <a:lnTo>
                  <a:pt x="150225" y="145555"/>
                </a:lnTo>
                <a:close/>
              </a:path>
              <a:path w="390525" h="751204">
                <a:moveTo>
                  <a:pt x="271824" y="145555"/>
                </a:moveTo>
                <a:lnTo>
                  <a:pt x="240285" y="145555"/>
                </a:lnTo>
                <a:lnTo>
                  <a:pt x="240285" y="522612"/>
                </a:lnTo>
                <a:lnTo>
                  <a:pt x="271824" y="522612"/>
                </a:lnTo>
                <a:lnTo>
                  <a:pt x="271824" y="145555"/>
                </a:lnTo>
                <a:close/>
              </a:path>
              <a:path w="390525" h="751204">
                <a:moveTo>
                  <a:pt x="38348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39" y="109326"/>
                </a:lnTo>
                <a:lnTo>
                  <a:pt x="362439" y="124750"/>
                </a:lnTo>
                <a:lnTo>
                  <a:pt x="342607" y="145555"/>
                </a:lnTo>
                <a:lnTo>
                  <a:pt x="327948" y="145555"/>
                </a:lnTo>
                <a:lnTo>
                  <a:pt x="327948" y="522612"/>
                </a:lnTo>
                <a:lnTo>
                  <a:pt x="383485" y="522612"/>
                </a:lnTo>
                <a:lnTo>
                  <a:pt x="383485" y="40365"/>
                </a:lnTo>
                <a:close/>
              </a:path>
              <a:path w="390525" h="751204">
                <a:moveTo>
                  <a:pt x="178141" y="40365"/>
                </a:moveTo>
                <a:lnTo>
                  <a:pt x="111661" y="40365"/>
                </a:lnTo>
                <a:lnTo>
                  <a:pt x="111661" y="109326"/>
                </a:lnTo>
                <a:lnTo>
                  <a:pt x="178141" y="109326"/>
                </a:lnTo>
                <a:lnTo>
                  <a:pt x="178141" y="40365"/>
                </a:lnTo>
                <a:close/>
              </a:path>
              <a:path w="390525" h="751204">
                <a:moveTo>
                  <a:pt x="278850" y="40365"/>
                </a:moveTo>
                <a:lnTo>
                  <a:pt x="212360" y="40365"/>
                </a:lnTo>
                <a:lnTo>
                  <a:pt x="212360" y="109326"/>
                </a:lnTo>
                <a:lnTo>
                  <a:pt x="278850" y="109326"/>
                </a:lnTo>
                <a:lnTo>
                  <a:pt x="278850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12562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68717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26858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2939" y="112541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13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9970" y="1112186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23892" y="11116786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08" y="0"/>
                </a:lnTo>
              </a:path>
            </a:pathLst>
          </a:custGeom>
          <a:ln w="101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99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97110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750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7790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18294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5868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908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56222" y="111220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65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311541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56222" y="11014858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817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0452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231239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57945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846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382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6495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1664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183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76448" y="1099904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295" y="0"/>
                </a:lnTo>
              </a:path>
            </a:pathLst>
          </a:custGeom>
          <a:ln w="316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56658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46773" y="0"/>
                </a:moveTo>
                <a:lnTo>
                  <a:pt x="0" y="0"/>
                </a:lnTo>
                <a:lnTo>
                  <a:pt x="0" y="48228"/>
                </a:lnTo>
                <a:lnTo>
                  <a:pt x="46773" y="48228"/>
                </a:lnTo>
                <a:lnTo>
                  <a:pt x="467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7190" y="1097227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3324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241975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354213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462948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92760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0" y="48228"/>
                </a:moveTo>
                <a:lnTo>
                  <a:pt x="46773" y="48228"/>
                </a:lnTo>
                <a:lnTo>
                  <a:pt x="46773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91144" y="11278743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903" y="0"/>
                </a:lnTo>
              </a:path>
            </a:pathLst>
          </a:custGeom>
          <a:ln w="20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79723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16480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6048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0339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5074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98096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45456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39280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44015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21742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6477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12127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359476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56048" y="9964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096" y="0"/>
                </a:lnTo>
              </a:path>
            </a:pathLst>
          </a:custGeom>
          <a:ln w="265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287290" y="9841522"/>
            <a:ext cx="22225" cy="79375"/>
          </a:xfrm>
          <a:custGeom>
            <a:avLst/>
            <a:gdLst/>
            <a:ahLst/>
            <a:cxnLst/>
            <a:rect l="l" t="t" r="r" b="b"/>
            <a:pathLst>
              <a:path w="22225" h="79375">
                <a:moveTo>
                  <a:pt x="21622" y="0"/>
                </a:moveTo>
                <a:lnTo>
                  <a:pt x="0" y="0"/>
                </a:lnTo>
                <a:lnTo>
                  <a:pt x="0" y="78835"/>
                </a:lnTo>
                <a:lnTo>
                  <a:pt x="21622" y="78835"/>
                </a:lnTo>
                <a:lnTo>
                  <a:pt x="216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298096" y="950659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32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66945" y="9920358"/>
            <a:ext cx="62865" cy="34925"/>
          </a:xfrm>
          <a:custGeom>
            <a:avLst/>
            <a:gdLst/>
            <a:ahLst/>
            <a:cxnLst/>
            <a:rect l="l" t="t" r="r" b="b"/>
            <a:pathLst>
              <a:path w="62865" h="34925">
                <a:moveTo>
                  <a:pt x="62301" y="0"/>
                </a:moveTo>
                <a:lnTo>
                  <a:pt x="0" y="0"/>
                </a:lnTo>
                <a:lnTo>
                  <a:pt x="0" y="34313"/>
                </a:lnTo>
                <a:lnTo>
                  <a:pt x="62301" y="34313"/>
                </a:lnTo>
                <a:lnTo>
                  <a:pt x="623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298097" y="100852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62"/>
                </a:lnTo>
              </a:path>
            </a:pathLst>
          </a:custGeom>
          <a:ln w="526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271790" y="102440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5" h="13970">
                <a:moveTo>
                  <a:pt x="0" y="13444"/>
                </a:moveTo>
                <a:lnTo>
                  <a:pt x="52605" y="13444"/>
                </a:lnTo>
                <a:lnTo>
                  <a:pt x="52605" y="0"/>
                </a:lnTo>
                <a:lnTo>
                  <a:pt x="0" y="0"/>
                </a:lnTo>
                <a:lnTo>
                  <a:pt x="0" y="1344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0858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911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8005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8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7613" y="997806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426"/>
                </a:lnTo>
              </a:path>
            </a:pathLst>
          </a:custGeom>
          <a:ln w="4911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16144" y="1008527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7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619029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77163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49970" y="10411933"/>
            <a:ext cx="88265" cy="138430"/>
          </a:xfrm>
          <a:custGeom>
            <a:avLst/>
            <a:gdLst/>
            <a:ahLst/>
            <a:cxnLst/>
            <a:rect l="l" t="t" r="r" b="b"/>
            <a:pathLst>
              <a:path w="88264" h="138429">
                <a:moveTo>
                  <a:pt x="0" y="138430"/>
                </a:moveTo>
                <a:lnTo>
                  <a:pt x="87693" y="138430"/>
                </a:lnTo>
                <a:lnTo>
                  <a:pt x="87693" y="0"/>
                </a:lnTo>
                <a:lnTo>
                  <a:pt x="0" y="0"/>
                </a:lnTo>
                <a:lnTo>
                  <a:pt x="0" y="138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98527" y="1038208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749970" y="10196033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4" h="156209">
                <a:moveTo>
                  <a:pt x="0" y="156210"/>
                </a:moveTo>
                <a:lnTo>
                  <a:pt x="87693" y="156210"/>
                </a:lnTo>
                <a:lnTo>
                  <a:pt x="87693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98527" y="10152853"/>
            <a:ext cx="139700" cy="43180"/>
          </a:xfrm>
          <a:custGeom>
            <a:avLst/>
            <a:gdLst/>
            <a:ahLst/>
            <a:cxnLst/>
            <a:rect l="l" t="t" r="r" b="b"/>
            <a:pathLst>
              <a:path w="139700" h="43179">
                <a:moveTo>
                  <a:pt x="0" y="43179"/>
                </a:moveTo>
                <a:lnTo>
                  <a:pt x="139137" y="43179"/>
                </a:lnTo>
                <a:lnTo>
                  <a:pt x="139137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98527" y="101509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98527" y="10137612"/>
            <a:ext cx="139700" cy="11430"/>
          </a:xfrm>
          <a:custGeom>
            <a:avLst/>
            <a:gdLst/>
            <a:ahLst/>
            <a:cxnLst/>
            <a:rect l="l" t="t" r="r" b="b"/>
            <a:pathLst>
              <a:path w="139700" h="11429">
                <a:moveTo>
                  <a:pt x="0" y="11430"/>
                </a:moveTo>
                <a:lnTo>
                  <a:pt x="139137" y="11430"/>
                </a:lnTo>
                <a:lnTo>
                  <a:pt x="13913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98527" y="1012808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73" y="0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98527" y="1011284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1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58533" y="1041171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5" h="139700">
                <a:moveTo>
                  <a:pt x="0" y="139699"/>
                </a:moveTo>
                <a:lnTo>
                  <a:pt x="87683" y="139699"/>
                </a:lnTo>
                <a:lnTo>
                  <a:pt x="87683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8533" y="103818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58533" y="10195810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5" h="156209">
                <a:moveTo>
                  <a:pt x="0" y="156209"/>
                </a:moveTo>
                <a:lnTo>
                  <a:pt x="87683" y="156209"/>
                </a:lnTo>
                <a:lnTo>
                  <a:pt x="87683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8533" y="1017422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4318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08961" y="10150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8533" y="101431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09097" y="10118339"/>
            <a:ext cx="88900" cy="19050"/>
          </a:xfrm>
          <a:custGeom>
            <a:avLst/>
            <a:gdLst/>
            <a:ahLst/>
            <a:cxnLst/>
            <a:rect l="l" t="t" r="r" b="b"/>
            <a:pathLst>
              <a:path w="88900" h="19050">
                <a:moveTo>
                  <a:pt x="0" y="19049"/>
                </a:moveTo>
                <a:lnTo>
                  <a:pt x="88562" y="19049"/>
                </a:lnTo>
                <a:lnTo>
                  <a:pt x="8856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9454" y="10106910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0" y="11429"/>
                </a:moveTo>
                <a:lnTo>
                  <a:pt x="98206" y="11429"/>
                </a:lnTo>
                <a:lnTo>
                  <a:pt x="982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110591" y="2617210"/>
            <a:ext cx="6969759" cy="5868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20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501" y="0"/>
                </a:moveTo>
                <a:lnTo>
                  <a:pt x="0" y="0"/>
                </a:lnTo>
                <a:lnTo>
                  <a:pt x="7015" y="22805"/>
                </a:lnTo>
                <a:lnTo>
                  <a:pt x="7015" y="750605"/>
                </a:lnTo>
                <a:lnTo>
                  <a:pt x="62553" y="750605"/>
                </a:lnTo>
                <a:lnTo>
                  <a:pt x="62553" y="564705"/>
                </a:lnTo>
                <a:lnTo>
                  <a:pt x="383485" y="564705"/>
                </a:lnTo>
                <a:lnTo>
                  <a:pt x="383485" y="522612"/>
                </a:lnTo>
                <a:lnTo>
                  <a:pt x="62553" y="522612"/>
                </a:lnTo>
                <a:lnTo>
                  <a:pt x="62553" y="145555"/>
                </a:lnTo>
                <a:lnTo>
                  <a:pt x="47904" y="145555"/>
                </a:lnTo>
                <a:lnTo>
                  <a:pt x="28061" y="124750"/>
                </a:lnTo>
                <a:lnTo>
                  <a:pt x="28061" y="109326"/>
                </a:lnTo>
                <a:lnTo>
                  <a:pt x="77432" y="109326"/>
                </a:lnTo>
                <a:lnTo>
                  <a:pt x="77432" y="40365"/>
                </a:lnTo>
                <a:lnTo>
                  <a:pt x="383485" y="40365"/>
                </a:lnTo>
                <a:lnTo>
                  <a:pt x="383485" y="22805"/>
                </a:lnTo>
                <a:lnTo>
                  <a:pt x="390501" y="0"/>
                </a:lnTo>
                <a:close/>
              </a:path>
              <a:path w="390525" h="751204">
                <a:moveTo>
                  <a:pt x="150225" y="564705"/>
                </a:moveTo>
                <a:lnTo>
                  <a:pt x="118677" y="564705"/>
                </a:lnTo>
                <a:lnTo>
                  <a:pt x="118677" y="750605"/>
                </a:lnTo>
                <a:lnTo>
                  <a:pt x="150225" y="750605"/>
                </a:lnTo>
                <a:lnTo>
                  <a:pt x="150225" y="564705"/>
                </a:lnTo>
                <a:close/>
              </a:path>
              <a:path w="390525" h="751204">
                <a:moveTo>
                  <a:pt x="271824" y="564705"/>
                </a:moveTo>
                <a:lnTo>
                  <a:pt x="240285" y="564705"/>
                </a:lnTo>
                <a:lnTo>
                  <a:pt x="240285" y="750605"/>
                </a:lnTo>
                <a:lnTo>
                  <a:pt x="271824" y="750605"/>
                </a:lnTo>
                <a:lnTo>
                  <a:pt x="271824" y="564705"/>
                </a:lnTo>
                <a:close/>
              </a:path>
              <a:path w="390525" h="751204">
                <a:moveTo>
                  <a:pt x="383485" y="564705"/>
                </a:moveTo>
                <a:lnTo>
                  <a:pt x="327958" y="564705"/>
                </a:lnTo>
                <a:lnTo>
                  <a:pt x="327958" y="750605"/>
                </a:lnTo>
                <a:lnTo>
                  <a:pt x="383485" y="750605"/>
                </a:lnTo>
                <a:lnTo>
                  <a:pt x="383485" y="564705"/>
                </a:lnTo>
                <a:close/>
              </a:path>
              <a:path w="390525" h="751204">
                <a:moveTo>
                  <a:pt x="150225" y="145555"/>
                </a:moveTo>
                <a:lnTo>
                  <a:pt x="118677" y="145555"/>
                </a:lnTo>
                <a:lnTo>
                  <a:pt x="118677" y="522612"/>
                </a:lnTo>
                <a:lnTo>
                  <a:pt x="150225" y="522612"/>
                </a:lnTo>
                <a:lnTo>
                  <a:pt x="150225" y="145555"/>
                </a:lnTo>
                <a:close/>
              </a:path>
              <a:path w="390525" h="751204">
                <a:moveTo>
                  <a:pt x="271824" y="145555"/>
                </a:moveTo>
                <a:lnTo>
                  <a:pt x="240285" y="145555"/>
                </a:lnTo>
                <a:lnTo>
                  <a:pt x="240285" y="522612"/>
                </a:lnTo>
                <a:lnTo>
                  <a:pt x="271824" y="522612"/>
                </a:lnTo>
                <a:lnTo>
                  <a:pt x="271824" y="145555"/>
                </a:lnTo>
                <a:close/>
              </a:path>
              <a:path w="390525" h="751204">
                <a:moveTo>
                  <a:pt x="38348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49" y="109326"/>
                </a:lnTo>
                <a:lnTo>
                  <a:pt x="362449" y="124750"/>
                </a:lnTo>
                <a:lnTo>
                  <a:pt x="342607" y="145555"/>
                </a:lnTo>
                <a:lnTo>
                  <a:pt x="327958" y="145555"/>
                </a:lnTo>
                <a:lnTo>
                  <a:pt x="327958" y="522612"/>
                </a:lnTo>
                <a:lnTo>
                  <a:pt x="383485" y="522612"/>
                </a:lnTo>
                <a:lnTo>
                  <a:pt x="383485" y="40365"/>
                </a:lnTo>
                <a:close/>
              </a:path>
              <a:path w="390525" h="751204">
                <a:moveTo>
                  <a:pt x="178141" y="40365"/>
                </a:moveTo>
                <a:lnTo>
                  <a:pt x="111661" y="40365"/>
                </a:lnTo>
                <a:lnTo>
                  <a:pt x="111661" y="109326"/>
                </a:lnTo>
                <a:lnTo>
                  <a:pt x="178141" y="109326"/>
                </a:lnTo>
                <a:lnTo>
                  <a:pt x="178141" y="40365"/>
                </a:lnTo>
                <a:close/>
              </a:path>
              <a:path w="390525" h="751204">
                <a:moveTo>
                  <a:pt x="278850" y="40365"/>
                </a:moveTo>
                <a:lnTo>
                  <a:pt x="212360" y="40365"/>
                </a:lnTo>
                <a:lnTo>
                  <a:pt x="212360" y="109326"/>
                </a:lnTo>
                <a:lnTo>
                  <a:pt x="278850" y="109326"/>
                </a:lnTo>
                <a:lnTo>
                  <a:pt x="278850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475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285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4031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097" y="0"/>
                </a:moveTo>
                <a:lnTo>
                  <a:pt x="0" y="0"/>
                </a:lnTo>
                <a:lnTo>
                  <a:pt x="0" y="48228"/>
                </a:lnTo>
                <a:lnTo>
                  <a:pt x="49097" y="48228"/>
                </a:lnTo>
                <a:lnTo>
                  <a:pt x="490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1793" y="10363296"/>
            <a:ext cx="52705" cy="48260"/>
          </a:xfrm>
          <a:custGeom>
            <a:avLst/>
            <a:gdLst/>
            <a:ahLst/>
            <a:cxnLst/>
            <a:rect l="l" t="t" r="r" b="b"/>
            <a:pathLst>
              <a:path w="52705" h="48259">
                <a:moveTo>
                  <a:pt x="52605" y="0"/>
                </a:moveTo>
                <a:lnTo>
                  <a:pt x="0" y="0"/>
                </a:lnTo>
                <a:lnTo>
                  <a:pt x="0" y="48228"/>
                </a:lnTo>
                <a:lnTo>
                  <a:pt x="52605" y="48228"/>
                </a:lnTo>
                <a:lnTo>
                  <a:pt x="5260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290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64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097" y="0"/>
                </a:moveTo>
                <a:lnTo>
                  <a:pt x="0" y="0"/>
                </a:lnTo>
                <a:lnTo>
                  <a:pt x="0" y="48228"/>
                </a:lnTo>
                <a:lnTo>
                  <a:pt x="49097" y="48228"/>
                </a:lnTo>
                <a:lnTo>
                  <a:pt x="490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7185" y="11303291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69339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99155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7749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490" y="0"/>
                </a:moveTo>
                <a:lnTo>
                  <a:pt x="0" y="0"/>
                </a:lnTo>
                <a:lnTo>
                  <a:pt x="7005" y="22805"/>
                </a:lnTo>
                <a:lnTo>
                  <a:pt x="7005" y="750605"/>
                </a:lnTo>
                <a:lnTo>
                  <a:pt x="62542" y="750605"/>
                </a:lnTo>
                <a:lnTo>
                  <a:pt x="62542" y="564705"/>
                </a:lnTo>
                <a:lnTo>
                  <a:pt x="383475" y="564705"/>
                </a:lnTo>
                <a:lnTo>
                  <a:pt x="383475" y="522612"/>
                </a:lnTo>
                <a:lnTo>
                  <a:pt x="62542" y="522612"/>
                </a:lnTo>
                <a:lnTo>
                  <a:pt x="62542" y="145555"/>
                </a:lnTo>
                <a:lnTo>
                  <a:pt x="47893" y="145555"/>
                </a:lnTo>
                <a:lnTo>
                  <a:pt x="28051" y="124750"/>
                </a:lnTo>
                <a:lnTo>
                  <a:pt x="28051" y="109326"/>
                </a:lnTo>
                <a:lnTo>
                  <a:pt x="77421" y="109326"/>
                </a:lnTo>
                <a:lnTo>
                  <a:pt x="77421" y="40365"/>
                </a:lnTo>
                <a:lnTo>
                  <a:pt x="383475" y="40365"/>
                </a:lnTo>
                <a:lnTo>
                  <a:pt x="383475" y="22805"/>
                </a:lnTo>
                <a:lnTo>
                  <a:pt x="390490" y="0"/>
                </a:lnTo>
                <a:close/>
              </a:path>
              <a:path w="390525" h="751204">
                <a:moveTo>
                  <a:pt x="150215" y="564705"/>
                </a:moveTo>
                <a:lnTo>
                  <a:pt x="118666" y="564705"/>
                </a:lnTo>
                <a:lnTo>
                  <a:pt x="118666" y="750605"/>
                </a:lnTo>
                <a:lnTo>
                  <a:pt x="150215" y="750605"/>
                </a:lnTo>
                <a:lnTo>
                  <a:pt x="150215" y="564705"/>
                </a:lnTo>
                <a:close/>
              </a:path>
              <a:path w="390525" h="751204">
                <a:moveTo>
                  <a:pt x="271813" y="564705"/>
                </a:moveTo>
                <a:lnTo>
                  <a:pt x="240275" y="564705"/>
                </a:lnTo>
                <a:lnTo>
                  <a:pt x="240275" y="750605"/>
                </a:lnTo>
                <a:lnTo>
                  <a:pt x="271813" y="750605"/>
                </a:lnTo>
                <a:lnTo>
                  <a:pt x="271813" y="564705"/>
                </a:lnTo>
                <a:close/>
              </a:path>
              <a:path w="390525" h="751204">
                <a:moveTo>
                  <a:pt x="383475" y="564705"/>
                </a:moveTo>
                <a:lnTo>
                  <a:pt x="327937" y="564705"/>
                </a:lnTo>
                <a:lnTo>
                  <a:pt x="327937" y="750605"/>
                </a:lnTo>
                <a:lnTo>
                  <a:pt x="383475" y="750605"/>
                </a:lnTo>
                <a:lnTo>
                  <a:pt x="383475" y="564705"/>
                </a:lnTo>
                <a:close/>
              </a:path>
              <a:path w="390525" h="751204">
                <a:moveTo>
                  <a:pt x="150215" y="145555"/>
                </a:moveTo>
                <a:lnTo>
                  <a:pt x="118666" y="145555"/>
                </a:lnTo>
                <a:lnTo>
                  <a:pt x="118666" y="522612"/>
                </a:lnTo>
                <a:lnTo>
                  <a:pt x="150215" y="522612"/>
                </a:lnTo>
                <a:lnTo>
                  <a:pt x="150215" y="145555"/>
                </a:lnTo>
                <a:close/>
              </a:path>
              <a:path w="390525" h="751204">
                <a:moveTo>
                  <a:pt x="271813" y="145555"/>
                </a:moveTo>
                <a:lnTo>
                  <a:pt x="240275" y="145555"/>
                </a:lnTo>
                <a:lnTo>
                  <a:pt x="240275" y="522612"/>
                </a:lnTo>
                <a:lnTo>
                  <a:pt x="271813" y="522612"/>
                </a:lnTo>
                <a:lnTo>
                  <a:pt x="271813" y="145555"/>
                </a:lnTo>
                <a:close/>
              </a:path>
              <a:path w="390525" h="751204">
                <a:moveTo>
                  <a:pt x="38347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28" y="109326"/>
                </a:lnTo>
                <a:lnTo>
                  <a:pt x="362428" y="124750"/>
                </a:lnTo>
                <a:lnTo>
                  <a:pt x="342596" y="145555"/>
                </a:lnTo>
                <a:lnTo>
                  <a:pt x="327937" y="145555"/>
                </a:lnTo>
                <a:lnTo>
                  <a:pt x="327937" y="522612"/>
                </a:lnTo>
                <a:lnTo>
                  <a:pt x="383475" y="522612"/>
                </a:lnTo>
                <a:lnTo>
                  <a:pt x="383475" y="40365"/>
                </a:lnTo>
                <a:close/>
              </a:path>
              <a:path w="390525" h="751204">
                <a:moveTo>
                  <a:pt x="178130" y="40365"/>
                </a:moveTo>
                <a:lnTo>
                  <a:pt x="111651" y="40365"/>
                </a:lnTo>
                <a:lnTo>
                  <a:pt x="111651" y="109326"/>
                </a:lnTo>
                <a:lnTo>
                  <a:pt x="178130" y="109326"/>
                </a:lnTo>
                <a:lnTo>
                  <a:pt x="178130" y="40365"/>
                </a:lnTo>
                <a:close/>
              </a:path>
              <a:path w="390525" h="751204">
                <a:moveTo>
                  <a:pt x="278829" y="40365"/>
                </a:moveTo>
                <a:lnTo>
                  <a:pt x="212349" y="40365"/>
                </a:lnTo>
                <a:lnTo>
                  <a:pt x="212349" y="109326"/>
                </a:lnTo>
                <a:lnTo>
                  <a:pt x="278829" y="109326"/>
                </a:lnTo>
                <a:lnTo>
                  <a:pt x="278829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12562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68713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26858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2939" y="112541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13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9970" y="1112186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23892" y="11116786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08" y="0"/>
                </a:lnTo>
              </a:path>
            </a:pathLst>
          </a:custGeom>
          <a:ln w="101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99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97110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750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77898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18294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5868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908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56222" y="111220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65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311541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56222" y="11014858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82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04523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231239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57940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846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38247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6495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1664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18375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76448" y="1099904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295" y="0"/>
                </a:lnTo>
              </a:path>
            </a:pathLst>
          </a:custGeom>
          <a:ln w="316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56658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46773" y="0"/>
                </a:moveTo>
                <a:lnTo>
                  <a:pt x="0" y="0"/>
                </a:lnTo>
                <a:lnTo>
                  <a:pt x="0" y="48228"/>
                </a:lnTo>
                <a:lnTo>
                  <a:pt x="46773" y="48228"/>
                </a:lnTo>
                <a:lnTo>
                  <a:pt x="467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7183" y="1097227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33249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241978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35421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46294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92760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0" y="48228"/>
                </a:moveTo>
                <a:lnTo>
                  <a:pt x="46762" y="48228"/>
                </a:lnTo>
                <a:lnTo>
                  <a:pt x="46762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91147" y="11278743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903" y="0"/>
                </a:lnTo>
              </a:path>
            </a:pathLst>
          </a:custGeom>
          <a:ln w="20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79723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16475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6048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0339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5074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98101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45451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39280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44015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21742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6477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12127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359476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56048" y="9964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096" y="0"/>
                </a:lnTo>
              </a:path>
            </a:pathLst>
          </a:custGeom>
          <a:ln w="265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287290" y="9841522"/>
            <a:ext cx="22225" cy="79375"/>
          </a:xfrm>
          <a:custGeom>
            <a:avLst/>
            <a:gdLst/>
            <a:ahLst/>
            <a:cxnLst/>
            <a:rect l="l" t="t" r="r" b="b"/>
            <a:pathLst>
              <a:path w="22225" h="79375">
                <a:moveTo>
                  <a:pt x="21622" y="0"/>
                </a:moveTo>
                <a:lnTo>
                  <a:pt x="0" y="0"/>
                </a:lnTo>
                <a:lnTo>
                  <a:pt x="0" y="78835"/>
                </a:lnTo>
                <a:lnTo>
                  <a:pt x="21622" y="78835"/>
                </a:lnTo>
                <a:lnTo>
                  <a:pt x="216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298101" y="950659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32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66945" y="9920358"/>
            <a:ext cx="62865" cy="34925"/>
          </a:xfrm>
          <a:custGeom>
            <a:avLst/>
            <a:gdLst/>
            <a:ahLst/>
            <a:cxnLst/>
            <a:rect l="l" t="t" r="r" b="b"/>
            <a:pathLst>
              <a:path w="62865" h="34925">
                <a:moveTo>
                  <a:pt x="62301" y="0"/>
                </a:moveTo>
                <a:lnTo>
                  <a:pt x="0" y="0"/>
                </a:lnTo>
                <a:lnTo>
                  <a:pt x="0" y="34313"/>
                </a:lnTo>
                <a:lnTo>
                  <a:pt x="62301" y="34313"/>
                </a:lnTo>
                <a:lnTo>
                  <a:pt x="623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298100" y="100852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62"/>
                </a:lnTo>
              </a:path>
            </a:pathLst>
          </a:custGeom>
          <a:ln w="526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271793" y="102440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5" h="13970">
                <a:moveTo>
                  <a:pt x="0" y="13444"/>
                </a:moveTo>
                <a:lnTo>
                  <a:pt x="52605" y="13444"/>
                </a:lnTo>
                <a:lnTo>
                  <a:pt x="52605" y="0"/>
                </a:lnTo>
                <a:lnTo>
                  <a:pt x="0" y="0"/>
                </a:lnTo>
                <a:lnTo>
                  <a:pt x="0" y="1344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0858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9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8005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8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7613" y="997806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426"/>
                </a:lnTo>
              </a:path>
            </a:pathLst>
          </a:custGeom>
          <a:ln w="49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16142" y="1008527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619029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77163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49972" y="10411933"/>
            <a:ext cx="88265" cy="138430"/>
          </a:xfrm>
          <a:custGeom>
            <a:avLst/>
            <a:gdLst/>
            <a:ahLst/>
            <a:cxnLst/>
            <a:rect l="l" t="t" r="r" b="b"/>
            <a:pathLst>
              <a:path w="88264" h="138429">
                <a:moveTo>
                  <a:pt x="0" y="138430"/>
                </a:moveTo>
                <a:lnTo>
                  <a:pt x="87683" y="138430"/>
                </a:lnTo>
                <a:lnTo>
                  <a:pt x="87683" y="0"/>
                </a:lnTo>
                <a:lnTo>
                  <a:pt x="0" y="0"/>
                </a:lnTo>
                <a:lnTo>
                  <a:pt x="0" y="138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98529" y="1038208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749972" y="10196033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4" h="156209">
                <a:moveTo>
                  <a:pt x="0" y="156210"/>
                </a:moveTo>
                <a:lnTo>
                  <a:pt x="87683" y="156210"/>
                </a:lnTo>
                <a:lnTo>
                  <a:pt x="87683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98529" y="10152853"/>
            <a:ext cx="139700" cy="43180"/>
          </a:xfrm>
          <a:custGeom>
            <a:avLst/>
            <a:gdLst/>
            <a:ahLst/>
            <a:cxnLst/>
            <a:rect l="l" t="t" r="r" b="b"/>
            <a:pathLst>
              <a:path w="139700" h="43179">
                <a:moveTo>
                  <a:pt x="0" y="43179"/>
                </a:moveTo>
                <a:lnTo>
                  <a:pt x="139126" y="43179"/>
                </a:lnTo>
                <a:lnTo>
                  <a:pt x="13912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98529" y="101509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98529" y="10137612"/>
            <a:ext cx="139700" cy="11430"/>
          </a:xfrm>
          <a:custGeom>
            <a:avLst/>
            <a:gdLst/>
            <a:ahLst/>
            <a:cxnLst/>
            <a:rect l="l" t="t" r="r" b="b"/>
            <a:pathLst>
              <a:path w="139700" h="11429">
                <a:moveTo>
                  <a:pt x="0" y="11430"/>
                </a:moveTo>
                <a:lnTo>
                  <a:pt x="139126" y="11430"/>
                </a:lnTo>
                <a:lnTo>
                  <a:pt x="13912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98529" y="1012808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62" y="0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98529" y="1011284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0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58526" y="1041171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5" h="139700">
                <a:moveTo>
                  <a:pt x="0" y="139699"/>
                </a:moveTo>
                <a:lnTo>
                  <a:pt x="87693" y="139699"/>
                </a:lnTo>
                <a:lnTo>
                  <a:pt x="87693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8526" y="103818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58526" y="10195810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5" h="156209">
                <a:moveTo>
                  <a:pt x="0" y="156209"/>
                </a:moveTo>
                <a:lnTo>
                  <a:pt x="87693" y="156209"/>
                </a:lnTo>
                <a:lnTo>
                  <a:pt x="87693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8526" y="1017422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4318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08964" y="10150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8526" y="101431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09101" y="10118339"/>
            <a:ext cx="88900" cy="19050"/>
          </a:xfrm>
          <a:custGeom>
            <a:avLst/>
            <a:gdLst/>
            <a:ahLst/>
            <a:cxnLst/>
            <a:rect l="l" t="t" r="r" b="b"/>
            <a:pathLst>
              <a:path w="88900" h="19050">
                <a:moveTo>
                  <a:pt x="0" y="19049"/>
                </a:moveTo>
                <a:lnTo>
                  <a:pt x="88562" y="19049"/>
                </a:lnTo>
                <a:lnTo>
                  <a:pt x="8856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9457" y="10106910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0" y="11429"/>
                </a:moveTo>
                <a:lnTo>
                  <a:pt x="98206" y="11429"/>
                </a:lnTo>
                <a:lnTo>
                  <a:pt x="982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9207" y="631259"/>
            <a:ext cx="17545685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0312" y="1976773"/>
            <a:ext cx="15103475" cy="404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/>
          <p:nvPr/>
        </p:nvSpPr>
        <p:spPr>
          <a:xfrm>
            <a:off x="798202" y="0"/>
            <a:ext cx="813736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2275186" y="1877136"/>
            <a:ext cx="14761157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46630">
              <a:lnSpc>
                <a:spcPct val="100000"/>
              </a:lnSpc>
              <a:spcBef>
                <a:spcPts val="95"/>
              </a:spcBef>
            </a:pPr>
            <a:r>
              <a:rPr lang="ru-RU" sz="4800" b="1" dirty="0" smtClean="0"/>
              <a:t>О ПОДДЕРЖКЕ </a:t>
            </a:r>
            <a:br>
              <a:rPr lang="ru-RU" sz="4800" b="1" dirty="0" smtClean="0"/>
            </a:br>
            <a:r>
              <a:rPr lang="ru-RU" sz="4800" b="1" dirty="0" smtClean="0"/>
              <a:t>СУБЪЕКТОВ МАЛОГО И СРЕДНЕГО ПРЕДПРИНИМАТЕЛЬСТВА </a:t>
            </a:r>
            <a:br>
              <a:rPr lang="ru-RU" sz="4800" b="1" dirty="0" smtClean="0"/>
            </a:br>
            <a:r>
              <a:rPr lang="ru-RU" sz="4800" b="1" dirty="0" smtClean="0"/>
              <a:t>В РАМКАХ ПРЕДОСТАВЛЕНИЯ СУБСИДИЙ НА ВОЗМЕЩЕНИЕ ЗАТРАТ, СВЯЗАННЫХ С УПЛАТОЙ ПРОЦЕНТОВ ПО КРЕДИТАМ, ПРИВЛЕЧЕННЫМ В РОССИЙСКИХ КРЕДИТНЫХ ОРГАНИЗАЦИЯХ</a:t>
            </a:r>
            <a:endParaRPr lang="ru-RU" sz="4800" dirty="0">
              <a:latin typeface="Intro Bold"/>
              <a:cs typeface="Intro 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00312" y="8392702"/>
            <a:ext cx="1120933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b="1" dirty="0"/>
              <a:t>                                       </a:t>
            </a:r>
            <a:endParaRPr sz="3300" dirty="0">
              <a:latin typeface="Intro Book"/>
              <a:cs typeface="Intro Book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520" y="8392702"/>
            <a:ext cx="2483789" cy="291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29" name="object 31">
            <a:extLst>
              <a:ext uri="{FF2B5EF4-FFF2-40B4-BE49-F238E27FC236}">
                <a16:creationId xmlns:a16="http://schemas.microsoft.com/office/drawing/2014/main" xmlns="" id="{CE858A91-51BF-254C-9C77-0DAD423979EF}"/>
              </a:ext>
            </a:extLst>
          </p:cNvPr>
          <p:cNvSpPr txBox="1">
            <a:spLocks/>
          </p:cNvSpPr>
          <p:nvPr/>
        </p:nvSpPr>
        <p:spPr>
          <a:xfrm>
            <a:off x="6217628" y="589478"/>
            <a:ext cx="8136904" cy="531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300" b="0" i="0">
                <a:solidFill>
                  <a:srgbClr val="333333"/>
                </a:solidFill>
                <a:latin typeface="Intro Regular"/>
                <a:ea typeface="+mj-ea"/>
                <a:cs typeface="Intro Regular"/>
              </a:defRPr>
            </a:lvl1pPr>
          </a:lstStyle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/>
              <a:t>ПОЛУЧАТЕЛИ</a:t>
            </a:r>
            <a:r>
              <a:rPr lang="ru-RU" sz="4600" b="1" spc="-5" dirty="0" smtClean="0"/>
              <a:t> ПОДДЕРЖКИ</a:t>
            </a:r>
            <a:endParaRPr lang="ru-RU" sz="4600" b="1" kern="0" spc="-5" dirty="0"/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9A89CBC3-E1E5-DA49-9D36-6C735B243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787054"/>
              </p:ext>
            </p:extLst>
          </p:nvPr>
        </p:nvGraphicFramePr>
        <p:xfrm>
          <a:off x="763018" y="1406203"/>
          <a:ext cx="10225136" cy="835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ject 104">
            <a:extLst>
              <a:ext uri="{FF2B5EF4-FFF2-40B4-BE49-F238E27FC236}">
                <a16:creationId xmlns:a16="http://schemas.microsoft.com/office/drawing/2014/main" xmlns="" id="{0C409E05-9EF9-104C-9A34-32DD5580584F}"/>
              </a:ext>
            </a:extLst>
          </p:cNvPr>
          <p:cNvSpPr txBox="1"/>
          <p:nvPr/>
        </p:nvSpPr>
        <p:spPr>
          <a:xfrm>
            <a:off x="10412089" y="5765942"/>
            <a:ext cx="20676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rgbClr val="1B826E"/>
                </a:solidFill>
                <a:latin typeface="Intro Bold"/>
                <a:cs typeface="Intro Bold"/>
              </a:rPr>
              <a:t>СМСП</a:t>
            </a:r>
            <a:endParaRPr lang="ru-RU" sz="4800" b="1" spc="5" dirty="0">
              <a:solidFill>
                <a:srgbClr val="1B826E"/>
              </a:solidFill>
              <a:latin typeface="Intro Bold"/>
              <a:cs typeface="Intro Bold"/>
            </a:endParaRPr>
          </a:p>
        </p:txBody>
      </p:sp>
      <p:sp>
        <p:nvSpPr>
          <p:cNvPr id="32" name="object 98">
            <a:extLst>
              <a:ext uri="{FF2B5EF4-FFF2-40B4-BE49-F238E27FC236}">
                <a16:creationId xmlns:a16="http://schemas.microsoft.com/office/drawing/2014/main" xmlns="" id="{8C9DF2E6-E729-DD40-85F7-8DDC8D739B85}"/>
              </a:ext>
            </a:extLst>
          </p:cNvPr>
          <p:cNvSpPr txBox="1"/>
          <p:nvPr/>
        </p:nvSpPr>
        <p:spPr>
          <a:xfrm>
            <a:off x="12890524" y="2188594"/>
            <a:ext cx="612068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ОКВЭД</a:t>
            </a:r>
            <a:r>
              <a:rPr lang="en-US" sz="3600" dirty="0" smtClean="0">
                <a:solidFill>
                  <a:srgbClr val="333333"/>
                </a:solidFill>
                <a:latin typeface="Intro Book"/>
                <a:cs typeface="Intro Book"/>
              </a:rPr>
              <a:t>: </a:t>
            </a:r>
            <a:r>
              <a:rPr lang="ru-RU" sz="3600" dirty="0">
                <a:latin typeface="Intro Book"/>
              </a:rPr>
              <a:t>А, С, D, F, J, H, E, M 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33" name="object 103">
            <a:extLst>
              <a:ext uri="{FF2B5EF4-FFF2-40B4-BE49-F238E27FC236}">
                <a16:creationId xmlns:a16="http://schemas.microsoft.com/office/drawing/2014/main" xmlns="" id="{947983AC-D070-9C4D-BB8C-C971BEAE40B7}"/>
              </a:ext>
            </a:extLst>
          </p:cNvPr>
          <p:cNvSpPr txBox="1"/>
          <p:nvPr/>
        </p:nvSpPr>
        <p:spPr>
          <a:xfrm>
            <a:off x="10412090" y="2095619"/>
            <a:ext cx="2204624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5">
                    <a:lumMod val="75000"/>
                  </a:schemeClr>
                </a:solidFill>
                <a:latin typeface="Intro Bold"/>
                <a:cs typeface="Intro Bold"/>
              </a:rPr>
              <a:t>СМСП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34" name="object 105">
            <a:extLst>
              <a:ext uri="{FF2B5EF4-FFF2-40B4-BE49-F238E27FC236}">
                <a16:creationId xmlns:a16="http://schemas.microsoft.com/office/drawing/2014/main" xmlns="" id="{D2AFEC0B-8479-1D42-A1B1-0309B78EECDE}"/>
              </a:ext>
            </a:extLst>
          </p:cNvPr>
          <p:cNvSpPr txBox="1"/>
          <p:nvPr/>
        </p:nvSpPr>
        <p:spPr>
          <a:xfrm>
            <a:off x="10412089" y="7661333"/>
            <a:ext cx="2078756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tro Bold"/>
                <a:cs typeface="Intro Bold"/>
              </a:rPr>
              <a:t>СМСП</a:t>
            </a:r>
            <a:endParaRPr sz="4800" b="1" spc="5" dirty="0">
              <a:solidFill>
                <a:schemeClr val="accent6">
                  <a:lumMod val="60000"/>
                  <a:lumOff val="40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35" name="object 98">
            <a:extLst>
              <a:ext uri="{FF2B5EF4-FFF2-40B4-BE49-F238E27FC236}">
                <a16:creationId xmlns:a16="http://schemas.microsoft.com/office/drawing/2014/main" xmlns="" id="{8C9DF2E6-E729-DD40-85F7-8DDC8D739B85}"/>
              </a:ext>
            </a:extLst>
          </p:cNvPr>
          <p:cNvSpPr txBox="1"/>
          <p:nvPr/>
        </p:nvSpPr>
        <p:spPr>
          <a:xfrm>
            <a:off x="12890524" y="5778366"/>
            <a:ext cx="449067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Экспортно-ориентированные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36" name="object 98">
            <a:extLst>
              <a:ext uri="{FF2B5EF4-FFF2-40B4-BE49-F238E27FC236}">
                <a16:creationId xmlns:a16="http://schemas.microsoft.com/office/drawing/2014/main" xmlns="" id="{8C9DF2E6-E729-DD40-85F7-8DDC8D739B85}"/>
              </a:ext>
            </a:extLst>
          </p:cNvPr>
          <p:cNvSpPr txBox="1"/>
          <p:nvPr/>
        </p:nvSpPr>
        <p:spPr>
          <a:xfrm>
            <a:off x="12890524" y="7615920"/>
            <a:ext cx="6192687" cy="2784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Осуществляющие деятельность на территории производственных площадок режимных объектов 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12" name="object 104">
            <a:extLst>
              <a:ext uri="{FF2B5EF4-FFF2-40B4-BE49-F238E27FC236}">
                <a16:creationId xmlns:a16="http://schemas.microsoft.com/office/drawing/2014/main" xmlns="" id="{0C409E05-9EF9-104C-9A34-32DD5580584F}"/>
              </a:ext>
            </a:extLst>
          </p:cNvPr>
          <p:cNvSpPr txBox="1"/>
          <p:nvPr/>
        </p:nvSpPr>
        <p:spPr>
          <a:xfrm>
            <a:off x="10412090" y="3879311"/>
            <a:ext cx="20676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6">
                    <a:lumMod val="50000"/>
                  </a:schemeClr>
                </a:solidFill>
                <a:latin typeface="Intro Bold"/>
                <a:cs typeface="Intro Bold"/>
              </a:rPr>
              <a:t>УК и Р</a:t>
            </a:r>
            <a:endParaRPr lang="ru-RU" sz="4800" b="1" spc="5" dirty="0">
              <a:solidFill>
                <a:schemeClr val="accent6">
                  <a:lumMod val="50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13" name="object 98">
            <a:extLst>
              <a:ext uri="{FF2B5EF4-FFF2-40B4-BE49-F238E27FC236}">
                <a16:creationId xmlns:a16="http://schemas.microsoft.com/office/drawing/2014/main" xmlns="" id="{8C9DF2E6-E729-DD40-85F7-8DDC8D739B85}"/>
              </a:ext>
            </a:extLst>
          </p:cNvPr>
          <p:cNvSpPr txBox="1"/>
          <p:nvPr/>
        </p:nvSpPr>
        <p:spPr>
          <a:xfrm>
            <a:off x="12890524" y="3879311"/>
            <a:ext cx="5832648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Управляющие компании и их резиденты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</p:spTree>
    <p:extLst>
      <p:ext uri="{BB962C8B-B14F-4D97-AF65-F5344CB8AC3E}">
        <p14:creationId xmlns:p14="http://schemas.microsoft.com/office/powerpoint/2010/main" val="116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1839322" y="1586637"/>
            <a:ext cx="8163133" cy="85641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53387" y="1630232"/>
            <a:ext cx="8356241" cy="85242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196" y="1606587"/>
            <a:ext cx="8309020" cy="8524242"/>
          </a:xfrm>
          <a:prstGeom prst="ellipse">
            <a:avLst/>
          </a:prstGeom>
          <a:solidFill>
            <a:srgbClr val="C19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105" name="object 31">
            <a:extLst>
              <a:ext uri="{FF2B5EF4-FFF2-40B4-BE49-F238E27FC236}">
                <a16:creationId xmlns:a16="http://schemas.microsoft.com/office/drawing/2014/main" xmlns="" id="{13A53FCA-8BB8-194B-80F6-594A30E65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1560" y="542107"/>
            <a:ext cx="11393593" cy="525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lang="ru-RU" sz="4300" b="1" spc="-5" dirty="0" smtClean="0"/>
              <a:t>КАТЕГОРИИ ПОЛУЧАТЕЛЕЙ ПОДДЕРЖКИ</a:t>
            </a:r>
            <a:endParaRPr sz="4300" b="1" spc="-5" dirty="0"/>
          </a:p>
        </p:txBody>
      </p:sp>
      <p:sp>
        <p:nvSpPr>
          <p:cNvPr id="43" name="object 142">
            <a:extLst>
              <a:ext uri="{FF2B5EF4-FFF2-40B4-BE49-F238E27FC236}">
                <a16:creationId xmlns:a16="http://schemas.microsoft.com/office/drawing/2014/main" xmlns="" id="{B47E7BCD-5453-B54E-A844-AE6971C6A675}"/>
              </a:ext>
            </a:extLst>
          </p:cNvPr>
          <p:cNvSpPr txBox="1"/>
          <p:nvPr/>
        </p:nvSpPr>
        <p:spPr>
          <a:xfrm>
            <a:off x="14869724" y="6961178"/>
            <a:ext cx="2751686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Управляющие компании и резиденты</a:t>
            </a:r>
            <a:endParaRPr lang="ru-RU" sz="3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45" name="object 142">
            <a:extLst>
              <a:ext uri="{FF2B5EF4-FFF2-40B4-BE49-F238E27FC236}">
                <a16:creationId xmlns:a16="http://schemas.microsoft.com/office/drawing/2014/main" xmlns="" id="{A187FDE6-1C4F-5842-A722-69FDD3BF24E2}"/>
              </a:ext>
            </a:extLst>
          </p:cNvPr>
          <p:cNvSpPr txBox="1"/>
          <p:nvPr/>
        </p:nvSpPr>
        <p:spPr>
          <a:xfrm>
            <a:off x="2059160" y="6517032"/>
            <a:ext cx="4320481" cy="981038"/>
          </a:xfrm>
          <a:prstGeom prst="rect">
            <a:avLst/>
          </a:prstGeom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СМСП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ОКВЭД 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D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F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J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H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E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M </a:t>
            </a:r>
            <a:endParaRPr lang="ru-RU" sz="3000" i="1" dirty="0">
              <a:solidFill>
                <a:schemeClr val="bg1"/>
              </a:solidFill>
              <a:latin typeface="Intro Book"/>
              <a:cs typeface="Intro Bold Caps"/>
            </a:endParaRPr>
          </a:p>
        </p:txBody>
      </p:sp>
      <p:sp>
        <p:nvSpPr>
          <p:cNvPr id="29" name="object 142">
            <a:extLst>
              <a:ext uri="{FF2B5EF4-FFF2-40B4-BE49-F238E27FC236}">
                <a16:creationId xmlns:a16="http://schemas.microsoft.com/office/drawing/2014/main" xmlns="" id="{A187FDE6-1C4F-5842-A722-69FDD3BF24E2}"/>
              </a:ext>
            </a:extLst>
          </p:cNvPr>
          <p:cNvSpPr txBox="1"/>
          <p:nvPr/>
        </p:nvSpPr>
        <p:spPr>
          <a:xfrm>
            <a:off x="2457805" y="1988687"/>
            <a:ext cx="3696608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0" name="object 142">
            <a:extLst>
              <a:ext uri="{FF2B5EF4-FFF2-40B4-BE49-F238E27FC236}">
                <a16:creationId xmlns:a16="http://schemas.microsoft.com/office/drawing/2014/main" xmlns="" id="{A187FDE6-1C4F-5842-A722-69FDD3BF24E2}"/>
              </a:ext>
            </a:extLst>
          </p:cNvPr>
          <p:cNvSpPr txBox="1"/>
          <p:nvPr/>
        </p:nvSpPr>
        <p:spPr>
          <a:xfrm>
            <a:off x="8602338" y="2197823"/>
            <a:ext cx="364879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1" name="object 142">
            <a:extLst>
              <a:ext uri="{FF2B5EF4-FFF2-40B4-BE49-F238E27FC236}">
                <a16:creationId xmlns:a16="http://schemas.microsoft.com/office/drawing/2014/main" xmlns="" id="{A187FDE6-1C4F-5842-A722-69FDD3BF24E2}"/>
              </a:ext>
            </a:extLst>
          </p:cNvPr>
          <p:cNvSpPr txBox="1"/>
          <p:nvPr/>
        </p:nvSpPr>
        <p:spPr>
          <a:xfrm>
            <a:off x="14294922" y="2321631"/>
            <a:ext cx="364879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III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2" name="object 142">
            <a:extLst>
              <a:ext uri="{FF2B5EF4-FFF2-40B4-BE49-F238E27FC236}">
                <a16:creationId xmlns:a16="http://schemas.microsoft.com/office/drawing/2014/main" xmlns="" id="{A187FDE6-1C4F-5842-A722-69FDD3BF24E2}"/>
              </a:ext>
            </a:extLst>
          </p:cNvPr>
          <p:cNvSpPr txBox="1"/>
          <p:nvPr/>
        </p:nvSpPr>
        <p:spPr>
          <a:xfrm>
            <a:off x="8456763" y="6359573"/>
            <a:ext cx="4539944" cy="3450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СМСП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- ОКВЭД  </a:t>
            </a:r>
            <a:r>
              <a:rPr lang="en-US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A</a:t>
            </a:r>
            <a:r>
              <a:rPr lang="ru-RU" sz="3200" i="1" dirty="0" smtClean="0">
                <a:solidFill>
                  <a:schemeClr val="bg1"/>
                </a:solidFill>
                <a:latin typeface="Intro Book"/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latin typeface="Intro Book"/>
              </a:rPr>
              <a:t>C;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ru-RU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экспортно-ориентированные</a:t>
            </a:r>
            <a:r>
              <a:rPr lang="en-US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ru-RU" sz="3200" i="1" dirty="0">
                <a:solidFill>
                  <a:schemeClr val="bg1"/>
                </a:solidFill>
                <a:latin typeface="Intro Book"/>
                <a:cs typeface="Intro Bold Caps"/>
              </a:rPr>
              <a:t>п</a:t>
            </a:r>
            <a:r>
              <a:rPr lang="ru-RU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лощадки режимных объектов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000" i="1" dirty="0">
              <a:solidFill>
                <a:schemeClr val="bg1"/>
              </a:solidFill>
              <a:latin typeface="Intro Book"/>
              <a:cs typeface="Intro Bold Caps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xmlns="" id="{A1BAC444-E15E-CE4E-A8BF-7B9796DD98AC}"/>
              </a:ext>
            </a:extLst>
          </p:cNvPr>
          <p:cNvSpPr txBox="1"/>
          <p:nvPr/>
        </p:nvSpPr>
        <p:spPr>
          <a:xfrm>
            <a:off x="2582790" y="4668748"/>
            <a:ext cx="395127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rgbClr val="333333"/>
                </a:solidFill>
                <a:latin typeface="Intro Regular"/>
                <a:cs typeface="Intro Regular"/>
              </a:rPr>
              <a:t> </a:t>
            </a: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3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  <a:endParaRPr lang="ru-RU" sz="8800" dirty="0" smtClean="0">
              <a:solidFill>
                <a:schemeClr val="bg1"/>
              </a:solidFill>
              <a:latin typeface="Intro Regular"/>
              <a:cs typeface="Intro Regular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xmlns="" id="{A1BAC444-E15E-CE4E-A8BF-7B9796DD98AC}"/>
              </a:ext>
            </a:extLst>
          </p:cNvPr>
          <p:cNvSpPr txBox="1"/>
          <p:nvPr/>
        </p:nvSpPr>
        <p:spPr>
          <a:xfrm>
            <a:off x="9233490" y="4122674"/>
            <a:ext cx="3642178" cy="3774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000" dirty="0">
              <a:solidFill>
                <a:srgbClr val="333333"/>
              </a:solidFill>
              <a:latin typeface="Intro Regular"/>
              <a:cs typeface="Intro Regular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5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000" dirty="0" smtClean="0">
              <a:solidFill>
                <a:srgbClr val="333333"/>
              </a:solidFill>
              <a:latin typeface="Intro Regular"/>
              <a:cs typeface="Intro Regular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6600" dirty="0">
              <a:latin typeface="Intro Regular"/>
              <a:cs typeface="Intro Regular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A1BAC444-E15E-CE4E-A8BF-7B9796DD98AC}"/>
              </a:ext>
            </a:extLst>
          </p:cNvPr>
          <p:cNvSpPr txBox="1"/>
          <p:nvPr/>
        </p:nvSpPr>
        <p:spPr>
          <a:xfrm>
            <a:off x="14677589" y="5100220"/>
            <a:ext cx="364217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10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  <a:endParaRPr sz="6600" dirty="0">
              <a:solidFill>
                <a:schemeClr val="bg1"/>
              </a:solidFill>
              <a:latin typeface="Intro Regular"/>
              <a:cs typeface="Int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390C7BBE-C10A-1841-BDB6-2F8040D785B9}"/>
              </a:ext>
            </a:extLst>
          </p:cNvPr>
          <p:cNvSpPr/>
          <p:nvPr/>
        </p:nvSpPr>
        <p:spPr>
          <a:xfrm>
            <a:off x="11551878" y="1982267"/>
            <a:ext cx="7429163" cy="1208940"/>
          </a:xfrm>
          <a:custGeom>
            <a:avLst/>
            <a:gdLst/>
            <a:ahLst/>
            <a:cxnLst/>
            <a:rect l="l" t="t" r="r" b="b"/>
            <a:pathLst>
              <a:path w="3121659" h="1117600">
                <a:moveTo>
                  <a:pt x="3121203" y="0"/>
                </a:moveTo>
                <a:lnTo>
                  <a:pt x="0" y="0"/>
                </a:lnTo>
                <a:lnTo>
                  <a:pt x="0" y="1116971"/>
                </a:lnTo>
                <a:lnTo>
                  <a:pt x="2505766" y="1116971"/>
                </a:lnTo>
                <a:lnTo>
                  <a:pt x="3121203" y="0"/>
                </a:lnTo>
                <a:close/>
              </a:path>
            </a:pathLst>
          </a:custGeom>
          <a:solidFill>
            <a:srgbClr val="C1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CE470287-BC6E-7A4E-989E-EC90FB896E4D}"/>
              </a:ext>
            </a:extLst>
          </p:cNvPr>
          <p:cNvSpPr/>
          <p:nvPr/>
        </p:nvSpPr>
        <p:spPr>
          <a:xfrm>
            <a:off x="1796374" y="1982266"/>
            <a:ext cx="7416824" cy="1208941"/>
          </a:xfrm>
          <a:custGeom>
            <a:avLst/>
            <a:gdLst/>
            <a:ahLst/>
            <a:cxnLst/>
            <a:rect l="l" t="t" r="r" b="b"/>
            <a:pathLst>
              <a:path w="3121659" h="1117600">
                <a:moveTo>
                  <a:pt x="3121203" y="0"/>
                </a:moveTo>
                <a:lnTo>
                  <a:pt x="0" y="0"/>
                </a:lnTo>
                <a:lnTo>
                  <a:pt x="0" y="1116971"/>
                </a:lnTo>
                <a:lnTo>
                  <a:pt x="2505766" y="1116971"/>
                </a:lnTo>
                <a:lnTo>
                  <a:pt x="3121203" y="0"/>
                </a:lnTo>
                <a:close/>
              </a:path>
            </a:pathLst>
          </a:custGeom>
          <a:solidFill>
            <a:srgbClr val="1B8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40" name="object 2">
            <a:extLst>
              <a:ext uri="{FF2B5EF4-FFF2-40B4-BE49-F238E27FC236}">
                <a16:creationId xmlns:a16="http://schemas.microsoft.com/office/drawing/2014/main" xmlns="" id="{A80611DF-65EA-304A-B8E0-7C85494902DD}"/>
              </a:ext>
            </a:extLst>
          </p:cNvPr>
          <p:cNvSpPr txBox="1"/>
          <p:nvPr/>
        </p:nvSpPr>
        <p:spPr>
          <a:xfrm>
            <a:off x="6034255" y="876687"/>
            <a:ext cx="7632848" cy="52514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НАЗНАЧЕНИЕ ПОДДЕРЖКИ</a:t>
            </a:r>
            <a:endParaRPr sz="4400" b="1" dirty="0">
              <a:latin typeface="Intro Regular"/>
              <a:cs typeface="Intro Regula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71387"/>
              </p:ext>
            </p:extLst>
          </p:nvPr>
        </p:nvGraphicFramePr>
        <p:xfrm>
          <a:off x="835026" y="2068770"/>
          <a:ext cx="18218024" cy="7453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1020"/>
                <a:gridCol w="9037004"/>
              </a:tblGrid>
              <a:tr h="786262">
                <a:tc>
                  <a:txBody>
                    <a:bodyPr/>
                    <a:lstStyle/>
                    <a:p>
                      <a:pPr algn="l"/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                 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категория                                  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и 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III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30562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(реконструкция) инженерной инфраструктуры, производственных зданий, строений, сооружений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инвестиционных проектов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(реконструкция) инженерной инфраструктуры, производственных зданий, строений, сооружений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инвестиционных проектов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40" name="object 2">
            <a:extLst>
              <a:ext uri="{FF2B5EF4-FFF2-40B4-BE49-F238E27FC236}">
                <a16:creationId xmlns:a16="http://schemas.microsoft.com/office/drawing/2014/main" xmlns="" id="{A80611DF-65EA-304A-B8E0-7C85494902DD}"/>
              </a:ext>
            </a:extLst>
          </p:cNvPr>
          <p:cNvSpPr txBox="1"/>
          <p:nvPr/>
        </p:nvSpPr>
        <p:spPr>
          <a:xfrm>
            <a:off x="6523658" y="762190"/>
            <a:ext cx="6907954" cy="537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УСЛОВИЯ ПОДДЕРЖКИ</a:t>
            </a:r>
            <a:endParaRPr lang="ru-RU" sz="4400" b="1" dirty="0">
              <a:latin typeface="Intro Regular"/>
              <a:cs typeface="Intro Regular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7565FB78-BC64-4C4E-BD54-476AA874C3DA}"/>
              </a:ext>
            </a:extLst>
          </p:cNvPr>
          <p:cNvSpPr txBox="1"/>
          <p:nvPr/>
        </p:nvSpPr>
        <p:spPr>
          <a:xfrm>
            <a:off x="10550041" y="1784798"/>
            <a:ext cx="6983502" cy="14966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ctr">
            <a:spAutoFit/>
          </a:bodyPr>
          <a:lstStyle/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ранее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янв.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2017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г. </a:t>
            </a:r>
          </a:p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на срок свыше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года</a:t>
            </a:r>
            <a:endParaRPr lang="ru-RU" sz="3600" b="1" dirty="0">
              <a:solidFill>
                <a:srgbClr val="003300"/>
              </a:solidFill>
              <a:latin typeface="Intro Book"/>
              <a:cs typeface="Intro Book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xmlns="" id="{7565FB78-BC64-4C4E-BD54-476AA874C3DA}"/>
              </a:ext>
            </a:extLst>
          </p:cNvPr>
          <p:cNvSpPr txBox="1"/>
          <p:nvPr/>
        </p:nvSpPr>
        <p:spPr>
          <a:xfrm>
            <a:off x="10755644" y="9227596"/>
            <a:ext cx="6777899" cy="520014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3300"/>
              </a:lnSpc>
              <a:spcBef>
                <a:spcPts val="755"/>
              </a:spcBef>
            </a:pP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10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млн руб</a:t>
            </a:r>
            <a:r>
              <a:rPr lang="ru-RU" sz="3600" dirty="0" smtClean="0">
                <a:solidFill>
                  <a:srgbClr val="003300"/>
                </a:solidFill>
                <a:latin typeface="Intro Book"/>
                <a:cs typeface="Intro Book"/>
              </a:rPr>
              <a:t>.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565FB78-BC64-4C4E-BD54-476AA874C3DA}"/>
              </a:ext>
            </a:extLst>
          </p:cNvPr>
          <p:cNvSpPr txBox="1"/>
          <p:nvPr/>
        </p:nvSpPr>
        <p:spPr>
          <a:xfrm>
            <a:off x="10652842" y="4646563"/>
            <a:ext cx="6777900" cy="5893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33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менее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2,5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млн руб.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7565FB78-BC64-4C4E-BD54-476AA874C3DA}"/>
              </a:ext>
            </a:extLst>
          </p:cNvPr>
          <p:cNvSpPr txBox="1"/>
          <p:nvPr/>
        </p:nvSpPr>
        <p:spPr>
          <a:xfrm>
            <a:off x="10755644" y="6335745"/>
            <a:ext cx="6572296" cy="14966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выше средней ЦБ РФ</a:t>
            </a:r>
          </a:p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за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3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года (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14,13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%)</a:t>
            </a:r>
            <a:endParaRPr lang="ru-RU" sz="3600" b="1" dirty="0">
              <a:solidFill>
                <a:srgbClr val="003300"/>
              </a:solidFill>
              <a:latin typeface="Intro Book"/>
              <a:cs typeface="Intro Book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2623930" y="1889335"/>
            <a:ext cx="6492016" cy="1250938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000" b="1" spc="5" dirty="0" smtClean="0">
              <a:solidFill>
                <a:schemeClr val="bg1"/>
              </a:solidFill>
              <a:latin typeface="Intro Bold"/>
              <a:cs typeface="Intro Bold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Срок кредитного договора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0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2647790" y="4084279"/>
            <a:ext cx="6468156" cy="1471511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Сумма по кредитному договору </a:t>
            </a:r>
            <a:endParaRPr sz="36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2622498" y="6450094"/>
            <a:ext cx="6493448" cy="1250938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000" b="1" spc="5" dirty="0" smtClean="0">
              <a:solidFill>
                <a:schemeClr val="bg1"/>
              </a:solidFill>
              <a:latin typeface="Intro Bold"/>
              <a:cs typeface="Intro Bold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% по кредиту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0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2647790" y="8575924"/>
            <a:ext cx="6468156" cy="1471511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Предельный размер субсидии</a:t>
            </a:r>
            <a:endParaRPr sz="36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</p:spTree>
    <p:extLst>
      <p:ext uri="{BB962C8B-B14F-4D97-AF65-F5344CB8AC3E}">
        <p14:creationId xmlns:p14="http://schemas.microsoft.com/office/powerpoint/2010/main" val="3047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КУ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97" y="1982267"/>
            <a:ext cx="662473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80611DF-65EA-304A-B8E0-7C85494902DD}"/>
              </a:ext>
            </a:extLst>
          </p:cNvPr>
          <p:cNvSpPr txBox="1"/>
          <p:nvPr/>
        </p:nvSpPr>
        <p:spPr>
          <a:xfrm>
            <a:off x="6523658" y="762190"/>
            <a:ext cx="6907954" cy="537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ПРИЕМ ЗАЯВОК</a:t>
            </a:r>
            <a:endParaRPr lang="ru-RU" sz="4400" b="1" dirty="0">
              <a:latin typeface="Intro Regular"/>
              <a:cs typeface="Intro Regular"/>
            </a:endParaRPr>
          </a:p>
        </p:txBody>
      </p:sp>
      <p:sp>
        <p:nvSpPr>
          <p:cNvPr id="9" name="object 98">
            <a:extLst>
              <a:ext uri="{FF2B5EF4-FFF2-40B4-BE49-F238E27FC236}">
                <a16:creationId xmlns:a16="http://schemas.microsoft.com/office/drawing/2014/main" xmlns="" id="{8C9DF2E6-E729-DD40-85F7-8DDC8D739B85}"/>
              </a:ext>
            </a:extLst>
          </p:cNvPr>
          <p:cNvSpPr txBox="1"/>
          <p:nvPr/>
        </p:nvSpPr>
        <p:spPr>
          <a:xfrm>
            <a:off x="8755906" y="2945456"/>
            <a:ext cx="9861148" cy="28353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>
                <a:solidFill>
                  <a:srgbClr val="333333"/>
                </a:solidFill>
                <a:latin typeface="Intro Book"/>
                <a:cs typeface="Intro Book"/>
              </a:rPr>
              <a:t>г</a:t>
            </a: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. Казань,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ул. Московская 55, кабинет 521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600" dirty="0" smtClean="0">
              <a:solidFill>
                <a:srgbClr val="333333"/>
              </a:solidFill>
              <a:latin typeface="Intro Book"/>
              <a:cs typeface="Intro Boo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8 (843) 236 29 96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600" dirty="0" smtClean="0">
              <a:solidFill>
                <a:srgbClr val="333333"/>
              </a:solidFill>
              <a:latin typeface="Intro Book"/>
              <a:cs typeface="Intro Book"/>
            </a:endParaRPr>
          </a:p>
        </p:txBody>
      </p:sp>
    </p:spTree>
    <p:extLst>
      <p:ext uri="{BB962C8B-B14F-4D97-AF65-F5344CB8AC3E}">
        <p14:creationId xmlns:p14="http://schemas.microsoft.com/office/powerpoint/2010/main" val="3574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215</Words>
  <Application>Microsoft Office PowerPoint</Application>
  <PresentationFormat>Произвольный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О ПОДДЕРЖКЕ  СУБЪЕКТОВ МАЛОГО И СРЕДНЕГО ПРЕДПРИНИМАТЕЛЬСТВА  В РАМКАХ ПРЕДОСТАВЛЕНИЯ СУБСИДИЙ НА ВОЗМЕЩЕНИЕ ЗАТРАТ, СВЯЗАННЫХ С УПЛАТОЙ ПРОЦЕНТОВ ПО КРЕДИТАМ, ПРИВЛЕЧЕННЫМ В РОССИЙСКИХ КРЕДИТНЫХ ОРГАНИЗАЦИЯХ</vt:lpstr>
      <vt:lpstr>Презентация PowerPoint</vt:lpstr>
      <vt:lpstr>КАТЕГОРИИ ПОЛУЧАТЕЛЕЙ ПОДДЕРЖКИ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min 2</dc:title>
  <dc:creator>Шулина Елена Юрьевна</dc:creator>
  <cp:lastModifiedBy>ГКУ</cp:lastModifiedBy>
  <cp:revision>506</cp:revision>
  <cp:lastPrinted>2018-08-17T10:56:22Z</cp:lastPrinted>
  <dcterms:created xsi:type="dcterms:W3CDTF">2018-08-03T21:31:46Z</dcterms:created>
  <dcterms:modified xsi:type="dcterms:W3CDTF">2019-10-02T15:45:17Z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2018-08-04T00:00:00Z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2018-08-03T00:00:00Z</vt:filetime>
  </property>
</Properties>
</file>