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96" r:id="rId2"/>
    <p:sldId id="318" r:id="rId3"/>
    <p:sldId id="303" r:id="rId4"/>
    <p:sldId id="363" r:id="rId5"/>
    <p:sldId id="362" r:id="rId6"/>
    <p:sldId id="364" r:id="rId7"/>
    <p:sldId id="317" r:id="rId8"/>
    <p:sldId id="373" r:id="rId9"/>
    <p:sldId id="380" r:id="rId10"/>
    <p:sldId id="384" r:id="rId11"/>
    <p:sldId id="385" r:id="rId12"/>
    <p:sldId id="319" r:id="rId13"/>
    <p:sldId id="329" r:id="rId14"/>
    <p:sldId id="382" r:id="rId15"/>
    <p:sldId id="383" r:id="rId16"/>
    <p:sldId id="374" r:id="rId17"/>
    <p:sldId id="375" r:id="rId18"/>
    <p:sldId id="377" r:id="rId19"/>
    <p:sldId id="378" r:id="rId20"/>
    <p:sldId id="366" r:id="rId2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B1B542D-DC79-470F-B140-7AEC2FE1BDC4}">
          <p14:sldIdLst>
            <p14:sldId id="296"/>
            <p14:sldId id="318"/>
            <p14:sldId id="303"/>
            <p14:sldId id="363"/>
            <p14:sldId id="362"/>
            <p14:sldId id="364"/>
            <p14:sldId id="317"/>
            <p14:sldId id="373"/>
            <p14:sldId id="380"/>
            <p14:sldId id="319"/>
            <p14:sldId id="329"/>
            <p14:sldId id="382"/>
            <p14:sldId id="383"/>
            <p14:sldId id="374"/>
            <p14:sldId id="375"/>
            <p14:sldId id="377"/>
            <p14:sldId id="378"/>
            <p14:sldId id="3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  <a:srgbClr val="0000FF"/>
    <a:srgbClr val="9900FF"/>
    <a:srgbClr val="FFFF66"/>
    <a:srgbClr val="FED8FE"/>
    <a:srgbClr val="9966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717" autoAdjust="0"/>
  </p:normalViewPr>
  <p:slideViewPr>
    <p:cSldViewPr>
      <p:cViewPr>
        <p:scale>
          <a:sx n="100" d="100"/>
          <a:sy n="100" d="100"/>
        </p:scale>
        <p:origin x="-186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50000">
                  <a:schemeClr val="tx2">
                    <a:lumMod val="60000"/>
                    <a:lumOff val="40000"/>
                  </a:schemeClr>
                </a:gs>
                <a:gs pos="100000">
                  <a:srgbClr val="00B0F0"/>
                </a:gs>
              </a:gsLst>
              <a:lin ang="5400000" scaled="0"/>
            </a:gradFill>
          </c:spPr>
          <c:dLbls>
            <c:dLbl>
              <c:idx val="1"/>
              <c:layout>
                <c:manualLayout>
                  <c:x val="1.2500000000000044E-2"/>
                  <c:y val="-0.38125000000000031"/>
                </c:manualLayout>
              </c:layout>
              <c:showVal val="1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gradFill>
              <a:gsLst>
                <a:gs pos="0">
                  <a:schemeClr val="accent2">
                    <a:lumMod val="40000"/>
                    <a:lumOff val="60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  <a:gs pos="100000">
                  <a:srgbClr val="FED8FE"/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1.8750000000000058E-2"/>
                  <c:y val="-0.34687500000000177"/>
                </c:manualLayout>
              </c:layout>
              <c:showVal val="1"/>
            </c:dLbl>
            <c:txPr>
              <a:bodyPr/>
              <a:lstStyle/>
              <a:p>
                <a:pPr>
                  <a:defRPr sz="40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37</c:v>
                </c:pt>
              </c:numCache>
            </c:numRef>
          </c:val>
        </c:ser>
        <c:dLbls>
          <c:showVal val="1"/>
        </c:dLbls>
        <c:shape val="cylinder"/>
        <c:axId val="62098816"/>
        <c:axId val="71915008"/>
        <c:axId val="0"/>
      </c:bar3DChart>
      <c:catAx>
        <c:axId val="62098816"/>
        <c:scaling>
          <c:orientation val="minMax"/>
        </c:scaling>
        <c:axPos val="b"/>
        <c:tickLblPos val="nextTo"/>
        <c:crossAx val="71915008"/>
        <c:crosses val="autoZero"/>
        <c:auto val="1"/>
        <c:lblAlgn val="ctr"/>
        <c:lblOffset val="100"/>
      </c:catAx>
      <c:valAx>
        <c:axId val="719150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620988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07593-AE40-4B26-8A6A-10618E0FD76B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B946B-6FD4-4CAA-9982-09FF087483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57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037BC-AC1F-4D66-8A13-E6D72480F523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9FDF0-FA58-47E6-8AFA-C4D8A150FB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867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14C2590-E951-4D03-B20B-8BA634D5EC08}" type="slidenum">
              <a:rPr lang="ru-RU" smtClean="0">
                <a:latin typeface="Arial" pitchFamily="34" charset="0"/>
              </a:rPr>
              <a:pPr>
                <a:defRPr/>
              </a:pPr>
              <a:t>9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30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1" y="-9939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476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143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1950" y="332656"/>
            <a:ext cx="8401050" cy="6746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50838" y="1600200"/>
            <a:ext cx="8437562" cy="47545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629400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629400"/>
            <a:ext cx="2133600" cy="168275"/>
          </a:xfrm>
        </p:spPr>
        <p:txBody>
          <a:bodyPr/>
          <a:lstStyle>
            <a:lvl1pPr>
              <a:defRPr/>
            </a:lvl1pPr>
          </a:lstStyle>
          <a:p>
            <a:fld id="{6A9447EE-3FB2-4114-80C1-5E9384E2935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xmlns="" val="3301017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122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8204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6857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8605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184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3527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84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618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271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1FBD-8E65-4EC1-93ED-0F3CF2B9C134}" type="datetimeFigureOut">
              <a:rPr lang="ru-RU" smtClean="0"/>
              <a:pPr/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7C2C-E550-428C-B5E6-EC8817DDC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67544" y="1196752"/>
            <a:ext cx="8352928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487816" y="6424595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</a:rPr>
              <a:t>ПЕНСИОННЫЙ ФОНД РОССИЙСКОЙ ФЕДЕРАЦИИ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0914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48880"/>
            <a:ext cx="708329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Изменение параметров пенсионной системы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0802" t="8563" r="4270" b="-8100"/>
          <a:stretch/>
        </p:blipFill>
        <p:spPr bwMode="auto">
          <a:xfrm>
            <a:off x="-981673" y="90058"/>
            <a:ext cx="10086543" cy="6830841"/>
          </a:xfrm>
          <a:prstGeom prst="rect">
            <a:avLst/>
          </a:prstGeom>
          <a:noFill/>
          <a:ln>
            <a:noFill/>
          </a:ln>
          <a:effectLst>
            <a:glow rad="139700">
              <a:schemeClr val="tx2">
                <a:lumMod val="20000"/>
                <a:lumOff val="80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Изображение 1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84330" y="99583"/>
            <a:ext cx="911487" cy="911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488668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ru-RU" dirty="0"/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gray">
          <a:xfrm>
            <a:off x="2483768" y="5517232"/>
            <a:ext cx="4343400" cy="609600"/>
          </a:xfrm>
          <a:prstGeom prst="rect">
            <a:avLst/>
          </a:prstGeom>
          <a:noFill/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endParaRPr lang="ru-RU" sz="3600" b="1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178730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ПРЕОБРАЗОВАНИЯ ПЕНСИОННОЙ СИСТЕМЫ РОССИИ С 2019: 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ОСНОВНЫЕ ПОЛОЖЕНИЯ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7554" y="6429396"/>
            <a:ext cx="143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Казань, 2018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280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оциальная п</a:t>
            </a:r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енсия (70 и 65 лет)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31276" y="241234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94439" y="5091275"/>
            <a:ext cx="164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Женщины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466660"/>
              </p:ext>
            </p:extLst>
          </p:nvPr>
        </p:nvGraphicFramePr>
        <p:xfrm>
          <a:off x="428596" y="928671"/>
          <a:ext cx="8499839" cy="29901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96616"/>
                <a:gridCol w="2055912"/>
                <a:gridCol w="2019119"/>
                <a:gridCol w="1728192"/>
              </a:tblGrid>
              <a:tr h="4142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Год достижения возраста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 smtClean="0">
                          <a:effectLst/>
                        </a:rPr>
                        <a:t>65 </a:t>
                      </a:r>
                      <a:r>
                        <a:rPr lang="ru-RU" sz="1800" b="1" u="none" strike="noStrike" dirty="0">
                          <a:effectLst/>
                        </a:rPr>
                        <a:t>лет  (</a:t>
                      </a:r>
                      <a:r>
                        <a:rPr lang="ru-RU" sz="1800" b="1" u="none" strike="noStrike" dirty="0" smtClean="0">
                          <a:effectLst/>
                        </a:rPr>
                        <a:t>мужчины) и</a:t>
                      </a:r>
                      <a:r>
                        <a:rPr lang="ru-RU" sz="1800" b="1" u="none" strike="noStrike" dirty="0">
                          <a:effectLst/>
                        </a:rPr>
                        <a:t/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 smtClean="0">
                          <a:effectLst/>
                        </a:rPr>
                        <a:t>60 </a:t>
                      </a:r>
                      <a:r>
                        <a:rPr lang="ru-RU" sz="1800" b="1" u="none" strike="noStrike" dirty="0">
                          <a:effectLst/>
                        </a:rPr>
                        <a:t>лет (женщины)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рождения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возрасте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7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317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1954 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7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418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1955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749730"/>
              </p:ext>
            </p:extLst>
          </p:nvPr>
        </p:nvGraphicFramePr>
        <p:xfrm>
          <a:off x="428597" y="4071942"/>
          <a:ext cx="8501122" cy="26432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97023"/>
                <a:gridCol w="2056222"/>
                <a:gridCol w="2019424"/>
                <a:gridCol w="1728453"/>
              </a:tblGrid>
              <a:tr h="58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854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857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30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0" y="146393"/>
            <a:ext cx="9144001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90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Статус граждан предпенсионного возраста в 2019 году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1000" u="sng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ru-RU" sz="1000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520495"/>
              </p:ext>
            </p:extLst>
          </p:nvPr>
        </p:nvGraphicFramePr>
        <p:xfrm>
          <a:off x="428596" y="855835"/>
          <a:ext cx="8286808" cy="5629383"/>
        </p:xfrm>
        <a:graphic>
          <a:graphicData uri="http://schemas.openxmlformats.org/drawingml/2006/table">
            <a:tbl>
              <a:tblPr/>
              <a:tblGrid>
                <a:gridCol w="4397520"/>
                <a:gridCol w="3889288"/>
              </a:tblGrid>
              <a:tr h="6900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 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Категории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граждан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/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вид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специального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стажа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Условия</a:t>
                      </a:r>
                      <a:r>
                        <a:rPr lang="ru-RU" sz="13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назначения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</a:tr>
              <a:tr h="3793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Мужчины по достижении 60 лет и женщины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 достижении</a:t>
                      </a:r>
                      <a:r>
                        <a:rPr lang="ru-RU" sz="1200" b="1" kern="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200" b="1" kern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55 </a:t>
                      </a:r>
                      <a:r>
                        <a:rPr lang="ru-RU" sz="1200" b="1" kern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0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Пенсия на общих основаниях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2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</a:t>
                      </a:r>
                      <a:r>
                        <a:rPr lang="ru-RU" sz="12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страхового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стажа и (или)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16,2 пенсионных баллов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22820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Мужчины по достижении 55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и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женщины по достижении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лет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29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Пенсия за работу на Крайнем</a:t>
                      </a:r>
                      <a:r>
                        <a:rPr lang="ru-RU" sz="1200" b="1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Севере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 стажа в РКС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или  20 лет в МПКС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 лет и 20 лет страхового стажа</a:t>
                      </a:r>
                      <a:endParaRPr lang="ru-RU" sz="12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</a:tr>
              <a:tr h="37930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Мужчинам и </a:t>
                      </a: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женщинам независимо от возраста </a:t>
                      </a:r>
                      <a:endParaRPr lang="ru-RU" sz="12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46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Педагогические работники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стаже педагогической деятельности не менее 25 лет</a:t>
                      </a:r>
                      <a:endParaRPr lang="ru-RU" sz="12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6839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Медицинские работники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стаже медицинской деятельности 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не менее 25 лет в сельской местности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 поселках городского типа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или не менее 30 лет в гор</a:t>
                      </a:r>
                      <a:r>
                        <a:rPr lang="ru-RU" sz="1200" b="1" i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од</a:t>
                      </a: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ах</a:t>
                      </a:r>
                      <a:endParaRPr lang="ru-RU" sz="12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5134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Творческие работники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 зависимости от характера творческой деятельности не менее 15 - 30 лет и достигшим возраста 50 - 55 лет либо независимо от возраста</a:t>
                      </a:r>
                      <a:endParaRPr lang="ru-RU" sz="12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6335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Мужчины по достижении 65 лет и женщины по достижении</a:t>
                      </a:r>
                      <a:r>
                        <a:rPr lang="ru-RU" sz="1200" b="1" kern="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60</a:t>
                      </a:r>
                      <a:r>
                        <a:rPr lang="ru-RU" sz="1200" b="1" kern="8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лет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  <a:tr h="758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Социальные пенсии</a:t>
                      </a:r>
                      <a:endParaRPr lang="ru-RU" sz="12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отсутствии страхового стажа 10 лет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(или) при отсутствии 16,2 пенсионных баллов</a:t>
                      </a:r>
                      <a:endParaRPr lang="ru-RU" sz="12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28596" y="571480"/>
            <a:ext cx="8301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6586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3" y="1908121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3 детей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932386" y="3645024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4 детей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71601" y="5445224"/>
            <a:ext cx="223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5 детей</a:t>
            </a:r>
            <a:endParaRPr lang="ru-RU" sz="3200" dirty="0"/>
          </a:p>
        </p:txBody>
      </p:sp>
      <p:pic>
        <p:nvPicPr>
          <p:cNvPr id="17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трелка вправо 17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1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0999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3" descr="num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9076" y="1913290"/>
            <a:ext cx="473627" cy="62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3812" y="3354888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Стрелка вправо 24"/>
          <p:cNvSpPr/>
          <p:nvPr/>
        </p:nvSpPr>
        <p:spPr>
          <a:xfrm>
            <a:off x="3499464" y="3639378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465332" y="3354888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27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7703" y="3636084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0711" y="5161909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трелка вправо 28"/>
          <p:cNvSpPr/>
          <p:nvPr/>
        </p:nvSpPr>
        <p:spPr>
          <a:xfrm>
            <a:off x="3566363" y="5446399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532231" y="5161909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pic>
        <p:nvPicPr>
          <p:cNvPr id="31" name="Picture 11" descr="num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4602" y="5443105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num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493631"/>
            <a:ext cx="414664" cy="596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2285" y="3639378"/>
            <a:ext cx="459693" cy="65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65332" y="587431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i="1" dirty="0" smtClean="0">
                <a:solidFill>
                  <a:srgbClr val="C00000"/>
                </a:solidFill>
              </a:rPr>
              <a:t>действующая норма</a:t>
            </a:r>
            <a:endParaRPr lang="ru-RU" sz="2200" b="1" i="1" dirty="0">
              <a:solidFill>
                <a:srgbClr val="C0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23528" y="323945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Досрочные пенсии многодетным матерям 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4693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0832" y="-27384"/>
            <a:ext cx="9174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Предоставление права досрочного выхода на пенсию многодетным матерям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48021109"/>
              </p:ext>
            </p:extLst>
          </p:nvPr>
        </p:nvGraphicFramePr>
        <p:xfrm>
          <a:off x="323528" y="1340768"/>
          <a:ext cx="8568952" cy="49986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0517"/>
                <a:gridCol w="2118594"/>
                <a:gridCol w="2227359"/>
                <a:gridCol w="2312482"/>
              </a:tblGrid>
              <a:tr h="472584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ЖЕНЩИНЫ, РОДИВШИЕ И ВОСПИТАВШИЕ ДО 8-ЛЕТНЕГО ВОЗРАСТА 3-Х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2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55+2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 gridSpan="4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495826">
                <a:tc gridSpan="4">
                  <a:txBody>
                    <a:bodyPr/>
                    <a:lstStyle/>
                    <a:p>
                      <a:pPr algn="ctr" fontAlgn="auto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</a:t>
                      </a:r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ЕНЩИНЫ, РОДИВШИЕ И ВОСПИТАВШИЕ ДО 8-ЛЕТНЕГО ВОЗРАСТА 4-Х ДЕТЕЙ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75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повышения возраста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рождения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назначения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55+1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</a:tr>
              <a:tr h="206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1" i="0" u="none" strike="noStrike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  <a:tr h="209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47" marR="7747" marT="774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952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0" y="146393"/>
            <a:ext cx="9144001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90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ПЕНСИОННОЕ ОБЕСПЕЧЕНИЕ ПО СОЦИАЛЬНЫМ ОСНОВАНИЯМ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1000" u="sng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ru-RU" sz="1000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38520495"/>
              </p:ext>
            </p:extLst>
          </p:nvPr>
        </p:nvGraphicFramePr>
        <p:xfrm>
          <a:off x="428596" y="855834"/>
          <a:ext cx="8286808" cy="5634864"/>
        </p:xfrm>
        <a:graphic>
          <a:graphicData uri="http://schemas.openxmlformats.org/drawingml/2006/table">
            <a:tbl>
              <a:tblPr/>
              <a:tblGrid>
                <a:gridCol w="4397520"/>
                <a:gridCol w="3889288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 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Категории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граждан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/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вид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специального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стажа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Условия</a:t>
                      </a:r>
                      <a:r>
                        <a:rPr lang="ru-RU" sz="13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назначения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</a:tr>
              <a:tr h="4749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Женщинам по достижении</a:t>
                      </a:r>
                      <a:r>
                        <a:rPr lang="ru-RU" sz="1400" b="1" kern="800" baseline="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400" b="1" kern="8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 лет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Родившим 3, 4, 5 и более детей и воспитавшим их до достижения 8 лет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15 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страхового стажа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712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Родившим</a:t>
                      </a:r>
                      <a:r>
                        <a:rPr lang="ru-RU" sz="1400" b="1" kern="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2 и более детей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лет стажа в РКС или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17лет в МПКС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страхового стажа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3552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Мужчинам 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в 55 лет и женщинам в 50 лет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Одному из родителей инвалида с детства, воспитавшему его  до достижения 8 лет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 страхового стажа мужчинам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 страхового стажа женщинам</a:t>
                      </a: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</a:tr>
              <a:tr h="4749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Мужчинам и женщинам 60 и 55-летний возраст сокращается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u="sng" kern="8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на 1 год за каждый год и шесть месяцев опеки, но не более чем на 5 лет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Опекунам инвалидов с детства, 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воспитавшим их до достижения 8 лет</a:t>
                      </a:r>
                      <a:endParaRPr lang="ru-RU" sz="1400" b="1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 страхового стажа мужчинам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 страхового стажа женщинам</a:t>
                      </a: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28596" y="571480"/>
            <a:ext cx="8301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565869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0" y="146393"/>
            <a:ext cx="9144001" cy="53860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90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ПЕНСИОННОЕ ОБЕСПЕЧЕНИЕ ПО СОЦИАЛЬНЫМ ОСНОВАНИЯМ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en-US" sz="1000" u="sng" dirty="0" smtClean="0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ru-RU" sz="1000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5670501"/>
              </p:ext>
            </p:extLst>
          </p:nvPr>
        </p:nvGraphicFramePr>
        <p:xfrm>
          <a:off x="428596" y="935450"/>
          <a:ext cx="8286808" cy="4922442"/>
        </p:xfrm>
        <a:graphic>
          <a:graphicData uri="http://schemas.openxmlformats.org/drawingml/2006/table">
            <a:tbl>
              <a:tblPr/>
              <a:tblGrid>
                <a:gridCol w="4397520"/>
                <a:gridCol w="3889288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 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Категории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граждан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/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вид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специального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стажа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Условия</a:t>
                      </a:r>
                      <a:r>
                        <a:rPr lang="ru-RU" sz="13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назначения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</a:tr>
              <a:tr h="4749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Мужчинам в 55 лет и женщинам в 50 лет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Инвалидам вследствие военной травмы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800" dirty="0" smtClean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b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 лет страхового стажа мужчинам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 страхового стажа мужчинам</a:t>
                      </a: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3552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Мужчинам </a:t>
                      </a:r>
                      <a:r>
                        <a:rPr lang="ru-RU" sz="1300" b="1" kern="8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 возрасте 50 лет 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и 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женщинам </a:t>
                      </a:r>
                      <a:r>
                        <a:rPr lang="ru-RU" sz="1300" b="1" kern="8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 возрасте 40 лет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Инвалидам по зрению</a:t>
                      </a:r>
                      <a:r>
                        <a:rPr lang="ru-RU" sz="1400" b="1" kern="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en-US" sz="1400" b="1" kern="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 </a:t>
                      </a:r>
                      <a:r>
                        <a:rPr lang="ru-RU" sz="1400" b="1" kern="800" baseline="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группы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 страхового стажа мужчинам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 лет страхового стажа женщинам</a:t>
                      </a: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</a:tr>
              <a:tr h="4749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Мужчинам </a:t>
                      </a:r>
                      <a:r>
                        <a:rPr lang="ru-RU" sz="1300" b="1" kern="8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 возрасте 45 лет 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и женщинам </a:t>
                      </a:r>
                      <a:r>
                        <a:rPr lang="ru-RU" sz="1300" b="1" kern="800" dirty="0" smtClean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в возрасте 40 лет</a:t>
                      </a:r>
                      <a:endParaRPr lang="ru-RU" sz="1300" dirty="0" smtClean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Гражданам, больным гипофизарным нанизмом (лилипутам), диспропорциональным карликам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 страхового стажа мужчинам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 страхового стажа женщинам</a:t>
                      </a: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28596" y="571480"/>
            <a:ext cx="8301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59910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57" name="Text Box 17"/>
          <p:cNvSpPr txBox="1">
            <a:spLocks noChangeArrowheads="1"/>
          </p:cNvSpPr>
          <p:nvPr/>
        </p:nvSpPr>
        <p:spPr bwMode="gray">
          <a:xfrm>
            <a:off x="3419872" y="4121785"/>
            <a:ext cx="576064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b="1" dirty="0" smtClean="0">
                <a:solidFill>
                  <a:srgbClr val="800000"/>
                </a:solidFill>
                <a:latin typeface="Verdana" pitchFamily="34" charset="0"/>
              </a:rPr>
              <a:t>Сохранить действующие условия назначения социальных пенсий коренным малочисленным народам Севера (назначение пенсии в возрасте 55 и 50 лет для мужчин и женщин соответственно) </a:t>
            </a:r>
            <a:endParaRPr lang="en-US" altLang="ru-RU" sz="1600" b="1" dirty="0">
              <a:solidFill>
                <a:srgbClr val="800000"/>
              </a:solidFill>
              <a:latin typeface="Verdana" pitchFamily="34" charset="0"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gray">
          <a:xfrm>
            <a:off x="467544" y="1556792"/>
            <a:ext cx="863932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1600" dirty="0" smtClean="0">
                <a:solidFill>
                  <a:srgbClr val="0000FF"/>
                </a:solidFill>
                <a:latin typeface="Verdana" pitchFamily="34" charset="0"/>
              </a:rPr>
              <a:t>В законопроекте льготы уже сохранены занятым </a:t>
            </a:r>
            <a:r>
              <a:rPr lang="ru-RU" altLang="ru-RU" sz="1600" b="1" dirty="0" smtClean="0">
                <a:solidFill>
                  <a:srgbClr val="0000FF"/>
                </a:solidFill>
                <a:latin typeface="Verdana" pitchFamily="34" charset="0"/>
              </a:rPr>
              <a:t>на работах с вредными и тяжелыми условиями труда: шахтерам, работникам «горячих цехов», работникам угольной промышленности, черной и цветной металлургии, химических производств, железнодорожной отрасли, чернобыльцам, льготникам по социальным основаниям </a:t>
            </a:r>
            <a:r>
              <a:rPr lang="ru-RU" altLang="ru-RU" sz="1600" dirty="0" smtClean="0">
                <a:solidFill>
                  <a:srgbClr val="0000FF"/>
                </a:solidFill>
                <a:latin typeface="Verdana" pitchFamily="34" charset="0"/>
              </a:rPr>
              <a:t>и т.д.</a:t>
            </a:r>
            <a:endParaRPr lang="en-US" altLang="ru-RU" sz="1600" dirty="0">
              <a:solidFill>
                <a:srgbClr val="0000FF"/>
              </a:solidFill>
              <a:latin typeface="Verdan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7636" y="-65132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Сохранение права на досрочное пенсионное обеспечение 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2" descr="C:\Users\25062\Desktop\good-technology-vector-png--15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928933"/>
            <a:ext cx="3428992" cy="330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114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30851" y="146393"/>
            <a:ext cx="9149661" cy="384721"/>
          </a:xfrm>
          <a:prstGeom prst="rect">
            <a:avLst/>
          </a:prstGeom>
        </p:spPr>
        <p:txBody>
          <a:bodyPr wrap="square" anchor="ctr">
            <a:spAutoFit/>
          </a:bodyPr>
          <a:lstStyle>
            <a:defPPr>
              <a:defRPr lang="ru-RU"/>
            </a:defPPr>
            <a:lvl1pPr algn="ctr">
              <a:defRPr sz="190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ОСНОВАНИЯ ДОСРОЧНОГО ПЕНСИОННОГО ОБЕСПЕЧЕНИЯ</a:t>
            </a:r>
            <a:endParaRPr lang="ru-RU" sz="10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1673869"/>
              </p:ext>
            </p:extLst>
          </p:nvPr>
        </p:nvGraphicFramePr>
        <p:xfrm>
          <a:off x="539552" y="836712"/>
          <a:ext cx="8118797" cy="5166688"/>
        </p:xfrm>
        <a:graphic>
          <a:graphicData uri="http://schemas.openxmlformats.org/drawingml/2006/table">
            <a:tbl>
              <a:tblPr/>
              <a:tblGrid>
                <a:gridCol w="2654497"/>
                <a:gridCol w="2732150"/>
                <a:gridCol w="2732150"/>
              </a:tblGrid>
              <a:tr h="30627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9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6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граждан / вид</a:t>
                      </a:r>
                      <a:endParaRPr lang="ru-RU" sz="16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специального стажа</a:t>
                      </a:r>
                      <a:endParaRPr lang="ru-RU" sz="16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Условия назначения</a:t>
                      </a:r>
                      <a:endParaRPr lang="ru-RU" sz="16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7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600" b="1" kern="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6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</a:tr>
              <a:tr h="57861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Досрочная</a:t>
                      </a:r>
                      <a:r>
                        <a:rPr lang="ru-RU" sz="1500" b="1" kern="8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kern="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пенсия</a:t>
                      </a:r>
                      <a:r>
                        <a:rPr lang="ru-RU" sz="1500" b="1" kern="8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kern="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назначается</a:t>
                      </a:r>
                      <a:r>
                        <a:rPr lang="ru-RU" sz="1500" b="1" kern="800" dirty="0">
                          <a:solidFill>
                            <a:srgbClr val="C0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500" b="1" kern="8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по достижении: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 лет мужчинами и 45 лет женщинами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935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Список № 1 (особо опасные и особо вредные условия)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10 лет специального и не менее 20 лет страхового стажа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7 лет 6 мес. специального и не </a:t>
                      </a:r>
                      <a:r>
                        <a:rPr lang="ru-RU" sz="15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15 </a:t>
                      </a: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 страхового стажа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36004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Независимо от возраста</a:t>
                      </a:r>
                      <a:endParaRPr lang="ru-RU" sz="15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67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Летный состав ГА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 лет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50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 на судах рыбной промышленности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5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25 </a:t>
                      </a: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</a:tr>
              <a:tr h="361316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Независимо от возраста и гендерного признака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50465" marR="5046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432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 в ведущих (неведущих) профессиях в подземных условиях по добыче угля, сланца и полезных ископаемых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(25) лет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  <a:tr h="576064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Спасатели профессиональных аварийно-спасательных служб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</a:t>
                      </a:r>
                      <a:endParaRPr lang="ru-RU" sz="15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50465" marR="5046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1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85483" y="571480"/>
            <a:ext cx="8301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31843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47332803"/>
              </p:ext>
            </p:extLst>
          </p:nvPr>
        </p:nvGraphicFramePr>
        <p:xfrm>
          <a:off x="357157" y="839040"/>
          <a:ext cx="8358246" cy="5550700"/>
        </p:xfrm>
        <a:graphic>
          <a:graphicData uri="http://schemas.openxmlformats.org/drawingml/2006/table">
            <a:tbl>
              <a:tblPr/>
              <a:tblGrid>
                <a:gridCol w="4882552"/>
                <a:gridCol w="1737847"/>
                <a:gridCol w="1737847"/>
              </a:tblGrid>
              <a:tr h="5953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3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Категории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граждан / вид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специального стажа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Условия </a:t>
                      </a:r>
                      <a:r>
                        <a:rPr lang="ru-RU" sz="1600" b="1" dirty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назначения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ru-RU" sz="1050" b="1" kern="8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ru-RU" sz="1100" dirty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</a:tr>
              <a:tr h="52452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Досрочная пенсия назначается по достижении: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r>
                        <a:rPr lang="ru-RU" sz="1400" b="1" kern="8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лет мужчинами и 50 лет женщинами</a:t>
                      </a:r>
                      <a:endParaRPr lang="ru-RU" sz="1400" dirty="0" smtClean="0"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843" marR="398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Список № 2 (тяжелые и вредные условия </a:t>
                      </a:r>
                      <a:r>
                        <a:rPr lang="ru-RU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</a:t>
                      </a:r>
                      <a:r>
                        <a:rPr lang="ru-RU" sz="1400" b="1" kern="8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 лет 6 месяцев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специального и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25 лет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страхового стажа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</a:t>
                      </a:r>
                      <a:r>
                        <a:rPr lang="ru-RU" sz="1050" b="1" kern="1200" baseline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</a:t>
                      </a: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специального и не менее 20 лет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страхового стажа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Рабочие локомотивных бригад и отдельные работники на железнодорожном транспорте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Экспедиции, партии, отряды, участки и бригады на полевых геологоразведочных, поисковых работах 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86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Рабочие и мастера на лесозаготовках и лесосплаве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Плавсостав судов морского, речного флота и флота рыбной промышленности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583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Управление полетами воздушных судов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6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Механизаторы (докеры-механизаторы) на погрузочно-разгрузочных работ в портах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20 лет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специального и </a:t>
                      </a:r>
                      <a:endParaRPr lang="ru-RU" sz="1400" b="1" kern="8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25 лет страхового стажа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лет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специального и </a:t>
                      </a:r>
                      <a:endParaRPr lang="ru-RU" sz="1400" b="1" kern="80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20 лет страхового стажа</a:t>
                      </a:r>
                      <a:endParaRPr lang="ru-RU" sz="105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</a:tr>
              <a:tr h="47625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Водители регулярных городских пассажирских маршрутов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0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Инженерно-технический состав по непосредственному обслуживанию воздушных судов ГА</a:t>
                      </a:r>
                      <a:endParaRPr lang="ru-RU" sz="105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9843" marR="39843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30851" y="146393"/>
            <a:ext cx="9149661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90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ОСНОВАНИЯ ДОСРОЧНОГО ПЕНСИОННОГО ОБЕСПЕЧЕНИЯ</a:t>
            </a:r>
            <a:endParaRPr lang="ru-RU" sz="1000" u="sng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85483" y="571480"/>
            <a:ext cx="8301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3258328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>
            <a:spLocks noChangeArrowheads="1"/>
          </p:cNvSpPr>
          <p:nvPr/>
        </p:nvSpPr>
        <p:spPr bwMode="auto">
          <a:xfrm>
            <a:off x="0" y="146393"/>
            <a:ext cx="9144001" cy="38472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1900">
                <a:solidFill>
                  <a:srgbClr val="FFFF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ОСНОВАНИЯ ДОСРОЧНОГО ПЕНСИОННОГО ОБЕСПЕЧЕНИЯ</a:t>
            </a:r>
            <a:endParaRPr lang="ru-RU" sz="1000" u="sng" dirty="0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7146619"/>
              </p:ext>
            </p:extLst>
          </p:nvPr>
        </p:nvGraphicFramePr>
        <p:xfrm>
          <a:off x="428596" y="855834"/>
          <a:ext cx="8286808" cy="5287810"/>
        </p:xfrm>
        <a:graphic>
          <a:graphicData uri="http://schemas.openxmlformats.org/drawingml/2006/table">
            <a:tbl>
              <a:tblPr/>
              <a:tblGrid>
                <a:gridCol w="4397520"/>
                <a:gridCol w="3889288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 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Категории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граждан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/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вид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специального</a:t>
                      </a: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стажа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Условия</a:t>
                      </a:r>
                      <a:r>
                        <a:rPr lang="ru-RU" sz="1300" b="1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r>
                        <a:rPr lang="ru-RU" sz="1600" b="1" dirty="0">
                          <a:effectLst/>
                          <a:latin typeface="Arial Black" pitchFamily="34" charset="0"/>
                          <a:ea typeface="Times New Roman"/>
                        </a:rPr>
                        <a:t>назначения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  <a:alpha val="63000"/>
                      </a:schemeClr>
                    </a:solidFill>
                  </a:tcPr>
                </a:tc>
              </a:tr>
              <a:tr h="4749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1" kern="800" dirty="0" smtClean="0">
                        <a:effectLst/>
                        <a:latin typeface="Arial Black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Женщинам по достижении: </a:t>
                      </a:r>
                      <a:r>
                        <a:rPr lang="ru-RU" sz="1400" b="1" kern="8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50 лет</a:t>
                      </a:r>
                      <a:endParaRPr lang="ru-RU" sz="14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59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8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Трактористы- машинисты в сельском хозяйстве, машинисты строительных, дорожных и погрузочно-разгрузочных машин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15 лет специального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 не менее 20 лет страхового стажа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7124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Работы с повышенной тяжестью и интенсивностью в текстильной промышленности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20 лет специального стажа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35522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kern="800" dirty="0">
                          <a:effectLst/>
                          <a:latin typeface="Arial Black" pitchFamily="34" charset="0"/>
                          <a:ea typeface="Times New Roman"/>
                        </a:rPr>
                        <a:t>Мужчинам и женщинам по достижении 50-летнего возраста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Работа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 противопожарной службе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800" dirty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менее 25 </a:t>
                      </a: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 smtClean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специального стажа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53000"/>
                      </a:schemeClr>
                    </a:solidFill>
                  </a:tcPr>
                </a:tc>
              </a:tr>
              <a:tr h="47494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kern="800" dirty="0" smtClean="0">
                          <a:latin typeface="Arial Black" pitchFamily="34" charset="0"/>
                          <a:ea typeface="Times New Roman"/>
                          <a:cs typeface="Times New Roman"/>
                        </a:rPr>
                        <a:t>По достижении: 55</a:t>
                      </a:r>
                      <a:r>
                        <a:rPr lang="ru-RU" sz="1200" b="1" kern="800" dirty="0" smtClean="0">
                          <a:solidFill>
                            <a:schemeClr val="tx1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лет мужчинами и 50 лет женщинами</a:t>
                      </a:r>
                      <a:r>
                        <a:rPr lang="ru-RU" sz="1300" b="1" kern="800" dirty="0" smtClean="0"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endParaRPr lang="ru-RU" sz="800" dirty="0"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98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Непосредственная занятость с осужденными в учреждениях исполнения наказания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800" dirty="0"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не менее 15 и 10 лет специального стажа и 25 и 20 лет страхового стажа мужчинам и женщинам соответственно</a:t>
                      </a:r>
                      <a:endParaRPr lang="ru-RU" sz="14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6005" marR="46005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62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428596" y="571480"/>
            <a:ext cx="830135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5922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пенсионного возраста мужчинам и женщинам должно быть одинаковым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415" y="1922071"/>
            <a:ext cx="19111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Мужчины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0373" y="4505578"/>
            <a:ext cx="19533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Женщины</a:t>
            </a:r>
            <a:endParaRPr lang="ru-RU" sz="3200" dirty="0"/>
          </a:p>
        </p:txBody>
      </p:sp>
      <p:pic>
        <p:nvPicPr>
          <p:cNvPr id="13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357694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LB_circl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10437" y="162880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RY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6644" y="4357694"/>
            <a:ext cx="1108075" cy="110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 вправо 19"/>
          <p:cNvSpPr/>
          <p:nvPr/>
        </p:nvSpPr>
        <p:spPr>
          <a:xfrm>
            <a:off x="3516089" y="191329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3500430" y="4500570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481957" y="162880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70C0"/>
                </a:solidFill>
              </a:rPr>
              <a:t>п</a:t>
            </a:r>
            <a:r>
              <a:rPr lang="ru-RU" sz="2200" b="1" dirty="0" smtClean="0">
                <a:solidFill>
                  <a:srgbClr val="0070C0"/>
                </a:solidFill>
              </a:rPr>
              <a:t>енсионный возраст</a:t>
            </a:r>
            <a:endParaRPr lang="ru-RU" sz="22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00430" y="4143380"/>
            <a:ext cx="3828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</a:t>
            </a:r>
            <a:r>
              <a:rPr lang="ru-RU" sz="2200" b="1" dirty="0" smtClean="0">
                <a:solidFill>
                  <a:srgbClr val="C00000"/>
                </a:solidFill>
              </a:rPr>
              <a:t>енсионный возраст</a:t>
            </a:r>
            <a:endParaRPr lang="ru-RU" sz="2200" b="1" dirty="0">
              <a:solidFill>
                <a:srgbClr val="C00000"/>
              </a:solidFill>
            </a:endParaRPr>
          </a:p>
        </p:txBody>
      </p:sp>
      <p:pic>
        <p:nvPicPr>
          <p:cNvPr id="24" name="Picture 6" descr="num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0387" y="1925259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464344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3359" y="1909996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926" y="464344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1577" y="1898599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num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909996"/>
            <a:ext cx="399395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num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8148" y="4643446"/>
            <a:ext cx="382225" cy="5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num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4643446"/>
            <a:ext cx="407028" cy="58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4000496" y="3000372"/>
            <a:ext cx="25490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5 лет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46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844" y="1571612"/>
            <a:ext cx="4433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14290"/>
            <a:ext cx="8496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2">
                    <a:lumMod val="75000"/>
                  </a:schemeClr>
                </a:solidFill>
              </a:rPr>
              <a:t>Электронный документооборот</a:t>
            </a:r>
            <a:endParaRPr lang="ru-RU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 l="36328" t="17361" r="36328" b="28472"/>
          <a:stretch>
            <a:fillRect/>
          </a:stretch>
        </p:blipFill>
        <p:spPr bwMode="auto">
          <a:xfrm>
            <a:off x="500034" y="857232"/>
            <a:ext cx="3857652" cy="4298528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16016" t="13889" r="52343" b="6944"/>
          <a:stretch>
            <a:fillRect/>
          </a:stretch>
        </p:blipFill>
        <p:spPr bwMode="auto">
          <a:xfrm>
            <a:off x="5214942" y="830803"/>
            <a:ext cx="3571900" cy="502708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AutoShape 35"/>
          <p:cNvSpPr>
            <a:spLocks noChangeArrowheads="1"/>
          </p:cNvSpPr>
          <p:nvPr/>
        </p:nvSpPr>
        <p:spPr bwMode="gray">
          <a:xfrm>
            <a:off x="221040" y="4629766"/>
            <a:ext cx="8671440" cy="1728192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square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СОГЛАШЕНИЕ ОБ </a:t>
            </a:r>
            <a:r>
              <a:rPr lang="ru-RU" sz="2000" dirty="0" smtClean="0">
                <a:solidFill>
                  <a:srgbClr val="002060"/>
                </a:solidFill>
              </a:rPr>
              <a:t>ИНФОРМАЦИОННОМ </a:t>
            </a:r>
            <a:r>
              <a:rPr lang="ru-RU" sz="2000" dirty="0" smtClean="0">
                <a:solidFill>
                  <a:srgbClr val="002060"/>
                </a:solidFill>
              </a:rPr>
              <a:t>ВЗАИМОДЕЙСТВИИ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МЕЖДУ </a:t>
            </a:r>
            <a:r>
              <a:rPr lang="ru-RU" sz="2000" dirty="0" smtClean="0">
                <a:solidFill>
                  <a:srgbClr val="002060"/>
                </a:solidFill>
              </a:rPr>
              <a:t>ОТДЕЛЕНИЕМ ПЕНСИОННОГО ФОНДА РОССИЙСКОЙ ФЕДЕРАЦИИ И ОРГАНАМИ ГОСУДАРСТВЕННОЙ ВЛАСТИ СУБЪЕКТОВ РОССИЙСКОЙ ФЕДЕРАЦИИ В ОБЛАСТИ СОДЕЙСТВИЯ ЗАНЯТОСТИ </a:t>
            </a:r>
            <a:r>
              <a:rPr lang="ru-RU" sz="2000" dirty="0" smtClean="0">
                <a:solidFill>
                  <a:srgbClr val="002060"/>
                </a:solidFill>
              </a:rPr>
              <a:t>НАСЕЛЕНИЯ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9580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Страховая пенсия на общих основаниях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31276" y="241234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94439" y="5091275"/>
            <a:ext cx="164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Женщины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466660"/>
              </p:ext>
            </p:extLst>
          </p:nvPr>
        </p:nvGraphicFramePr>
        <p:xfrm>
          <a:off x="428596" y="928671"/>
          <a:ext cx="8499839" cy="2990192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96616"/>
                <a:gridCol w="2055912"/>
                <a:gridCol w="2019119"/>
                <a:gridCol w="1728192"/>
              </a:tblGrid>
              <a:tr h="4142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Год достижения возраста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60 лет  (</a:t>
                      </a:r>
                      <a:r>
                        <a:rPr lang="ru-RU" sz="1800" b="1" u="none" strike="noStrike" dirty="0" smtClean="0">
                          <a:effectLst/>
                        </a:rPr>
                        <a:t>мужчины) и</a:t>
                      </a:r>
                      <a:r>
                        <a:rPr lang="ru-RU" sz="1800" b="1" u="none" strike="noStrike" dirty="0">
                          <a:effectLst/>
                        </a:rPr>
                        <a:t/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55 лет (женщины)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рождения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2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возрасте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77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0317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7768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43418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en-US" sz="14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141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749730"/>
              </p:ext>
            </p:extLst>
          </p:nvPr>
        </p:nvGraphicFramePr>
        <p:xfrm>
          <a:off x="428597" y="4071942"/>
          <a:ext cx="8501122" cy="2643205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97023"/>
                <a:gridCol w="2056222"/>
                <a:gridCol w="2019424"/>
                <a:gridCol w="1728453"/>
              </a:tblGrid>
              <a:tr h="58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4854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87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08575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r>
                        <a:rPr lang="en-US" sz="1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лет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30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 smtClean="0">
                <a:solidFill>
                  <a:schemeClr val="accent2">
                    <a:lumMod val="75000"/>
                  </a:schemeClr>
                </a:solidFill>
              </a:rPr>
              <a:t>Страховая пенсия на общих основаниях</a:t>
            </a:r>
            <a:endParaRPr lang="ru-RU" sz="3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37165" y="2108778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51079" y="4908775"/>
            <a:ext cx="15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Женщины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500002" y="1357298"/>
            <a:ext cx="8358278" cy="114300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Гражданин </a:t>
            </a:r>
            <a:r>
              <a:rPr lang="ru-RU" b="1" u="sng" dirty="0" smtClean="0">
                <a:solidFill>
                  <a:srgbClr val="0000FF"/>
                </a:solidFill>
              </a:rPr>
              <a:t>01.10.1959</a:t>
            </a:r>
            <a:r>
              <a:rPr lang="ru-RU" sz="1700" b="1" dirty="0" smtClean="0"/>
              <a:t> года рождения, достигающий 60 лет в 2019 году, вправе</a:t>
            </a:r>
          </a:p>
          <a:p>
            <a:pPr algn="just"/>
            <a:r>
              <a:rPr lang="ru-RU" sz="1700" b="1" dirty="0" smtClean="0"/>
              <a:t>реализовать право на страховую пенсию по старости по достижении</a:t>
            </a:r>
          </a:p>
          <a:p>
            <a:pPr algn="just"/>
            <a:r>
              <a:rPr lang="ru-RU" sz="1700" b="1" dirty="0" smtClean="0"/>
              <a:t>возраста 60 лет 6 мес., т.е. не ранее </a:t>
            </a:r>
            <a:r>
              <a:rPr lang="ru-RU" b="1" dirty="0" smtClean="0">
                <a:solidFill>
                  <a:srgbClr val="9900FF"/>
                </a:solidFill>
              </a:rPr>
              <a:t>01.04.2020 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500034" y="2643182"/>
            <a:ext cx="8358278" cy="107157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Гражданин </a:t>
            </a:r>
            <a:r>
              <a:rPr lang="ru-RU" b="1" u="sng" dirty="0" smtClean="0">
                <a:solidFill>
                  <a:srgbClr val="0000FF"/>
                </a:solidFill>
              </a:rPr>
              <a:t>15.03.1960</a:t>
            </a:r>
            <a:r>
              <a:rPr lang="ru-RU" b="1" dirty="0" smtClean="0">
                <a:solidFill>
                  <a:srgbClr val="9900FF"/>
                </a:solidFill>
              </a:rPr>
              <a:t> </a:t>
            </a:r>
            <a:r>
              <a:rPr lang="ru-RU" sz="1700" b="1" dirty="0" smtClean="0"/>
              <a:t>года рождения, достигающий 60 лет в 2020 году, вправе</a:t>
            </a:r>
          </a:p>
          <a:p>
            <a:pPr algn="just"/>
            <a:r>
              <a:rPr lang="ru-RU" sz="1700" b="1" dirty="0" smtClean="0"/>
              <a:t>реализовать право на страховую пенсию по старости по достижении</a:t>
            </a:r>
          </a:p>
          <a:p>
            <a:pPr algn="just"/>
            <a:r>
              <a:rPr lang="ru-RU" sz="1700" b="1" dirty="0" smtClean="0"/>
              <a:t>возраста 61 год 6 мес., т.е. не ранее </a:t>
            </a:r>
            <a:r>
              <a:rPr lang="ru-RU" b="1" dirty="0" smtClean="0">
                <a:solidFill>
                  <a:srgbClr val="9900FF"/>
                </a:solidFill>
              </a:rPr>
              <a:t>15.09.2021</a:t>
            </a:r>
            <a:r>
              <a:rPr lang="ru-RU" sz="1700" b="1" dirty="0" smtClean="0"/>
              <a:t> </a:t>
            </a:r>
            <a:endParaRPr lang="ru-RU" sz="1700" b="1" dirty="0" smtClean="0">
              <a:solidFill>
                <a:srgbClr val="FF0000"/>
              </a:solidFill>
            </a:endParaRP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500034" y="4071942"/>
            <a:ext cx="8358278" cy="107157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Гражданка </a:t>
            </a:r>
            <a:r>
              <a:rPr lang="ru-RU" b="1" u="sng" dirty="0" smtClean="0">
                <a:solidFill>
                  <a:srgbClr val="FF0000"/>
                </a:solidFill>
              </a:rPr>
              <a:t>15.06.1964</a:t>
            </a:r>
            <a:r>
              <a:rPr lang="ru-RU" sz="1700" b="1" dirty="0" smtClean="0"/>
              <a:t> года рождения, достигающая 55 лет в 2019 году, вправе </a:t>
            </a:r>
          </a:p>
          <a:p>
            <a:pPr algn="just"/>
            <a:r>
              <a:rPr lang="ru-RU" sz="1700" b="1" dirty="0" smtClean="0"/>
              <a:t>реализовать право на страховую пенсию по старости по достижении</a:t>
            </a:r>
          </a:p>
          <a:p>
            <a:pPr algn="just"/>
            <a:r>
              <a:rPr lang="ru-RU" sz="1700" b="1" dirty="0" smtClean="0"/>
              <a:t>возраста 55 лет 6 мес., т.е. не ранее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15.12.2019</a:t>
            </a:r>
            <a:r>
              <a:rPr lang="ru-RU" b="1" dirty="0" smtClean="0"/>
              <a:t> 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500034" y="5357826"/>
            <a:ext cx="8358278" cy="107157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Гражданка </a:t>
            </a:r>
            <a:r>
              <a:rPr lang="ru-RU" b="1" u="sng" dirty="0" smtClean="0">
                <a:solidFill>
                  <a:srgbClr val="FF0000"/>
                </a:solidFill>
              </a:rPr>
              <a:t>01.12.1965</a:t>
            </a:r>
            <a:r>
              <a:rPr lang="ru-RU" sz="1700" b="1" dirty="0" smtClean="0"/>
              <a:t> года рождения, достигающая 55 лет в 2020 году, вправе</a:t>
            </a:r>
          </a:p>
          <a:p>
            <a:pPr algn="just"/>
            <a:r>
              <a:rPr lang="ru-RU" sz="1700" b="1" dirty="0" smtClean="0"/>
              <a:t>реализовать право на страховую пенсию по старости по достижении</a:t>
            </a:r>
          </a:p>
          <a:p>
            <a:pPr algn="just"/>
            <a:r>
              <a:rPr lang="ru-RU" sz="1700" b="1" dirty="0" smtClean="0"/>
              <a:t>возраста 56 лет 6 мес., т.е. не ранее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01.06.2022 </a:t>
            </a:r>
          </a:p>
        </p:txBody>
      </p:sp>
    </p:spTree>
    <p:extLst>
      <p:ext uri="{BB962C8B-B14F-4D97-AF65-F5344CB8AC3E}">
        <p14:creationId xmlns:p14="http://schemas.microsoft.com/office/powerpoint/2010/main" xmlns="" val="22630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Страховая пенсия на общих основаниях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государственным и муниципальным служащим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13458" y="2670023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51079" y="4623023"/>
            <a:ext cx="15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Женщины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0466660"/>
              </p:ext>
            </p:extLst>
          </p:nvPr>
        </p:nvGraphicFramePr>
        <p:xfrm>
          <a:off x="428596" y="1142984"/>
          <a:ext cx="8499839" cy="261748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696616"/>
                <a:gridCol w="2055912"/>
                <a:gridCol w="2019119"/>
                <a:gridCol w="1728192"/>
              </a:tblGrid>
              <a:tr h="47625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Год достижения возраста</a:t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60 лет  (</a:t>
                      </a:r>
                      <a:r>
                        <a:rPr lang="ru-RU" sz="1800" b="1" u="none" strike="noStrike" dirty="0" smtClean="0">
                          <a:effectLst/>
                        </a:rPr>
                        <a:t>мужчины) и</a:t>
                      </a:r>
                      <a:r>
                        <a:rPr lang="ru-RU" sz="1800" b="1" u="none" strike="noStrike" dirty="0">
                          <a:effectLst/>
                        </a:rPr>
                        <a:t/>
                      </a:r>
                      <a:br>
                        <a:rPr lang="ru-RU" sz="1800" b="1" u="none" strike="noStrike" dirty="0">
                          <a:effectLst/>
                        </a:rPr>
                      </a:br>
                      <a:r>
                        <a:rPr lang="ru-RU" sz="1800" b="1" u="none" strike="noStrike" dirty="0">
                          <a:effectLst/>
                        </a:rPr>
                        <a:t>55 лет (женщины)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 рождения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Право на пенсию возникает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8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возрасте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effectLst/>
                        </a:rPr>
                        <a:t>в году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6 мес.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302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1959 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r>
                        <a:rPr lang="en-US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400" b="1" u="none" strike="noStrike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400" b="1" i="0" u="none" strike="noStrike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1" i="0" u="none" strike="noStrike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года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3749730"/>
              </p:ext>
            </p:extLst>
          </p:nvPr>
        </p:nvGraphicFramePr>
        <p:xfrm>
          <a:off x="500034" y="4000504"/>
          <a:ext cx="8499839" cy="23774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96616"/>
                <a:gridCol w="2055912"/>
                <a:gridCol w="2019119"/>
                <a:gridCol w="1728192"/>
              </a:tblGrid>
              <a:tr h="2000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1964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22302">
                <a:tc vMerge="1">
                  <a:txBody>
                    <a:bodyPr/>
                    <a:lstStyle/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1964 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лет 6 мес.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полугодие)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15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лет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лет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62 года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63 года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630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" y="18864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Страховая пенсия на общих основаниях 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государственным и муниципальным служащим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-537165" y="2108778"/>
            <a:ext cx="153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Мужчины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51079" y="4908775"/>
            <a:ext cx="1563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Женщины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gray">
          <a:xfrm>
            <a:off x="500002" y="1357298"/>
            <a:ext cx="8358278" cy="1143008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Гражданин </a:t>
            </a:r>
            <a:r>
              <a:rPr lang="ru-RU" b="1" u="sng" dirty="0" smtClean="0">
                <a:solidFill>
                  <a:srgbClr val="0000FF"/>
                </a:solidFill>
              </a:rPr>
              <a:t>01.10.1959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sz="1700" b="1" dirty="0" smtClean="0"/>
              <a:t>года рождения, право на страховую пенсию по</a:t>
            </a:r>
          </a:p>
          <a:p>
            <a:pPr algn="just"/>
            <a:r>
              <a:rPr lang="ru-RU" sz="1700" b="1" dirty="0" smtClean="0"/>
              <a:t> старости приобретет по достижении возраста 61 год 6 мес., т.е. не ранее </a:t>
            </a:r>
            <a:r>
              <a:rPr lang="ru-RU" sz="1700" b="1" dirty="0" smtClean="0">
                <a:solidFill>
                  <a:srgbClr val="990099"/>
                </a:solidFill>
              </a:rPr>
              <a:t>01.04.2021</a:t>
            </a:r>
            <a:r>
              <a:rPr lang="ru-RU" sz="1700" b="1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gray">
          <a:xfrm>
            <a:off x="500034" y="2643182"/>
            <a:ext cx="8358278" cy="107157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Гражданин </a:t>
            </a:r>
            <a:r>
              <a:rPr lang="ru-RU" sz="1700" b="1" u="sng" dirty="0" smtClean="0">
                <a:solidFill>
                  <a:srgbClr val="0000FF"/>
                </a:solidFill>
              </a:rPr>
              <a:t>15.03.1960</a:t>
            </a:r>
            <a:r>
              <a:rPr lang="ru-RU" sz="1700" b="1" dirty="0" smtClean="0">
                <a:solidFill>
                  <a:srgbClr val="0000FF"/>
                </a:solidFill>
              </a:rPr>
              <a:t> </a:t>
            </a:r>
            <a:r>
              <a:rPr lang="ru-RU" sz="1700" b="1" dirty="0" smtClean="0"/>
              <a:t>года рождения, право на страховую пенсию по</a:t>
            </a:r>
          </a:p>
          <a:p>
            <a:pPr algn="just"/>
            <a:r>
              <a:rPr lang="ru-RU" sz="1700" b="1" dirty="0" smtClean="0"/>
              <a:t> старости приобретет по достижении возраста 62 лет, т.е. не ранее </a:t>
            </a:r>
            <a:r>
              <a:rPr lang="ru-RU" sz="1700" b="1" dirty="0" smtClean="0">
                <a:solidFill>
                  <a:srgbClr val="990099"/>
                </a:solidFill>
              </a:rPr>
              <a:t>15.03.2022 </a:t>
            </a:r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500034" y="4071942"/>
            <a:ext cx="8358278" cy="107157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Гражданка </a:t>
            </a:r>
            <a:r>
              <a:rPr lang="ru-RU" b="1" u="sng" dirty="0" smtClean="0">
                <a:solidFill>
                  <a:srgbClr val="FF0000"/>
                </a:solidFill>
              </a:rPr>
              <a:t>15.06.1964</a:t>
            </a:r>
            <a:r>
              <a:rPr lang="ru-RU" sz="1700" b="1" dirty="0" smtClean="0"/>
              <a:t> года рождения, право на страховую пенсию по</a:t>
            </a:r>
          </a:p>
          <a:p>
            <a:pPr algn="just"/>
            <a:r>
              <a:rPr lang="ru-RU" sz="1700" b="1" dirty="0" smtClean="0"/>
              <a:t> старости приобретет по достижении возраста 56 лет 6 мес., т.е. не ранее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15.12.2020 </a:t>
            </a: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gray">
          <a:xfrm>
            <a:off x="500034" y="5357826"/>
            <a:ext cx="8358278" cy="1071570"/>
          </a:xfrm>
          <a:prstGeom prst="roundRect">
            <a:avLst>
              <a:gd name="adj" fmla="val 4639"/>
            </a:avLst>
          </a:prstGeom>
          <a:gradFill rotWithShape="1">
            <a:gsLst>
              <a:gs pos="0">
                <a:srgbClr val="D7D7D7">
                  <a:gamma/>
                  <a:tint val="4314"/>
                  <a:invGamma/>
                </a:srgbClr>
              </a:gs>
              <a:gs pos="100000">
                <a:srgbClr val="D7D7D7"/>
              </a:gs>
            </a:gsLst>
            <a:lin ang="5400000" scaled="1"/>
          </a:gradFill>
          <a:ln w="19050">
            <a:solidFill>
              <a:schemeClr val="bg2">
                <a:lumMod val="90000"/>
              </a:schemeClr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just"/>
            <a:r>
              <a:rPr lang="ru-RU" sz="1700" b="1" dirty="0" smtClean="0"/>
              <a:t>Гражданка </a:t>
            </a:r>
            <a:r>
              <a:rPr lang="ru-RU" b="1" u="sng" dirty="0" smtClean="0">
                <a:solidFill>
                  <a:srgbClr val="FF0000"/>
                </a:solidFill>
              </a:rPr>
              <a:t>01.12.1965</a:t>
            </a:r>
            <a:r>
              <a:rPr lang="ru-RU" sz="1700" b="1" dirty="0" smtClean="0"/>
              <a:t> года рождения, право на страховую пенсию по</a:t>
            </a:r>
          </a:p>
          <a:p>
            <a:pPr algn="just"/>
            <a:r>
              <a:rPr lang="ru-RU" sz="1700" b="1" dirty="0" smtClean="0"/>
              <a:t> старости приобретет по достижении возраста 57 лет, т.е. не ранее </a:t>
            </a:r>
            <a:r>
              <a:rPr lang="ru-RU" sz="1700" b="1" dirty="0" smtClean="0">
                <a:solidFill>
                  <a:schemeClr val="accent6">
                    <a:lumMod val="75000"/>
                  </a:schemeClr>
                </a:solidFill>
              </a:rPr>
              <a:t>01.12.2022 </a:t>
            </a:r>
          </a:p>
        </p:txBody>
      </p:sp>
    </p:spTree>
    <p:extLst>
      <p:ext uri="{BB962C8B-B14F-4D97-AF65-F5344CB8AC3E}">
        <p14:creationId xmlns:p14="http://schemas.microsoft.com/office/powerpoint/2010/main" xmlns="" val="226302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4073797311"/>
              </p:ext>
            </p:extLst>
          </p:nvPr>
        </p:nvGraphicFramePr>
        <p:xfrm>
          <a:off x="857224" y="2857496"/>
          <a:ext cx="7715304" cy="3670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Стаж, дающий право на досрочный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выход на пенсию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black">
          <a:xfrm>
            <a:off x="500034" y="1500174"/>
            <a:ext cx="82868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Определены требования к продолжительности стажа работы, дающие право выхода на пенсию на 2 года, но не ранее чем в 60 лет (для мужчин) или 55 лет (для женщин)</a:t>
            </a:r>
            <a:endParaRPr lang="en-US" altLang="ru-RU" b="1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047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4624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Подсчет стажа, дающего право на досрочный 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выход на пенсию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2500306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LB_circl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0958" y="1285860"/>
            <a:ext cx="1176337" cy="117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572396" y="1285860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LeftDown">
                <a:rot lat="0" lon="1800000" rev="0"/>
              </a:camera>
              <a:lightRig rig="threeP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37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72396" y="2571744"/>
            <a:ext cx="10438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LeftDown">
                <a:rot lat="0" lon="1800000" rev="0"/>
              </a:camera>
              <a:lightRig rig="threePt" dir="t"/>
            </a:scene3d>
            <a:sp3d extrusionH="57150" prstMaterial="matte">
              <a:bevelT w="38100" h="38100"/>
            </a:sp3d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42</a:t>
            </a:r>
            <a:endParaRPr lang="ru-RU" sz="6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3214678" y="2285992"/>
            <a:ext cx="3794348" cy="648072"/>
          </a:xfrm>
          <a:prstGeom prst="rightArrow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</a:schemeClr>
              </a:gs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736"/>
            <a:ext cx="3000396" cy="20002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/>
              <a:t>Включаются (засчитываются) только периоды работы (календарно), в том числе периоды получения пособия по ОСС в период временной нетрудоспособности</a:t>
            </a:r>
            <a:endParaRPr lang="ru-RU" sz="17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214282" y="3714752"/>
            <a:ext cx="882454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13"/>
          <p:cNvSpPr>
            <a:spLocks noChangeArrowheads="1"/>
          </p:cNvSpPr>
          <p:nvPr/>
        </p:nvSpPr>
        <p:spPr bwMode="gray">
          <a:xfrm>
            <a:off x="214282" y="4286256"/>
            <a:ext cx="8786874" cy="2428892"/>
          </a:xfrm>
          <a:prstGeom prst="roundRect">
            <a:avLst>
              <a:gd name="adj" fmla="val 4639"/>
            </a:avLst>
          </a:prstGeom>
          <a:solidFill>
            <a:schemeClr val="accent2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285984" y="3571876"/>
            <a:ext cx="450584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 учитываются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4282" y="4286256"/>
            <a:ext cx="8572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400" dirty="0" smtClean="0"/>
              <a:t> учеба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периоды прохождения военной службы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периоды ухода за детьми, в том числе совпадающие с периодами работы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периоды получения пособия по безработице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периоды ухода за нетрудоспособными лицами (инвалидами 1 группы, детьми-инвалидами или 80-летними)</a:t>
            </a:r>
          </a:p>
          <a:p>
            <a:pPr>
              <a:buFontTx/>
              <a:buChar char="-"/>
            </a:pPr>
            <a:r>
              <a:rPr lang="ru-RU" sz="1400" dirty="0" smtClean="0"/>
              <a:t> проживание с супругами военнослужащими</a:t>
            </a:r>
          </a:p>
          <a:p>
            <a:pPr>
              <a:buFontTx/>
              <a:buChar char="-"/>
            </a:pPr>
            <a:r>
              <a:rPr lang="ru-RU" sz="1400" dirty="0" smtClean="0"/>
              <a:t> проживание за границей с супругами дипломатических представительств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периоды содержания под стражей, лиц необоснованно привлеченных к уголовной ответственности</a:t>
            </a:r>
          </a:p>
          <a:p>
            <a:pPr>
              <a:buFontTx/>
              <a:buChar char="-"/>
            </a:pPr>
            <a:r>
              <a:rPr lang="ru-RU" sz="1400" dirty="0" smtClean="0"/>
              <a:t> период, засчитываемый в страховой стаж по закону об оперативно-розыскной деятельности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9690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b="1" dirty="0" smtClean="0">
                <a:solidFill>
                  <a:srgbClr val="002060"/>
                </a:solidFill>
                <a:latin typeface="Calibri" pitchFamily="34" charset="0"/>
              </a:rPr>
              <a:t>Требования</a:t>
            </a:r>
            <a:r>
              <a:rPr lang="ru-RU" sz="2500" b="1" dirty="0" smtClean="0">
                <a:solidFill>
                  <a:srgbClr val="002060"/>
                </a:solidFill>
                <a:latin typeface="Univers"/>
              </a:rPr>
              <a:t> к продолжительности страхового стажа и сумме ИПК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00034" y="857232"/>
            <a:ext cx="821537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6" name="Объект 1"/>
          <p:cNvGraphicFramePr>
            <a:graphicFrameLocks noGrp="1"/>
          </p:cNvGraphicFramePr>
          <p:nvPr>
            <p:ph idx="1"/>
          </p:nvPr>
        </p:nvGraphicFramePr>
        <p:xfrm>
          <a:off x="538163" y="1177195"/>
          <a:ext cx="8177241" cy="56093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1759"/>
                <a:gridCol w="3148314"/>
                <a:gridCol w="3307168"/>
              </a:tblGrid>
              <a:tr h="12507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Год</a:t>
                      </a:r>
                    </a:p>
                  </a:txBody>
                  <a:tcPr marL="91452" marR="91452" marT="45718" marB="4571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Требования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к страховому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стажу</a:t>
                      </a: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(лет)</a:t>
                      </a: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Минимальная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сумма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индивидуальных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пенсионных</a:t>
                      </a:r>
                    </a:p>
                    <a:p>
                      <a:pPr marL="0" indent="0" algn="ctr" defTabSz="914400" rtl="0" eaLnBrk="1" latinLnBrk="0" hangingPunct="1">
                        <a:lnSpc>
                          <a:spcPct val="6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ru-RU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баллов</a:t>
                      </a: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2015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6,6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2016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2017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11,4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2018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13,8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2019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16,2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2020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11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18,6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  <a:endParaRPr lang="ru-RU" sz="20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12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21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2022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13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23,4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2023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14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25,8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2024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28,2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6357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8" marB="4571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15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charset="0"/>
                        <a:buNone/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ru-RU" sz="20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52" marR="91452" marT="45718" marB="4571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327982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4828</TotalTime>
  <Words>1924</Words>
  <Application>Microsoft Office PowerPoint</Application>
  <PresentationFormat>Экран (4:3)</PresentationFormat>
  <Paragraphs>491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Требования к продолжительности страхового стажа и сумме ИПК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Водянов Владимир Анатол.</dc:creator>
  <cp:lastModifiedBy>Полякова Елена Петровна</cp:lastModifiedBy>
  <cp:revision>498</cp:revision>
  <cp:lastPrinted>2018-09-10T16:11:33Z</cp:lastPrinted>
  <dcterms:created xsi:type="dcterms:W3CDTF">2018-05-16T10:09:17Z</dcterms:created>
  <dcterms:modified xsi:type="dcterms:W3CDTF">2018-10-23T10:15:15Z</dcterms:modified>
</cp:coreProperties>
</file>